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25"/>
  </p:notesMasterIdLst>
  <p:sldIdLst>
    <p:sldId id="256" r:id="rId5"/>
    <p:sldId id="257" r:id="rId6"/>
    <p:sldId id="258" r:id="rId7"/>
    <p:sldId id="263" r:id="rId8"/>
    <p:sldId id="286" r:id="rId9"/>
    <p:sldId id="285" r:id="rId10"/>
    <p:sldId id="273" r:id="rId11"/>
    <p:sldId id="275" r:id="rId12"/>
    <p:sldId id="287" r:id="rId13"/>
    <p:sldId id="288" r:id="rId14"/>
    <p:sldId id="292" r:id="rId15"/>
    <p:sldId id="289" r:id="rId16"/>
    <p:sldId id="290" r:id="rId17"/>
    <p:sldId id="280" r:id="rId18"/>
    <p:sldId id="297" r:id="rId19"/>
    <p:sldId id="296" r:id="rId20"/>
    <p:sldId id="295" r:id="rId21"/>
    <p:sldId id="279" r:id="rId22"/>
    <p:sldId id="291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8989" autoAdjust="0"/>
  </p:normalViewPr>
  <p:slideViewPr>
    <p:cSldViewPr>
      <p:cViewPr varScale="1">
        <p:scale>
          <a:sx n="69" d="100"/>
          <a:sy n="69" d="100"/>
        </p:scale>
        <p:origin x="1858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35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100%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23D7-4B3B-9FC6-3ED70C1C44F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23D7-4B3B-9FC6-3ED70C1C44F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23D7-4B3B-9FC6-3ED70C1C44F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23D7-4B3B-9FC6-3ED70C1C44F6}"/>
              </c:ext>
            </c:extLst>
          </c:dPt>
          <c:cat>
            <c:strRef>
              <c:f>Sheet1!$A$2:$A$5</c:f>
              <c:strCache>
                <c:ptCount val="2"/>
                <c:pt idx="0">
                  <c:v>Internal </c:v>
                </c:pt>
                <c:pt idx="1">
                  <c:v>External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51</c:v>
                </c:pt>
                <c:pt idx="1">
                  <c:v>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3D7-4B3B-9FC6-3ED70C1C44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100%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AB8-4D67-9B6F-EF311A8CBAA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AB8-4D67-9B6F-EF311A8CBAA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AB8-4D67-9B6F-EF311A8CBAA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AB8-4D67-9B6F-EF311A8CBAA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AB8-4D67-9B6F-EF311A8CBAA2}"/>
              </c:ext>
            </c:extLst>
          </c:dPt>
          <c:cat>
            <c:strRef>
              <c:f>Sheet1!$A$2:$A$6</c:f>
              <c:strCache>
                <c:ptCount val="5"/>
                <c:pt idx="0">
                  <c:v>G &amp; A</c:v>
                </c:pt>
                <c:pt idx="1">
                  <c:v>W,S &amp;H</c:v>
                </c:pt>
                <c:pt idx="2">
                  <c:v>S, S</c:v>
                </c:pt>
                <c:pt idx="3">
                  <c:v>ROADS</c:v>
                </c:pt>
                <c:pt idx="4">
                  <c:v>N R &amp; C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39</c:v>
                </c:pt>
                <c:pt idx="1">
                  <c:v>12</c:v>
                </c:pt>
                <c:pt idx="2">
                  <c:v>20</c:v>
                </c:pt>
                <c:pt idx="3">
                  <c:v>25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AB8-4D67-9B6F-EF311A8CBA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967AC4-FAAE-40C7-9D5F-93FB15DECFD0}" type="datetimeFigureOut">
              <a:rPr lang="en-GB" smtClean="0"/>
              <a:t>08/11/2024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FD5587-7577-41D4-90F2-B824B19906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95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D5587-7577-41D4-90F2-B824B19906F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2434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D5587-7577-41D4-90F2-B824B19906F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1908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4485F-ED24-47DB-AFF9-387090B6200D}" type="datetimeFigureOut">
              <a:rPr lang="en-ZW" smtClean="0"/>
              <a:t>8/11/2024</a:t>
            </a:fld>
            <a:endParaRPr lang="en-Z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6CC1-C62E-4793-9BAB-70F633D6ED53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3162106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4485F-ED24-47DB-AFF9-387090B6200D}" type="datetimeFigureOut">
              <a:rPr lang="en-ZW" smtClean="0"/>
              <a:t>8/11/2024</a:t>
            </a:fld>
            <a:endParaRPr lang="en-Z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6CC1-C62E-4793-9BAB-70F633D6ED53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1481530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4485F-ED24-47DB-AFF9-387090B6200D}" type="datetimeFigureOut">
              <a:rPr lang="en-ZW" smtClean="0"/>
              <a:t>8/11/2024</a:t>
            </a:fld>
            <a:endParaRPr lang="en-Z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6CC1-C62E-4793-9BAB-70F633D6ED53}" type="slidenum">
              <a:rPr lang="en-ZW" smtClean="0"/>
              <a:t>‹#›</a:t>
            </a:fld>
            <a:endParaRPr lang="en-ZW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024124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4485F-ED24-47DB-AFF9-387090B6200D}" type="datetimeFigureOut">
              <a:rPr lang="en-ZW" smtClean="0"/>
              <a:t>8/11/2024</a:t>
            </a:fld>
            <a:endParaRPr lang="en-Z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6CC1-C62E-4793-9BAB-70F633D6ED53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37685117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4485F-ED24-47DB-AFF9-387090B6200D}" type="datetimeFigureOut">
              <a:rPr lang="en-ZW" smtClean="0"/>
              <a:t>8/11/2024</a:t>
            </a:fld>
            <a:endParaRPr lang="en-Z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6CC1-C62E-4793-9BAB-70F633D6ED53}" type="slidenum">
              <a:rPr lang="en-ZW" smtClean="0"/>
              <a:t>‹#›</a:t>
            </a:fld>
            <a:endParaRPr lang="en-ZW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286585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4485F-ED24-47DB-AFF9-387090B6200D}" type="datetimeFigureOut">
              <a:rPr lang="en-ZW" smtClean="0"/>
              <a:t>8/11/2024</a:t>
            </a:fld>
            <a:endParaRPr lang="en-Z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6CC1-C62E-4793-9BAB-70F633D6ED53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9989998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4485F-ED24-47DB-AFF9-387090B6200D}" type="datetimeFigureOut">
              <a:rPr lang="en-ZW" smtClean="0"/>
              <a:t>8/11/2024</a:t>
            </a:fld>
            <a:endParaRPr lang="en-Z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6CC1-C62E-4793-9BAB-70F633D6ED53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15193051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4485F-ED24-47DB-AFF9-387090B6200D}" type="datetimeFigureOut">
              <a:rPr lang="en-ZW" smtClean="0"/>
              <a:t>8/11/2024</a:t>
            </a:fld>
            <a:endParaRPr lang="en-Z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6CC1-C62E-4793-9BAB-70F633D6ED53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1776362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4485F-ED24-47DB-AFF9-387090B6200D}" type="datetimeFigureOut">
              <a:rPr lang="en-ZW" smtClean="0"/>
              <a:t>8/11/2024</a:t>
            </a:fld>
            <a:endParaRPr lang="en-Z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6CC1-C62E-4793-9BAB-70F633D6ED53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1996863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4485F-ED24-47DB-AFF9-387090B6200D}" type="datetimeFigureOut">
              <a:rPr lang="en-ZW" smtClean="0"/>
              <a:t>8/11/2024</a:t>
            </a:fld>
            <a:endParaRPr lang="en-Z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6CC1-C62E-4793-9BAB-70F633D6ED53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2567953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4485F-ED24-47DB-AFF9-387090B6200D}" type="datetimeFigureOut">
              <a:rPr lang="en-ZW" smtClean="0"/>
              <a:t>8/11/2024</a:t>
            </a:fld>
            <a:endParaRPr lang="en-Z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6CC1-C62E-4793-9BAB-70F633D6ED53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2015615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4485F-ED24-47DB-AFF9-387090B6200D}" type="datetimeFigureOut">
              <a:rPr lang="en-ZW" smtClean="0"/>
              <a:t>8/11/2024</a:t>
            </a:fld>
            <a:endParaRPr lang="en-Z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6CC1-C62E-4793-9BAB-70F633D6ED53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843448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4485F-ED24-47DB-AFF9-387090B6200D}" type="datetimeFigureOut">
              <a:rPr lang="en-ZW" smtClean="0"/>
              <a:t>8/11/2024</a:t>
            </a:fld>
            <a:endParaRPr lang="en-Z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6CC1-C62E-4793-9BAB-70F633D6ED53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84801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4485F-ED24-47DB-AFF9-387090B6200D}" type="datetimeFigureOut">
              <a:rPr lang="en-ZW" smtClean="0"/>
              <a:t>8/11/2024</a:t>
            </a:fld>
            <a:endParaRPr lang="en-Z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6CC1-C62E-4793-9BAB-70F633D6ED53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3042092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4485F-ED24-47DB-AFF9-387090B6200D}" type="datetimeFigureOut">
              <a:rPr lang="en-ZW" smtClean="0"/>
              <a:t>8/11/2024</a:t>
            </a:fld>
            <a:endParaRPr lang="en-Z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6CC1-C62E-4793-9BAB-70F633D6ED53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1191498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4485F-ED24-47DB-AFF9-387090B6200D}" type="datetimeFigureOut">
              <a:rPr lang="en-ZW" smtClean="0"/>
              <a:t>8/11/2024</a:t>
            </a:fld>
            <a:endParaRPr lang="en-Z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6CC1-C62E-4793-9BAB-70F633D6ED53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1060585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4485F-ED24-47DB-AFF9-387090B6200D}" type="datetimeFigureOut">
              <a:rPr lang="en-ZW" smtClean="0"/>
              <a:t>8/11/2024</a:t>
            </a:fld>
            <a:endParaRPr lang="en-Z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A8A6CC1-C62E-4793-9BAB-70F633D6ED53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3694414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28600" y="2061182"/>
            <a:ext cx="82296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Tahoma" panose="020B0604030504040204" pitchFamily="34" charset="0"/>
                <a:ea typeface="Times New Roman" panose="02020603050405020304" pitchFamily="18" charset="0"/>
              </a:rPr>
              <a:t>SADC PROTOCOL@WORK SUMMITS AND AWARDS </a:t>
            </a:r>
            <a:endParaRPr lang="en-ZW" sz="2400" b="1" dirty="0"/>
          </a:p>
          <a:p>
            <a:pPr algn="ctr"/>
            <a:r>
              <a:rPr lang="en-ZW" sz="3600" b="1" dirty="0"/>
              <a:t> 2024 </a:t>
            </a:r>
          </a:p>
          <a:p>
            <a:pPr algn="ctr"/>
            <a:r>
              <a:rPr lang="en-ZW" sz="3600" b="1" dirty="0" smtClean="0"/>
              <a:t>BUBI RDC </a:t>
            </a:r>
            <a:r>
              <a:rPr lang="en-ZW" sz="3600" b="1" dirty="0" smtClean="0"/>
              <a:t>GENDER </a:t>
            </a:r>
            <a:r>
              <a:rPr lang="en-ZW" sz="3600" b="1" dirty="0"/>
              <a:t>RESPONSIVE BUDGETING Template</a:t>
            </a:r>
          </a:p>
          <a:p>
            <a:pPr algn="ctr"/>
            <a:endParaRPr lang="en-ZW" sz="2000" b="1" dirty="0"/>
          </a:p>
          <a:p>
            <a:pPr algn="ctr"/>
            <a:r>
              <a:rPr lang="en-ZW" sz="2000" dirty="0">
                <a:solidFill>
                  <a:srgbClr val="FF0000"/>
                </a:solidFill>
              </a:rPr>
              <a:t>(Zimbabwe, Bubi Rural District </a:t>
            </a:r>
            <a:r>
              <a:rPr lang="en-ZW" sz="2000" dirty="0" smtClean="0">
                <a:solidFill>
                  <a:srgbClr val="FF0000"/>
                </a:solidFill>
              </a:rPr>
              <a:t>C</a:t>
            </a:r>
            <a:r>
              <a:rPr lang="en-ZW" sz="2000" dirty="0" smtClean="0">
                <a:solidFill>
                  <a:srgbClr val="FF0000"/>
                </a:solidFill>
              </a:rPr>
              <a:t>ouncil,06112024 </a:t>
            </a:r>
            <a:r>
              <a:rPr lang="en-ZW" sz="2000" dirty="0">
                <a:solidFill>
                  <a:srgbClr val="FF0000"/>
                </a:solidFill>
              </a:rPr>
              <a:t>B Ndebele)</a:t>
            </a:r>
          </a:p>
          <a:p>
            <a:pPr algn="ctr"/>
            <a:endParaRPr lang="en-ZW" sz="2000" dirty="0">
              <a:solidFill>
                <a:srgbClr val="FF0000"/>
              </a:solidFill>
            </a:endParaRPr>
          </a:p>
          <a:p>
            <a:pPr algn="ctr"/>
            <a:r>
              <a:rPr lang="en-ZW" sz="2000" dirty="0" smtClean="0">
                <a:solidFill>
                  <a:srgbClr val="FF0000"/>
                </a:solidFill>
              </a:rPr>
              <a:t>.</a:t>
            </a:r>
            <a:endParaRPr lang="en-ZW" sz="20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398786"/>
            <a:ext cx="9334500" cy="46621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endParaRPr lang="en-ZW" sz="2400" dirty="0"/>
          </a:p>
        </p:txBody>
      </p:sp>
      <p:grpSp>
        <p:nvGrpSpPr>
          <p:cNvPr id="7" name="Group 6"/>
          <p:cNvGrpSpPr/>
          <p:nvPr/>
        </p:nvGrpSpPr>
        <p:grpSpPr>
          <a:xfrm>
            <a:off x="76200" y="685800"/>
            <a:ext cx="8915400" cy="1143000"/>
            <a:chOff x="543012" y="237175"/>
            <a:chExt cx="11206620" cy="1314506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9638" y="638675"/>
              <a:ext cx="3237986" cy="778756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012" y="237175"/>
              <a:ext cx="1506626" cy="1314506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9018" y="679918"/>
              <a:ext cx="2780614" cy="807702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0412" y="708948"/>
              <a:ext cx="3315817" cy="6237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83321093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ZA" sz="3600" b="1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IV. </a:t>
            </a:r>
            <a:r>
              <a:rPr lang="en-GB" sz="36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EXPENDITURE- GMS</a:t>
            </a:r>
            <a:br>
              <a:rPr lang="en-GB" sz="36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ZA" sz="36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4987554-FA33-8625-B0EF-900FA6317A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sz="32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Council </a:t>
            </a:r>
            <a:r>
              <a:rPr lang="en-GB" sz="3200" dirty="0" smtClean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has</a:t>
            </a:r>
            <a:r>
              <a:rPr lang="en-GB" sz="32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Gender </a:t>
            </a:r>
            <a:r>
              <a:rPr lang="en-GB" sz="32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LED Committee</a:t>
            </a:r>
            <a:r>
              <a:rPr lang="en-GB" sz="32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Gender Focal Person and Gender Champion</a:t>
            </a:r>
            <a:r>
              <a:rPr lang="en-GB" sz="32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GB" sz="32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32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32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Council budgeted for GMS activities, specifically in the Gender Budget.</a:t>
            </a:r>
          </a:p>
          <a:p>
            <a:pPr marL="0" indent="0">
              <a:buNone/>
            </a:pPr>
            <a:r>
              <a:rPr lang="en-GB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GB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54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5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GB" sz="5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398786"/>
            <a:ext cx="9334500" cy="46621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endParaRPr lang="en-ZW" sz="2400" dirty="0"/>
          </a:p>
        </p:txBody>
      </p:sp>
    </p:spTree>
    <p:extLst>
      <p:ext uri="{BB962C8B-B14F-4D97-AF65-F5344CB8AC3E}">
        <p14:creationId xmlns:p14="http://schemas.microsoft.com/office/powerpoint/2010/main" val="3918247816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ZA" sz="3600" b="1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IV. Gender Specific </a:t>
            </a:r>
            <a:r>
              <a:rPr lang="en-GB" sz="36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expenditure</a:t>
            </a:r>
            <a:br>
              <a:rPr lang="en-GB" sz="36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ZA" sz="36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4987554-FA33-8625-B0EF-900FA6317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2160590"/>
            <a:ext cx="6347713" cy="4238196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en-US" sz="6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Council has Commemoration of International Day, Junior Council, Gender training workshops.</a:t>
            </a:r>
          </a:p>
          <a:p>
            <a:pPr>
              <a:lnSpc>
                <a:spcPct val="120000"/>
              </a:lnSpc>
            </a:pPr>
            <a:r>
              <a:rPr lang="en-US" sz="6800" dirty="0">
                <a:effectLst/>
                <a:ea typeface="Liberation Sans Narrow"/>
                <a:cs typeface="Liberation Sans Narrow"/>
              </a:rPr>
              <a:t>They are visible in the Gender and </a:t>
            </a:r>
            <a:r>
              <a:rPr lang="en-US" sz="6800" dirty="0" smtClean="0">
                <a:ea typeface="Liberation Sans Narrow"/>
                <a:cs typeface="Liberation Sans Narrow"/>
              </a:rPr>
              <a:t>LED</a:t>
            </a:r>
            <a:r>
              <a:rPr lang="en-US" sz="6800" dirty="0" smtClean="0">
                <a:effectLst/>
                <a:ea typeface="Liberation Sans Narrow"/>
                <a:cs typeface="Liberation Sans Narrow"/>
              </a:rPr>
              <a:t> </a:t>
            </a:r>
            <a:r>
              <a:rPr lang="en-US" sz="6800" dirty="0">
                <a:effectLst/>
                <a:ea typeface="Liberation Sans Narrow"/>
                <a:cs typeface="Liberation Sans Narrow"/>
              </a:rPr>
              <a:t>Budget working papers.</a:t>
            </a:r>
          </a:p>
          <a:p>
            <a:pPr>
              <a:lnSpc>
                <a:spcPct val="120000"/>
              </a:lnSpc>
            </a:pPr>
            <a:r>
              <a:rPr lang="en-US" sz="6800" dirty="0">
                <a:ea typeface="Liberation Sans Narrow"/>
                <a:cs typeface="Liberation Sans Narrow"/>
              </a:rPr>
              <a:t>2</a:t>
            </a:r>
            <a:r>
              <a:rPr lang="en-US" sz="6800" dirty="0" smtClean="0">
                <a:effectLst/>
                <a:ea typeface="Liberation Sans Narrow"/>
                <a:cs typeface="Liberation Sans Narrow"/>
              </a:rPr>
              <a:t>%</a:t>
            </a:r>
            <a:endParaRPr lang="en-US" sz="6800" dirty="0">
              <a:solidFill>
                <a:srgbClr val="000000"/>
              </a:solidFill>
              <a:ea typeface="Liberation Sans Narrow"/>
              <a:cs typeface="Liberation Sans Narrow"/>
            </a:endParaRPr>
          </a:p>
          <a:p>
            <a:pPr>
              <a:lnSpc>
                <a:spcPct val="120000"/>
              </a:lnSpc>
            </a:pPr>
            <a:r>
              <a:rPr lang="en-US" sz="6800" dirty="0">
                <a:effectLst/>
                <a:ea typeface="Liberation Sans Narrow"/>
                <a:cs typeface="Liberation Sans Narrow"/>
              </a:rPr>
              <a:t>The projects budgeted for were informed by budget consultations.</a:t>
            </a:r>
          </a:p>
          <a:p>
            <a:pPr>
              <a:lnSpc>
                <a:spcPct val="120000"/>
              </a:lnSpc>
            </a:pPr>
            <a:r>
              <a:rPr lang="en-US" sz="6800" dirty="0">
                <a:effectLst/>
                <a:ea typeface="Liberation Sans Narrow"/>
                <a:cs typeface="Liberation Sans Narrow"/>
              </a:rPr>
              <a:t>Boreholes to be drilled will alleviate the crisis of access to water, reduce long distances walked to fetch water, Construction of clinics wi</a:t>
            </a:r>
            <a:r>
              <a:rPr lang="en-US" sz="6800" dirty="0">
                <a:ea typeface="Liberation Sans Narrow"/>
                <a:cs typeface="Liberation Sans Narrow"/>
              </a:rPr>
              <a:t>ll also reduce distances walked to access health services, Construction of schools will create access to education for a girl child.</a:t>
            </a:r>
            <a:endParaRPr lang="en-US" sz="6800" dirty="0">
              <a:effectLst/>
              <a:ea typeface="Liberation Sans Narrow"/>
              <a:cs typeface="Liberation Sans Narrow"/>
            </a:endParaRPr>
          </a:p>
          <a:p>
            <a:pPr>
              <a:lnSpc>
                <a:spcPct val="120000"/>
              </a:lnSpc>
            </a:pPr>
            <a:r>
              <a:rPr lang="en-US" sz="6800" dirty="0">
                <a:solidFill>
                  <a:schemeClr val="tx1"/>
                </a:solidFill>
                <a:effectLst/>
                <a:ea typeface="Liberation Sans Narrow"/>
                <a:cs typeface="Liberation Sans Narrow"/>
              </a:rPr>
              <a:t>Through the Gender Responsive Budgeting  </a:t>
            </a:r>
            <a:endParaRPr lang="en-GB" sz="6800" dirty="0">
              <a:solidFill>
                <a:schemeClr val="tx1"/>
              </a:solidFill>
              <a:effectLst/>
              <a:ea typeface="Liberation Sans Narrow"/>
              <a:cs typeface="Liberation Sans Narrow"/>
            </a:endParaRPr>
          </a:p>
          <a:p>
            <a:pPr marL="0" indent="0">
              <a:buNone/>
            </a:pPr>
            <a:r>
              <a:rPr lang="en-GB" sz="3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GB" sz="3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5400" b="1" dirty="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5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GB" sz="5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398786"/>
            <a:ext cx="9334500" cy="46621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endParaRPr lang="en-ZW" sz="2400" dirty="0"/>
          </a:p>
        </p:txBody>
      </p:sp>
    </p:spTree>
    <p:extLst>
      <p:ext uri="{BB962C8B-B14F-4D97-AF65-F5344CB8AC3E}">
        <p14:creationId xmlns:p14="http://schemas.microsoft.com/office/powerpoint/2010/main" val="1194597016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ZA" sz="36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IV. EMPLOYMENT </a:t>
            </a:r>
            <a:r>
              <a:rPr lang="en-GB" sz="3600" b="1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EXPENDITURE</a:t>
            </a:r>
            <a:r>
              <a:rPr lang="en-GB" sz="36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GB" sz="36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ZA" sz="36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4987554-FA33-8625-B0EF-900FA6317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561513"/>
            <a:ext cx="7696200" cy="2045215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7200" dirty="0" smtClean="0">
                <a:effectLst/>
                <a:ea typeface="Liberation Sans Narrow"/>
                <a:cs typeface="Liberation Sans Narrow"/>
              </a:rPr>
              <a:t>Women workforce   55</a:t>
            </a:r>
            <a:r>
              <a:rPr lang="en-US" sz="7200" dirty="0">
                <a:effectLst/>
                <a:ea typeface="Liberation Sans Narrow"/>
                <a:cs typeface="Liberation Sans Narrow"/>
              </a:rPr>
              <a:t>%</a:t>
            </a:r>
            <a:endParaRPr lang="en-GB" sz="7200" dirty="0">
              <a:effectLst/>
              <a:ea typeface="Liberation Sans Narrow"/>
              <a:cs typeface="Liberation Sans Narrow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7200" dirty="0" smtClean="0">
                <a:effectLst/>
                <a:ea typeface="Liberation Sans Narrow"/>
                <a:cs typeface="Liberation Sans Narrow"/>
              </a:rPr>
              <a:t>Women in Management   33</a:t>
            </a:r>
            <a:r>
              <a:rPr lang="en-US" sz="7200" dirty="0">
                <a:effectLst/>
                <a:ea typeface="Liberation Sans Narrow"/>
                <a:cs typeface="Liberation Sans Narrow"/>
              </a:rPr>
              <a:t>%</a:t>
            </a:r>
            <a:endParaRPr lang="en-GB" sz="7200" dirty="0">
              <a:effectLst/>
              <a:ea typeface="Liberation Sans Narrow"/>
              <a:cs typeface="Liberation Sans Narrow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7200" dirty="0" smtClean="0">
                <a:effectLst/>
                <a:ea typeface="Liberation Sans Narrow"/>
                <a:cs typeface="Liberation Sans Narrow"/>
              </a:rPr>
              <a:t>Wome</a:t>
            </a:r>
            <a:r>
              <a:rPr lang="en-US" sz="7200" dirty="0" smtClean="0">
                <a:ea typeface="Liberation Sans Narrow"/>
                <a:cs typeface="Liberation Sans Narrow"/>
              </a:rPr>
              <a:t>n in full time, part time an casual labor force  </a:t>
            </a:r>
            <a:r>
              <a:rPr lang="en-US" sz="7200" dirty="0" smtClean="0">
                <a:effectLst/>
                <a:ea typeface="Liberation Sans Narrow"/>
                <a:cs typeface="Liberation Sans Narrow"/>
              </a:rPr>
              <a:t>16</a:t>
            </a:r>
            <a:r>
              <a:rPr lang="en-US" sz="7200" dirty="0">
                <a:effectLst/>
                <a:ea typeface="Liberation Sans Narrow"/>
                <a:cs typeface="Liberation Sans Narrow"/>
              </a:rPr>
              <a:t>%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7200" dirty="0">
                <a:solidFill>
                  <a:schemeClr val="tx1"/>
                </a:solidFill>
                <a:ea typeface="Liberation Sans Narrow"/>
                <a:cs typeface="Liberation Sans Narrow"/>
              </a:rPr>
              <a:t>To the number of posts that have been offered to women in the organisation</a:t>
            </a:r>
            <a:endParaRPr lang="en-US" sz="7200" dirty="0">
              <a:solidFill>
                <a:schemeClr val="tx1"/>
              </a:solidFill>
              <a:effectLst/>
              <a:ea typeface="Liberation Sans Narrow"/>
              <a:cs typeface="Liberation Sans Narrow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398786"/>
            <a:ext cx="9144000" cy="46621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endParaRPr lang="en-ZW" sz="2400" dirty="0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F19998D2-D647-ECDB-109F-FCF7A28643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8259311"/>
              </p:ext>
            </p:extLst>
          </p:nvPr>
        </p:nvGraphicFramePr>
        <p:xfrm>
          <a:off x="228600" y="1066801"/>
          <a:ext cx="8686804" cy="34736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3144">
                  <a:extLst>
                    <a:ext uri="{9D8B030D-6E8A-4147-A177-3AD203B41FA5}">
                      <a16:colId xmlns:a16="http://schemas.microsoft.com/office/drawing/2014/main" val="1016882306"/>
                    </a:ext>
                  </a:extLst>
                </a:gridCol>
                <a:gridCol w="768366">
                  <a:extLst>
                    <a:ext uri="{9D8B030D-6E8A-4147-A177-3AD203B41FA5}">
                      <a16:colId xmlns:a16="http://schemas.microsoft.com/office/drawing/2014/main" val="4018399203"/>
                    </a:ext>
                  </a:extLst>
                </a:gridCol>
                <a:gridCol w="768366">
                  <a:extLst>
                    <a:ext uri="{9D8B030D-6E8A-4147-A177-3AD203B41FA5}">
                      <a16:colId xmlns:a16="http://schemas.microsoft.com/office/drawing/2014/main" val="1530267169"/>
                    </a:ext>
                  </a:extLst>
                </a:gridCol>
                <a:gridCol w="768366">
                  <a:extLst>
                    <a:ext uri="{9D8B030D-6E8A-4147-A177-3AD203B41FA5}">
                      <a16:colId xmlns:a16="http://schemas.microsoft.com/office/drawing/2014/main" val="1448651721"/>
                    </a:ext>
                  </a:extLst>
                </a:gridCol>
                <a:gridCol w="768366">
                  <a:extLst>
                    <a:ext uri="{9D8B030D-6E8A-4147-A177-3AD203B41FA5}">
                      <a16:colId xmlns:a16="http://schemas.microsoft.com/office/drawing/2014/main" val="1163842102"/>
                    </a:ext>
                  </a:extLst>
                </a:gridCol>
                <a:gridCol w="768366">
                  <a:extLst>
                    <a:ext uri="{9D8B030D-6E8A-4147-A177-3AD203B41FA5}">
                      <a16:colId xmlns:a16="http://schemas.microsoft.com/office/drawing/2014/main" val="2753252971"/>
                    </a:ext>
                  </a:extLst>
                </a:gridCol>
                <a:gridCol w="768366">
                  <a:extLst>
                    <a:ext uri="{9D8B030D-6E8A-4147-A177-3AD203B41FA5}">
                      <a16:colId xmlns:a16="http://schemas.microsoft.com/office/drawing/2014/main" val="2188492885"/>
                    </a:ext>
                  </a:extLst>
                </a:gridCol>
                <a:gridCol w="768366">
                  <a:extLst>
                    <a:ext uri="{9D8B030D-6E8A-4147-A177-3AD203B41FA5}">
                      <a16:colId xmlns:a16="http://schemas.microsoft.com/office/drawing/2014/main" val="4090131845"/>
                    </a:ext>
                  </a:extLst>
                </a:gridCol>
                <a:gridCol w="768366">
                  <a:extLst>
                    <a:ext uri="{9D8B030D-6E8A-4147-A177-3AD203B41FA5}">
                      <a16:colId xmlns:a16="http://schemas.microsoft.com/office/drawing/2014/main" val="3253674592"/>
                    </a:ext>
                  </a:extLst>
                </a:gridCol>
                <a:gridCol w="768366">
                  <a:extLst>
                    <a:ext uri="{9D8B030D-6E8A-4147-A177-3AD203B41FA5}">
                      <a16:colId xmlns:a16="http://schemas.microsoft.com/office/drawing/2014/main" val="1712523590"/>
                    </a:ext>
                  </a:extLst>
                </a:gridCol>
                <a:gridCol w="768366">
                  <a:extLst>
                    <a:ext uri="{9D8B030D-6E8A-4147-A177-3AD203B41FA5}">
                      <a16:colId xmlns:a16="http://schemas.microsoft.com/office/drawing/2014/main" val="284129184"/>
                    </a:ext>
                  </a:extLst>
                </a:gridCol>
              </a:tblGrid>
              <a:tr h="513067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Women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Men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Total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% women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514768"/>
                  </a:ext>
                </a:extLst>
              </a:tr>
              <a:tr h="52019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Managers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Staff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Total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Managers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Staff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Total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Managers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Staff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Total</a:t>
                      </a:r>
                      <a:endParaRPr lang="en-GB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2327723"/>
                  </a:ext>
                </a:extLst>
              </a:tr>
              <a:tr h="520192">
                <a:tc>
                  <a:txBody>
                    <a:bodyPr/>
                    <a:lstStyle/>
                    <a:p>
                      <a:r>
                        <a:rPr lang="en-US" b="1" dirty="0"/>
                        <a:t>Full Time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52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6652409"/>
                  </a:ext>
                </a:extLst>
              </a:tr>
              <a:tr h="520192">
                <a:tc>
                  <a:txBody>
                    <a:bodyPr/>
                    <a:lstStyle/>
                    <a:p>
                      <a:r>
                        <a:rPr lang="en-US" b="1" dirty="0"/>
                        <a:t>Part time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0500401"/>
                  </a:ext>
                </a:extLst>
              </a:tr>
              <a:tr h="520192">
                <a:tc>
                  <a:txBody>
                    <a:bodyPr/>
                    <a:lstStyle/>
                    <a:p>
                      <a:r>
                        <a:rPr lang="en-US" b="1" dirty="0"/>
                        <a:t>Casual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090378"/>
                  </a:ext>
                </a:extLst>
              </a:tr>
              <a:tr h="520192">
                <a:tc>
                  <a:txBody>
                    <a:bodyPr/>
                    <a:lstStyle/>
                    <a:p>
                      <a:r>
                        <a:rPr lang="en-US" b="1" dirty="0"/>
                        <a:t>Total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51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32049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2534170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ZA" sz="3600" b="1" dirty="0">
                <a:latin typeface="+mn-lt"/>
                <a:ea typeface="+mn-ea"/>
                <a:cs typeface="+mn-cs"/>
              </a:rPr>
              <a:t>IV. </a:t>
            </a:r>
            <a:r>
              <a:rPr lang="en-ZA" sz="3100" b="1" dirty="0">
                <a:latin typeface="+mn-lt"/>
                <a:ea typeface="+mn-ea"/>
                <a:cs typeface="+mn-cs"/>
              </a:rPr>
              <a:t>EMPLOYMENT </a:t>
            </a:r>
            <a:r>
              <a:rPr lang="en-GB" sz="31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EXPENDITURE- Gender Wage Gap Analysis</a:t>
            </a:r>
            <a:r>
              <a:rPr lang="en-GB" sz="36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GB" sz="36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ZA" sz="36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4987554-FA33-8625-B0EF-900FA6317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410941"/>
            <a:ext cx="8382000" cy="2195788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en-US" sz="7200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$1,871,754,546.02</a:t>
            </a:r>
            <a:endParaRPr lang="en-US" sz="7200" b="1" dirty="0">
              <a:effectLst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7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 are more than women. </a:t>
            </a:r>
            <a:r>
              <a:rPr lang="en-US" sz="72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3, </a:t>
            </a:r>
            <a:r>
              <a:rPr lang="en-US" sz="7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More women are occupying positions that are less paying compared to men. For example, in management women are only </a:t>
            </a:r>
            <a:r>
              <a:rPr lang="en-US" sz="72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</a:t>
            </a:r>
            <a:r>
              <a:rPr lang="en-US" sz="7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men are 4</a:t>
            </a:r>
            <a:endParaRPr lang="en-US" sz="7200" dirty="0">
              <a:effectLst/>
              <a:ea typeface="Liberation Sans Narrow"/>
              <a:cs typeface="Liberation Sans Narrow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7200" dirty="0">
                <a:effectLst/>
                <a:ea typeface="Liberation Sans Narrow"/>
                <a:cs typeface="Liberation Sans Narrow"/>
              </a:rPr>
              <a:t>In posts that are </a:t>
            </a:r>
            <a:r>
              <a:rPr lang="en-US" sz="7200" dirty="0">
                <a:ea typeface="Liberation Sans Narrow"/>
                <a:cs typeface="Liberation Sans Narrow"/>
              </a:rPr>
              <a:t>upcoming council plans to employ women for example in planning department a woman was employed.</a:t>
            </a:r>
            <a:endParaRPr lang="en-US" sz="7200" dirty="0">
              <a:effectLst/>
              <a:ea typeface="Liberation Sans Narrow"/>
              <a:cs typeface="Liberation Sans Narrow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398786"/>
            <a:ext cx="9334500" cy="46621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endParaRPr lang="en-ZW" sz="2400" dirty="0"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FDDB8F4A-1132-C16B-3AA9-41BB7C4B03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8931619"/>
              </p:ext>
            </p:extLst>
          </p:nvPr>
        </p:nvGraphicFramePr>
        <p:xfrm>
          <a:off x="762002" y="1059589"/>
          <a:ext cx="7924798" cy="33513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598">
                  <a:extLst>
                    <a:ext uri="{9D8B030D-6E8A-4147-A177-3AD203B41FA5}">
                      <a16:colId xmlns:a16="http://schemas.microsoft.com/office/drawing/2014/main" val="445444153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982803546"/>
                    </a:ext>
                  </a:extLst>
                </a:gridCol>
                <a:gridCol w="1567544">
                  <a:extLst>
                    <a:ext uri="{9D8B030D-6E8A-4147-A177-3AD203B41FA5}">
                      <a16:colId xmlns:a16="http://schemas.microsoft.com/office/drawing/2014/main" val="776730977"/>
                    </a:ext>
                  </a:extLst>
                </a:gridCol>
                <a:gridCol w="1132114">
                  <a:extLst>
                    <a:ext uri="{9D8B030D-6E8A-4147-A177-3AD203B41FA5}">
                      <a16:colId xmlns:a16="http://schemas.microsoft.com/office/drawing/2014/main" val="1985300090"/>
                    </a:ext>
                  </a:extLst>
                </a:gridCol>
                <a:gridCol w="1132114">
                  <a:extLst>
                    <a:ext uri="{9D8B030D-6E8A-4147-A177-3AD203B41FA5}">
                      <a16:colId xmlns:a16="http://schemas.microsoft.com/office/drawing/2014/main" val="4102804951"/>
                    </a:ext>
                  </a:extLst>
                </a:gridCol>
                <a:gridCol w="1132114">
                  <a:extLst>
                    <a:ext uri="{9D8B030D-6E8A-4147-A177-3AD203B41FA5}">
                      <a16:colId xmlns:a16="http://schemas.microsoft.com/office/drawing/2014/main" val="2379562906"/>
                    </a:ext>
                  </a:extLst>
                </a:gridCol>
                <a:gridCol w="1132114">
                  <a:extLst>
                    <a:ext uri="{9D8B030D-6E8A-4147-A177-3AD203B41FA5}">
                      <a16:colId xmlns:a16="http://schemas.microsoft.com/office/drawing/2014/main" val="3514266973"/>
                    </a:ext>
                  </a:extLst>
                </a:gridCol>
              </a:tblGrid>
              <a:tr h="818871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Women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Women- Total earned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Women average earned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Men-no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Men total earned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Average earnings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6258915"/>
                  </a:ext>
                </a:extLst>
              </a:tr>
              <a:tr h="573210">
                <a:tc>
                  <a:txBody>
                    <a:bodyPr/>
                    <a:lstStyle/>
                    <a:p>
                      <a:r>
                        <a:rPr lang="en-US" b="1" dirty="0"/>
                        <a:t>Full Time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1,695,220,740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121,087,195.71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1,474,632,072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113,433,236.31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1097803"/>
                  </a:ext>
                </a:extLst>
              </a:tr>
              <a:tr h="573210">
                <a:tc>
                  <a:txBody>
                    <a:bodyPr/>
                    <a:lstStyle/>
                    <a:p>
                      <a:r>
                        <a:rPr lang="en-US" b="1" dirty="0"/>
                        <a:t>Part Time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432,186,480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86,437,296.00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397,122,480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79,424,496.00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367155"/>
                  </a:ext>
                </a:extLst>
              </a:tr>
              <a:tr h="516711">
                <a:tc>
                  <a:txBody>
                    <a:bodyPr/>
                    <a:lstStyle/>
                    <a:p>
                      <a:r>
                        <a:rPr lang="en-US" b="1" dirty="0"/>
                        <a:t>Casual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382914"/>
                  </a:ext>
                </a:extLst>
              </a:tr>
              <a:tr h="573210">
                <a:tc>
                  <a:txBody>
                    <a:bodyPr/>
                    <a:lstStyle/>
                    <a:p>
                      <a:r>
                        <a:rPr lang="en-US" b="1" dirty="0"/>
                        <a:t>Total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2,127,407,220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111,968,801.05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1,871,754,552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103,986,364.00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40019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1316720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l">
              <a:spcBef>
                <a:spcPct val="20000"/>
              </a:spcBef>
            </a:pPr>
            <a:r>
              <a:rPr lang="en-ZA" sz="2800" b="1" dirty="0">
                <a:solidFill>
                  <a:prstClr val="black"/>
                </a:solidFill>
                <a:ea typeface="+mn-ea"/>
                <a:cs typeface="+mn-cs"/>
              </a:rPr>
              <a:t>V. EXPENDITURE- GENDER IN MAINSTREAM BUDGET </a:t>
            </a:r>
            <a:endParaRPr lang="en-ZW" sz="2800" dirty="0">
              <a:solidFill>
                <a:prstClr val="black"/>
              </a:solidFill>
              <a:ea typeface="+mn-ea"/>
              <a:cs typeface="+mn-cs"/>
            </a:endParaRPr>
          </a:p>
        </p:txBody>
      </p: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D0F973FA-FA39-AE65-B4B1-A37529B32059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80163151"/>
              </p:ext>
            </p:extLst>
          </p:nvPr>
        </p:nvGraphicFramePr>
        <p:xfrm>
          <a:off x="457200" y="1600200"/>
          <a:ext cx="5486400" cy="5052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682454074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94329922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054883141"/>
                    </a:ext>
                  </a:extLst>
                </a:gridCol>
              </a:tblGrid>
              <a:tr h="485775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Programmes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Amount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% budget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7331684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r>
                        <a:rPr lang="en-US" dirty="0"/>
                        <a:t>Governance &amp; Administration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19,541,730,780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39</a:t>
                      </a:r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7804582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r>
                        <a:rPr lang="en-US" dirty="0"/>
                        <a:t>Water Sanitation &amp; Hygiene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6,161,466,000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243104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r>
                        <a:rPr lang="en-US" dirty="0"/>
                        <a:t>Social Services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9,742,080,000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7786220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r>
                        <a:rPr lang="en-US" dirty="0"/>
                        <a:t>Roads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12,565,290,480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1723800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r>
                        <a:rPr lang="en-US" dirty="0"/>
                        <a:t>Public Safety &amp; Security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3989095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r>
                        <a:rPr lang="en-US" dirty="0"/>
                        <a:t>Natural Resources &amp; Conservation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1,948,806,000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4108579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r>
                        <a:rPr lang="en-US" b="1" dirty="0"/>
                        <a:t>Total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1162222"/>
                  </a:ext>
                </a:extLst>
              </a:tr>
            </a:tbl>
          </a:graphicData>
        </a:graphic>
      </p:graphicFrame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9EDB863-4C76-4BD0-F6D0-211301A848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43600" y="1592317"/>
            <a:ext cx="3208282" cy="3741683"/>
          </a:xfrm>
        </p:spPr>
        <p:txBody>
          <a:bodyPr>
            <a:normAutofit/>
          </a:bodyPr>
          <a:lstStyle/>
          <a:p>
            <a:r>
              <a:rPr lang="en-US" sz="2400" dirty="0"/>
              <a:t>Draw Pie chart here</a:t>
            </a:r>
            <a:endParaRPr lang="en-GB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398786"/>
            <a:ext cx="9334500" cy="46621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endParaRPr lang="en-ZW" sz="2400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A88645BF-5984-7201-F49E-6C9C878082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44884587"/>
              </p:ext>
            </p:extLst>
          </p:nvPr>
        </p:nvGraphicFramePr>
        <p:xfrm>
          <a:off x="5943600" y="2438399"/>
          <a:ext cx="2895600" cy="3741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68981048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304800"/>
            <a:ext cx="6347713" cy="533400"/>
          </a:xfrm>
        </p:spPr>
        <p:txBody>
          <a:bodyPr>
            <a:noAutofit/>
          </a:bodyPr>
          <a:lstStyle/>
          <a:p>
            <a:pPr lvl="0" algn="l">
              <a:spcBef>
                <a:spcPct val="20000"/>
              </a:spcBef>
            </a:pPr>
            <a:r>
              <a:rPr lang="en-ZA" sz="2800" b="1" dirty="0">
                <a:solidFill>
                  <a:prstClr val="black"/>
                </a:solidFill>
                <a:ea typeface="+mn-ea"/>
                <a:cs typeface="+mn-cs"/>
              </a:rPr>
              <a:t>V. EXPENDITURE- ANALYSIS OF ONE SECTOR EG  </a:t>
            </a:r>
            <a:endParaRPr lang="en-ZW" sz="2800" dirty="0">
              <a:solidFill>
                <a:prstClr val="black"/>
              </a:solidFill>
              <a:ea typeface="+mn-ea"/>
              <a:cs typeface="+mn-cs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3328440"/>
              </p:ext>
            </p:extLst>
          </p:nvPr>
        </p:nvGraphicFramePr>
        <p:xfrm>
          <a:off x="0" y="1143000"/>
          <a:ext cx="9220199" cy="83078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96361">
                  <a:extLst>
                    <a:ext uri="{9D8B030D-6E8A-4147-A177-3AD203B41FA5}">
                      <a16:colId xmlns:a16="http://schemas.microsoft.com/office/drawing/2014/main" val="3936495378"/>
                    </a:ext>
                  </a:extLst>
                </a:gridCol>
                <a:gridCol w="617753">
                  <a:extLst>
                    <a:ext uri="{9D8B030D-6E8A-4147-A177-3AD203B41FA5}">
                      <a16:colId xmlns:a16="http://schemas.microsoft.com/office/drawing/2014/main" val="714574526"/>
                    </a:ext>
                  </a:extLst>
                </a:gridCol>
                <a:gridCol w="748680">
                  <a:extLst>
                    <a:ext uri="{9D8B030D-6E8A-4147-A177-3AD203B41FA5}">
                      <a16:colId xmlns:a16="http://schemas.microsoft.com/office/drawing/2014/main" val="3020788596"/>
                    </a:ext>
                  </a:extLst>
                </a:gridCol>
                <a:gridCol w="800313">
                  <a:extLst>
                    <a:ext uri="{9D8B030D-6E8A-4147-A177-3AD203B41FA5}">
                      <a16:colId xmlns:a16="http://schemas.microsoft.com/office/drawing/2014/main" val="211564666"/>
                    </a:ext>
                  </a:extLst>
                </a:gridCol>
                <a:gridCol w="448103">
                  <a:extLst>
                    <a:ext uri="{9D8B030D-6E8A-4147-A177-3AD203B41FA5}">
                      <a16:colId xmlns:a16="http://schemas.microsoft.com/office/drawing/2014/main" val="671727174"/>
                    </a:ext>
                  </a:extLst>
                </a:gridCol>
                <a:gridCol w="744992">
                  <a:extLst>
                    <a:ext uri="{9D8B030D-6E8A-4147-A177-3AD203B41FA5}">
                      <a16:colId xmlns:a16="http://schemas.microsoft.com/office/drawing/2014/main" val="21364279"/>
                    </a:ext>
                  </a:extLst>
                </a:gridCol>
                <a:gridCol w="851440">
                  <a:extLst>
                    <a:ext uri="{9D8B030D-6E8A-4147-A177-3AD203B41FA5}">
                      <a16:colId xmlns:a16="http://schemas.microsoft.com/office/drawing/2014/main" val="2568838607"/>
                    </a:ext>
                  </a:extLst>
                </a:gridCol>
                <a:gridCol w="373002">
                  <a:extLst>
                    <a:ext uri="{9D8B030D-6E8A-4147-A177-3AD203B41FA5}">
                      <a16:colId xmlns:a16="http://schemas.microsoft.com/office/drawing/2014/main" val="1379655292"/>
                    </a:ext>
                  </a:extLst>
                </a:gridCol>
                <a:gridCol w="748680">
                  <a:extLst>
                    <a:ext uri="{9D8B030D-6E8A-4147-A177-3AD203B41FA5}">
                      <a16:colId xmlns:a16="http://schemas.microsoft.com/office/drawing/2014/main" val="459410033"/>
                    </a:ext>
                  </a:extLst>
                </a:gridCol>
                <a:gridCol w="722863">
                  <a:extLst>
                    <a:ext uri="{9D8B030D-6E8A-4147-A177-3AD203B41FA5}">
                      <a16:colId xmlns:a16="http://schemas.microsoft.com/office/drawing/2014/main" val="1082926060"/>
                    </a:ext>
                  </a:extLst>
                </a:gridCol>
                <a:gridCol w="564276">
                  <a:extLst>
                    <a:ext uri="{9D8B030D-6E8A-4147-A177-3AD203B41FA5}">
                      <a16:colId xmlns:a16="http://schemas.microsoft.com/office/drawing/2014/main" val="3849156041"/>
                    </a:ext>
                  </a:extLst>
                </a:gridCol>
                <a:gridCol w="689671">
                  <a:extLst>
                    <a:ext uri="{9D8B030D-6E8A-4147-A177-3AD203B41FA5}">
                      <a16:colId xmlns:a16="http://schemas.microsoft.com/office/drawing/2014/main" val="3398442369"/>
                    </a:ext>
                  </a:extLst>
                </a:gridCol>
                <a:gridCol w="614065">
                  <a:extLst>
                    <a:ext uri="{9D8B030D-6E8A-4147-A177-3AD203B41FA5}">
                      <a16:colId xmlns:a16="http://schemas.microsoft.com/office/drawing/2014/main" val="2048575833"/>
                    </a:ext>
                  </a:extLst>
                </a:gridCol>
              </a:tblGrid>
              <a:tr h="3590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000" kern="1200">
                          <a:effectLst/>
                        </a:rPr>
                        <a:t> </a:t>
                      </a:r>
                      <a:endParaRPr lang="en-ZA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000" kern="1200" dirty="0">
                          <a:effectLst/>
                        </a:rPr>
                        <a:t>Women </a:t>
                      </a:r>
                      <a:endParaRPr lang="en-ZA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000" kern="1200">
                          <a:effectLst/>
                        </a:rPr>
                        <a:t>Men </a:t>
                      </a:r>
                      <a:endParaRPr lang="en-ZA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9213304"/>
                  </a:ext>
                </a:extLst>
              </a:tr>
              <a:tr h="3590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000" kern="1200">
                          <a:effectLst/>
                        </a:rPr>
                        <a:t> </a:t>
                      </a:r>
                      <a:endParaRPr lang="en-ZA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000" kern="1200">
                          <a:effectLst/>
                        </a:rPr>
                        <a:t>Age</a:t>
                      </a:r>
                      <a:endParaRPr lang="en-ZA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000" kern="1200">
                          <a:effectLst/>
                        </a:rPr>
                        <a:t> </a:t>
                      </a:r>
                      <a:endParaRPr lang="en-ZA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000" kern="1200">
                          <a:effectLst/>
                        </a:rPr>
                        <a:t> </a:t>
                      </a:r>
                      <a:endParaRPr lang="en-ZA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000" kern="1200">
                          <a:effectLst/>
                        </a:rPr>
                        <a:t>Age</a:t>
                      </a:r>
                      <a:endParaRPr lang="en-ZA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000" kern="1200">
                          <a:effectLst/>
                        </a:rPr>
                        <a:t> </a:t>
                      </a:r>
                      <a:endParaRPr lang="en-ZA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000" kern="1200">
                          <a:effectLst/>
                        </a:rPr>
                        <a:t> </a:t>
                      </a:r>
                      <a:endParaRPr lang="en-ZA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35817430"/>
                  </a:ext>
                </a:extLst>
              </a:tr>
              <a:tr h="10289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000" kern="1200">
                          <a:effectLst/>
                        </a:rPr>
                        <a:t> </a:t>
                      </a:r>
                      <a:endParaRPr lang="en-ZA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kern="100">
                          <a:effectLst/>
                        </a:rPr>
                        <a:t>Below 15</a:t>
                      </a:r>
                      <a:endParaRPr lang="en-ZA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kern="100">
                          <a:effectLst/>
                        </a:rPr>
                        <a:t>15-35 </a:t>
                      </a:r>
                      <a:endParaRPr lang="en-ZA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kern="100">
                          <a:effectLst/>
                        </a:rPr>
                        <a:t>36-59</a:t>
                      </a:r>
                      <a:endParaRPr lang="en-ZA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kern="100">
                          <a:effectLst/>
                        </a:rPr>
                        <a:t>60+</a:t>
                      </a:r>
                      <a:endParaRPr lang="en-ZA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kern="100">
                          <a:effectLst/>
                        </a:rPr>
                        <a:t>PLWD </a:t>
                      </a:r>
                      <a:endParaRPr lang="en-ZA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000" kern="100">
                          <a:effectLst/>
                        </a:rPr>
                        <a:t>Total </a:t>
                      </a:r>
                      <a:endParaRPr lang="en-ZA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kern="100">
                          <a:effectLst/>
                        </a:rPr>
                        <a:t>Below 15</a:t>
                      </a:r>
                      <a:endParaRPr lang="en-ZA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kern="100">
                          <a:effectLst/>
                        </a:rPr>
                        <a:t>15-35</a:t>
                      </a:r>
                      <a:endParaRPr lang="en-ZA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kern="100">
                          <a:effectLst/>
                        </a:rPr>
                        <a:t>36-59</a:t>
                      </a:r>
                      <a:endParaRPr lang="en-ZA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kern="100" dirty="0">
                          <a:effectLst/>
                        </a:rPr>
                        <a:t>60+</a:t>
                      </a:r>
                      <a:endParaRPr lang="en-ZA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kern="100">
                          <a:effectLst/>
                        </a:rPr>
                        <a:t>PLWD</a:t>
                      </a:r>
                      <a:endParaRPr lang="en-ZA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000" kern="100">
                          <a:effectLst/>
                        </a:rPr>
                        <a:t>Total </a:t>
                      </a:r>
                      <a:endParaRPr lang="en-ZA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2782843474"/>
                  </a:ext>
                </a:extLst>
              </a:tr>
              <a:tr h="10881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000" kern="1200">
                          <a:effectLst/>
                        </a:rPr>
                        <a:t>Education </a:t>
                      </a:r>
                      <a:endParaRPr lang="en-ZA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000" kern="1200" dirty="0">
                          <a:effectLst/>
                        </a:rPr>
                        <a:t> 60%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000" kern="1200" dirty="0">
                          <a:effectLst/>
                        </a:rPr>
                        <a:t> 20%</a:t>
                      </a:r>
                      <a:endParaRPr lang="en-ZA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000" kern="1200" dirty="0">
                          <a:effectLst/>
                        </a:rPr>
                        <a:t>15% </a:t>
                      </a:r>
                      <a:endParaRPr lang="en-ZA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000" kern="1200" dirty="0">
                          <a:effectLst/>
                        </a:rPr>
                        <a:t>0 </a:t>
                      </a:r>
                      <a:endParaRPr lang="en-ZA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000" kern="1200" dirty="0">
                          <a:effectLst/>
                        </a:rPr>
                        <a:t>5% </a:t>
                      </a:r>
                      <a:endParaRPr lang="en-ZA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000" kern="1200" dirty="0">
                          <a:effectLst/>
                        </a:rPr>
                        <a:t>853,057,392.00 </a:t>
                      </a:r>
                      <a:endParaRPr lang="en-ZA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000" kern="100" dirty="0">
                          <a:effectLst/>
                        </a:rPr>
                        <a:t> 42%</a:t>
                      </a:r>
                      <a:endParaRPr lang="en-ZA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000" kern="100" dirty="0">
                          <a:effectLst/>
                        </a:rPr>
                        <a:t> 40%</a:t>
                      </a:r>
                      <a:endParaRPr lang="en-ZA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000" kern="1200" dirty="0">
                          <a:effectLst/>
                        </a:rPr>
                        <a:t>6% </a:t>
                      </a:r>
                      <a:endParaRPr lang="en-ZA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000" kern="1200" dirty="0">
                          <a:effectLst/>
                        </a:rPr>
                        <a:t>2% </a:t>
                      </a:r>
                      <a:endParaRPr lang="en-ZA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000" kern="1200" dirty="0">
                          <a:effectLst/>
                        </a:rPr>
                        <a:t>10% </a:t>
                      </a:r>
                      <a:endParaRPr lang="en-ZA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000" kern="1200" dirty="0">
                          <a:effectLst/>
                        </a:rPr>
                        <a:t> 950,446,608.00</a:t>
                      </a:r>
                      <a:endParaRPr lang="en-ZA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3339828360"/>
                  </a:ext>
                </a:extLst>
              </a:tr>
              <a:tr h="10881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000" kern="1200">
                          <a:effectLst/>
                        </a:rPr>
                        <a:t>Housing </a:t>
                      </a:r>
                      <a:endParaRPr lang="en-ZA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000" kern="100" dirty="0">
                          <a:effectLst/>
                        </a:rPr>
                        <a:t> 3%</a:t>
                      </a:r>
                      <a:endParaRPr lang="en-ZA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ZA" sz="2000" kern="1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12%</a:t>
                      </a: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000" kern="1200" dirty="0">
                          <a:effectLst/>
                        </a:rPr>
                        <a:t> 55%</a:t>
                      </a:r>
                      <a:endParaRPr lang="en-ZA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000" kern="1200" dirty="0">
                          <a:effectLst/>
                        </a:rPr>
                        <a:t> 20%</a:t>
                      </a:r>
                      <a:endParaRPr lang="en-ZA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000" kern="1200" dirty="0">
                          <a:effectLst/>
                        </a:rPr>
                        <a:t> 10%</a:t>
                      </a:r>
                      <a:endParaRPr lang="en-ZA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000" kern="1200" dirty="0">
                          <a:effectLst/>
                        </a:rPr>
                        <a:t> 76,140,000.00</a:t>
                      </a:r>
                      <a:endParaRPr lang="en-ZA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000" kern="1200" dirty="0">
                          <a:effectLst/>
                        </a:rPr>
                        <a:t> 5%</a:t>
                      </a:r>
                      <a:endParaRPr lang="en-ZA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000" kern="1200" dirty="0">
                          <a:effectLst/>
                        </a:rPr>
                        <a:t> 20%</a:t>
                      </a:r>
                      <a:endParaRPr lang="en-ZA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000" kern="1200" dirty="0">
                          <a:effectLst/>
                        </a:rPr>
                        <a:t> 40%</a:t>
                      </a:r>
                      <a:endParaRPr lang="en-ZA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000" kern="1200" dirty="0">
                          <a:effectLst/>
                        </a:rPr>
                        <a:t> 15%</a:t>
                      </a:r>
                      <a:endParaRPr lang="en-ZA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000" kern="1200" dirty="0">
                          <a:effectLst/>
                        </a:rPr>
                        <a:t> 20%</a:t>
                      </a:r>
                      <a:endParaRPr lang="en-ZA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000" kern="1200" dirty="0">
                          <a:effectLst/>
                        </a:rPr>
                        <a:t> 85,860,000.00</a:t>
                      </a:r>
                      <a:endParaRPr lang="en-ZA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2437385966"/>
                  </a:ext>
                </a:extLst>
              </a:tr>
              <a:tr h="10881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000" kern="1200">
                          <a:effectLst/>
                        </a:rPr>
                        <a:t>Social amenities </a:t>
                      </a:r>
                      <a:endParaRPr lang="en-ZA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000" kern="1200" dirty="0">
                          <a:effectLst/>
                        </a:rPr>
                        <a:t> 5%</a:t>
                      </a:r>
                      <a:endParaRPr lang="en-ZA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000" kern="1200" dirty="0">
                          <a:effectLst/>
                        </a:rPr>
                        <a:t> 40%</a:t>
                      </a:r>
                      <a:endParaRPr lang="en-ZA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000" kern="1200" dirty="0">
                          <a:effectLst/>
                        </a:rPr>
                        <a:t> 30%</a:t>
                      </a:r>
                      <a:endParaRPr lang="en-ZA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000" kern="1200" dirty="0">
                          <a:effectLst/>
                        </a:rPr>
                        <a:t> 5%</a:t>
                      </a:r>
                      <a:endParaRPr lang="en-ZA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000" kern="1200" dirty="0">
                          <a:effectLst/>
                        </a:rPr>
                        <a:t> 20%</a:t>
                      </a:r>
                      <a:endParaRPr lang="en-ZA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000" kern="1200" dirty="0">
                          <a:effectLst/>
                        </a:rPr>
                        <a:t> 1,943,666,736.00</a:t>
                      </a:r>
                      <a:endParaRPr lang="en-ZA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000" kern="1200" dirty="0">
                          <a:effectLst/>
                        </a:rPr>
                        <a:t> 5%</a:t>
                      </a:r>
                      <a:endParaRPr lang="en-ZA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000" kern="1200" dirty="0">
                          <a:effectLst/>
                        </a:rPr>
                        <a:t> 30</a:t>
                      </a:r>
                      <a:endParaRPr lang="en-ZA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000" kern="1200" dirty="0">
                          <a:effectLst/>
                        </a:rPr>
                        <a:t> 35%</a:t>
                      </a:r>
                      <a:endParaRPr lang="en-ZA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000" kern="1200" dirty="0">
                          <a:effectLst/>
                        </a:rPr>
                        <a:t> 5%</a:t>
                      </a:r>
                      <a:endParaRPr lang="en-ZA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000" kern="1200" dirty="0">
                          <a:effectLst/>
                        </a:rPr>
                        <a:t> 25%</a:t>
                      </a:r>
                      <a:endParaRPr lang="en-ZA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000" kern="1200" dirty="0">
                          <a:effectLst/>
                        </a:rPr>
                        <a:t> 2,165,565,264.00</a:t>
                      </a:r>
                      <a:endParaRPr lang="en-ZA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757459421"/>
                  </a:ext>
                </a:extLst>
              </a:tr>
              <a:tr h="7235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000" kern="1200">
                          <a:effectLst/>
                        </a:rPr>
                        <a:t>Total </a:t>
                      </a:r>
                      <a:endParaRPr lang="en-ZA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000" kern="1200" dirty="0">
                          <a:effectLst/>
                        </a:rPr>
                        <a:t> 68%</a:t>
                      </a:r>
                      <a:endParaRPr lang="en-ZA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000" kern="1200" dirty="0">
                          <a:effectLst/>
                        </a:rPr>
                        <a:t> 72%</a:t>
                      </a:r>
                      <a:endParaRPr lang="en-ZA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000" kern="1200" dirty="0">
                          <a:effectLst/>
                        </a:rPr>
                        <a:t> 100%</a:t>
                      </a:r>
                      <a:endParaRPr lang="en-ZA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000" kern="1200" dirty="0">
                          <a:effectLst/>
                        </a:rPr>
                        <a:t> 25%</a:t>
                      </a:r>
                      <a:endParaRPr lang="en-ZA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000" kern="1200" dirty="0">
                          <a:effectLst/>
                        </a:rPr>
                        <a:t> 35%</a:t>
                      </a:r>
                      <a:endParaRPr lang="en-ZA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000" kern="1200" dirty="0">
                          <a:effectLst/>
                        </a:rPr>
                        <a:t> 2,872,864,128</a:t>
                      </a:r>
                      <a:endParaRPr lang="en-ZA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000" kern="1200" dirty="0">
                          <a:effectLst/>
                        </a:rPr>
                        <a:t> 52%</a:t>
                      </a:r>
                      <a:endParaRPr lang="en-ZA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000" kern="1200" dirty="0">
                          <a:effectLst/>
                        </a:rPr>
                        <a:t> 90%</a:t>
                      </a:r>
                      <a:endParaRPr lang="en-ZA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000" kern="1200" dirty="0">
                          <a:effectLst/>
                        </a:rPr>
                        <a:t> 81%</a:t>
                      </a:r>
                      <a:endParaRPr lang="en-ZA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000" kern="1200" dirty="0">
                          <a:effectLst/>
                        </a:rPr>
                        <a:t> 5%</a:t>
                      </a:r>
                      <a:endParaRPr lang="en-ZA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000" kern="1200" dirty="0">
                          <a:effectLst/>
                        </a:rPr>
                        <a:t> 55%</a:t>
                      </a:r>
                      <a:endParaRPr lang="en-ZA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000" kern="1200" dirty="0">
                          <a:effectLst/>
                        </a:rPr>
                        <a:t> 3,124,871.87</a:t>
                      </a:r>
                      <a:endParaRPr lang="en-ZA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45632461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66698" y="9677400"/>
            <a:ext cx="9334500" cy="46621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endParaRPr lang="en-ZW" sz="2400" dirty="0"/>
          </a:p>
        </p:txBody>
      </p:sp>
    </p:spTree>
    <p:extLst>
      <p:ext uri="{BB962C8B-B14F-4D97-AF65-F5344CB8AC3E}">
        <p14:creationId xmlns:p14="http://schemas.microsoft.com/office/powerpoint/2010/main" val="2362604625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l">
              <a:spcBef>
                <a:spcPct val="20000"/>
              </a:spcBef>
            </a:pPr>
            <a:r>
              <a:rPr lang="en-ZA" sz="2800" b="1" dirty="0">
                <a:solidFill>
                  <a:prstClr val="black"/>
                </a:solidFill>
                <a:ea typeface="+mn-ea"/>
                <a:cs typeface="+mn-cs"/>
              </a:rPr>
              <a:t>V</a:t>
            </a:r>
            <a:r>
              <a:rPr lang="en-ZA" sz="2800" b="1" dirty="0">
                <a:ea typeface="+mn-ea"/>
                <a:cs typeface="+mn-cs"/>
              </a:rPr>
              <a:t>. EXPENDITURE- GENDER IN MAINSTREAM BUDGET </a:t>
            </a:r>
            <a:endParaRPr lang="en-ZW" sz="2800" dirty="0"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ZA" dirty="0"/>
              <a:t>Stakeholder engagements</a:t>
            </a:r>
          </a:p>
          <a:p>
            <a:r>
              <a:rPr lang="en-ZA" dirty="0"/>
              <a:t>Budget consultation of all groups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9EDB863-4C76-4BD0-F6D0-211301A848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57800" y="1587910"/>
            <a:ext cx="3733800" cy="4355690"/>
          </a:xfrm>
        </p:spPr>
        <p:txBody>
          <a:bodyPr>
            <a:normAutofit/>
          </a:bodyPr>
          <a:lstStyle/>
          <a:p>
            <a:r>
              <a:rPr lang="en-GB" sz="2400" dirty="0"/>
              <a:t>PHOTO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398786"/>
            <a:ext cx="9334500" cy="46621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endParaRPr lang="en-ZW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F794F3-D7C8-490F-9FA5-A63442EC4B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708" y="2160589"/>
            <a:ext cx="5446291" cy="3325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555850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l">
              <a:spcBef>
                <a:spcPct val="20000"/>
              </a:spcBef>
            </a:pPr>
            <a:r>
              <a:rPr lang="en-ZA" sz="2800" b="1" dirty="0">
                <a:solidFill>
                  <a:prstClr val="black"/>
                </a:solidFill>
                <a:ea typeface="+mn-ea"/>
                <a:cs typeface="+mn-cs"/>
              </a:rPr>
              <a:t>V. EXPENDITURE- GENDER IN MAINSTREAM BUDGET – EXAMPLE  </a:t>
            </a:r>
            <a:endParaRPr lang="en-ZW" sz="2800" dirty="0">
              <a:solidFill>
                <a:prstClr val="black"/>
              </a:solidFill>
              <a:ea typeface="+mn-ea"/>
              <a:cs typeface="+mn-cs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48085806"/>
              </p:ext>
            </p:extLst>
          </p:nvPr>
        </p:nvGraphicFramePr>
        <p:xfrm>
          <a:off x="1066800" y="1981200"/>
          <a:ext cx="6159500" cy="35219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48560">
                  <a:extLst>
                    <a:ext uri="{9D8B030D-6E8A-4147-A177-3AD203B41FA5}">
                      <a16:colId xmlns:a16="http://schemas.microsoft.com/office/drawing/2014/main" val="2176365499"/>
                    </a:ext>
                  </a:extLst>
                </a:gridCol>
                <a:gridCol w="1358900">
                  <a:extLst>
                    <a:ext uri="{9D8B030D-6E8A-4147-A177-3AD203B41FA5}">
                      <a16:colId xmlns:a16="http://schemas.microsoft.com/office/drawing/2014/main" val="346331403"/>
                    </a:ext>
                  </a:extLst>
                </a:gridCol>
                <a:gridCol w="1420495">
                  <a:extLst>
                    <a:ext uri="{9D8B030D-6E8A-4147-A177-3AD203B41FA5}">
                      <a16:colId xmlns:a16="http://schemas.microsoft.com/office/drawing/2014/main" val="3019309887"/>
                    </a:ext>
                  </a:extLst>
                </a:gridCol>
                <a:gridCol w="931545">
                  <a:extLst>
                    <a:ext uri="{9D8B030D-6E8A-4147-A177-3AD203B41FA5}">
                      <a16:colId xmlns:a16="http://schemas.microsoft.com/office/drawing/2014/main" val="1010328093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800" kern="100">
                          <a:effectLst/>
                        </a:rPr>
                        <a:t> </a:t>
                      </a:r>
                      <a:endParaRPr lang="en-ZA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800" kern="100">
                          <a:effectLst/>
                        </a:rPr>
                        <a:t>Amount </a:t>
                      </a:r>
                      <a:endParaRPr lang="en-ZA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800" kern="100">
                          <a:effectLst/>
                        </a:rPr>
                        <a:t> No of beneficiaries</a:t>
                      </a:r>
                      <a:endParaRPr lang="en-ZA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800" kern="100">
                          <a:effectLst/>
                        </a:rPr>
                        <a:t>Percentage</a:t>
                      </a:r>
                      <a:endParaRPr lang="en-ZA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600926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800" kern="100">
                          <a:effectLst/>
                        </a:rPr>
                        <a:t>Total Expenditure</a:t>
                      </a:r>
                      <a:endParaRPr lang="en-ZA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effectLst/>
                        </a:rPr>
                        <a:t> 39,253,920.33</a:t>
                      </a:r>
                      <a:endParaRPr lang="en-ZA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effectLst/>
                        </a:rPr>
                        <a:t> </a:t>
                      </a:r>
                      <a:endParaRPr lang="en-ZA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effectLst/>
                        </a:rPr>
                        <a:t> </a:t>
                      </a:r>
                      <a:endParaRPr lang="en-ZA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97577554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effectLst/>
                        </a:rPr>
                        <a:t>No. of Men benefiting from council allocations</a:t>
                      </a:r>
                      <a:endParaRPr lang="en-ZA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effectLst/>
                        </a:rPr>
                        <a:t> </a:t>
                      </a:r>
                      <a:endParaRPr lang="en-ZA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effectLst/>
                        </a:rPr>
                        <a:t>2,477</a:t>
                      </a:r>
                      <a:endParaRPr lang="en-ZA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effectLst/>
                        </a:rPr>
                        <a:t>67%</a:t>
                      </a:r>
                      <a:endParaRPr lang="en-ZA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72814753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effectLst/>
                        </a:rPr>
                        <a:t>No. of Women benefiting from council allocations</a:t>
                      </a:r>
                      <a:endParaRPr lang="en-ZA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effectLst/>
                        </a:rPr>
                        <a:t> </a:t>
                      </a:r>
                      <a:endParaRPr lang="en-ZA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effectLst/>
                        </a:rPr>
                        <a:t>1,239</a:t>
                      </a:r>
                      <a:endParaRPr lang="en-ZA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effectLst/>
                        </a:rPr>
                        <a:t>33%</a:t>
                      </a:r>
                      <a:endParaRPr lang="en-ZA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9445804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effectLst/>
                        </a:rPr>
                        <a:t>Total beneficiaries</a:t>
                      </a:r>
                      <a:endParaRPr lang="en-ZA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effectLst/>
                        </a:rPr>
                        <a:t> </a:t>
                      </a:r>
                      <a:endParaRPr lang="en-ZA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3,716</a:t>
                      </a:r>
                      <a:endParaRPr lang="en-ZA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800" kern="100" dirty="0">
                          <a:effectLst/>
                        </a:rPr>
                        <a:t>100% </a:t>
                      </a:r>
                      <a:endParaRPr lang="en-ZA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09824008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6398786"/>
            <a:ext cx="9334500" cy="46621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endParaRPr lang="en-ZW" sz="2400" dirty="0"/>
          </a:p>
        </p:txBody>
      </p:sp>
    </p:spTree>
    <p:extLst>
      <p:ext uri="{BB962C8B-B14F-4D97-AF65-F5344CB8AC3E}">
        <p14:creationId xmlns:p14="http://schemas.microsoft.com/office/powerpoint/2010/main" val="4271945478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2800" b="1" dirty="0">
                <a:solidFill>
                  <a:prstClr val="black"/>
                </a:solidFill>
                <a:ea typeface="+mn-ea"/>
                <a:cs typeface="+mn-cs"/>
              </a:rPr>
              <a:t>VI. BUDGET CROSS SUBSIDISATION ANALYSIS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19600"/>
            <a:ext cx="8229600" cy="1706563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marR="191135" lvl="0" indent="0">
              <a:lnSpc>
                <a:spcPct val="115000"/>
              </a:lnSpc>
              <a:buNone/>
            </a:pPr>
            <a:endParaRPr lang="en-ZA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ZW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398786"/>
            <a:ext cx="9334500" cy="46621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endParaRPr lang="en-ZW" sz="2400" dirty="0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972E4A84-E591-9A23-75A2-94588F73F8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5167854"/>
              </p:ext>
            </p:extLst>
          </p:nvPr>
        </p:nvGraphicFramePr>
        <p:xfrm>
          <a:off x="228600" y="1066800"/>
          <a:ext cx="8839200" cy="6487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7250">
                  <a:extLst>
                    <a:ext uri="{9D8B030D-6E8A-4147-A177-3AD203B41FA5}">
                      <a16:colId xmlns:a16="http://schemas.microsoft.com/office/drawing/2014/main" val="243963026"/>
                    </a:ext>
                  </a:extLst>
                </a:gridCol>
                <a:gridCol w="1186390">
                  <a:extLst>
                    <a:ext uri="{9D8B030D-6E8A-4147-A177-3AD203B41FA5}">
                      <a16:colId xmlns:a16="http://schemas.microsoft.com/office/drawing/2014/main" val="3025819700"/>
                    </a:ext>
                  </a:extLst>
                </a:gridCol>
                <a:gridCol w="1186390">
                  <a:extLst>
                    <a:ext uri="{9D8B030D-6E8A-4147-A177-3AD203B41FA5}">
                      <a16:colId xmlns:a16="http://schemas.microsoft.com/office/drawing/2014/main" val="3934976339"/>
                    </a:ext>
                  </a:extLst>
                </a:gridCol>
                <a:gridCol w="1186390">
                  <a:extLst>
                    <a:ext uri="{9D8B030D-6E8A-4147-A177-3AD203B41FA5}">
                      <a16:colId xmlns:a16="http://schemas.microsoft.com/office/drawing/2014/main" val="3175072978"/>
                    </a:ext>
                  </a:extLst>
                </a:gridCol>
                <a:gridCol w="1186390">
                  <a:extLst>
                    <a:ext uri="{9D8B030D-6E8A-4147-A177-3AD203B41FA5}">
                      <a16:colId xmlns:a16="http://schemas.microsoft.com/office/drawing/2014/main" val="4056010509"/>
                    </a:ext>
                  </a:extLst>
                </a:gridCol>
                <a:gridCol w="1186390">
                  <a:extLst>
                    <a:ext uri="{9D8B030D-6E8A-4147-A177-3AD203B41FA5}">
                      <a16:colId xmlns:a16="http://schemas.microsoft.com/office/drawing/2014/main" val="3130151300"/>
                    </a:ext>
                  </a:extLst>
                </a:gridCol>
              </a:tblGrid>
              <a:tr h="92523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Income (A)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% of total budget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Expenditure (B)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% of total budget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Surplus/Deficit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791387"/>
                  </a:ext>
                </a:extLst>
              </a:tr>
              <a:tr h="647662">
                <a:tc>
                  <a:txBody>
                    <a:bodyPr/>
                    <a:lstStyle/>
                    <a:p>
                      <a:r>
                        <a:rPr lang="en-US" sz="1600" dirty="0"/>
                        <a:t>Governance &amp; Administration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19,541,730,780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19,541,732,048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1,268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7444436"/>
                  </a:ext>
                </a:extLst>
              </a:tr>
              <a:tr h="925232">
                <a:tc>
                  <a:txBody>
                    <a:bodyPr/>
                    <a:lstStyle/>
                    <a:p>
                      <a:r>
                        <a:rPr lang="en-US" sz="1600" dirty="0"/>
                        <a:t>Water, Sanitation &amp; Hygiene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6,161,466,000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6,161,466,000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69559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600" dirty="0"/>
                        <a:t>Social Services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9,742,080,00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9,742,080,00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9499622"/>
                  </a:ext>
                </a:extLst>
              </a:tr>
              <a:tr h="544684">
                <a:tc>
                  <a:txBody>
                    <a:bodyPr/>
                    <a:lstStyle/>
                    <a:p>
                      <a:r>
                        <a:rPr lang="en-US" sz="1600" dirty="0"/>
                        <a:t>Roads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12,565,290,480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12,565,291,080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600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7597650"/>
                  </a:ext>
                </a:extLst>
              </a:tr>
              <a:tr h="532156">
                <a:tc>
                  <a:txBody>
                    <a:bodyPr/>
                    <a:lstStyle/>
                    <a:p>
                      <a:r>
                        <a:rPr lang="en-US" sz="1600" dirty="0"/>
                        <a:t>Public Safety and Security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4463939"/>
                  </a:ext>
                </a:extLst>
              </a:tr>
              <a:tr h="980288">
                <a:tc>
                  <a:txBody>
                    <a:bodyPr/>
                    <a:lstStyle/>
                    <a:p>
                      <a:r>
                        <a:rPr lang="en-US" sz="1600" dirty="0"/>
                        <a:t>Natural Resources &amp; Conservation Mgt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1,948,806,000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1,948,806,000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956510"/>
                  </a:ext>
                </a:extLst>
              </a:tr>
              <a:tr h="647662">
                <a:tc>
                  <a:txBody>
                    <a:bodyPr/>
                    <a:lstStyle/>
                    <a:p>
                      <a:r>
                        <a:rPr lang="en-US" b="1" dirty="0"/>
                        <a:t>Total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49,959,373,260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49,959,373,260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1,868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27743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8981048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2800" b="1" dirty="0">
                <a:solidFill>
                  <a:prstClr val="black"/>
                </a:solidFill>
                <a:ea typeface="+mn-ea"/>
                <a:cs typeface="+mn-cs"/>
              </a:rPr>
              <a:t>VI. BUDGET CROSS SUBSIDISATION ANALYSIS</a:t>
            </a:r>
            <a:endParaRPr lang="en-ZA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0249B11-A253-BA76-6140-9C152BCE20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GB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All programs generate income that is equal to expenditure, the differences are insignificant and were due to exchange rates.</a:t>
            </a:r>
            <a:endParaRPr lang="en-GB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GB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NIL</a:t>
            </a:r>
            <a:endParaRPr lang="en-GB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GB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NO</a:t>
            </a:r>
            <a:endParaRPr lang="en-GB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Public facilities- inadequate sanitation and hygiene facilities for women.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Gender disparities in funding- girls’ education is often underfunded particularly in STEM fields.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Scholarships and grants- wome</a:t>
            </a:r>
            <a:r>
              <a:rPr lang="en-GB" sz="2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 often have limited access to financial aid.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Gender specific diseases- research and treatment for conditions like breast cancer and prostate cancer receive unequal funding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GB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NIL</a:t>
            </a:r>
            <a:endParaRPr lang="en-GB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398786"/>
            <a:ext cx="9334500" cy="46621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endParaRPr lang="en-ZW" sz="2400" dirty="0"/>
          </a:p>
        </p:txBody>
      </p:sp>
    </p:spTree>
    <p:extLst>
      <p:ext uri="{BB962C8B-B14F-4D97-AF65-F5344CB8AC3E}">
        <p14:creationId xmlns:p14="http://schemas.microsoft.com/office/powerpoint/2010/main" val="2433676531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normAutofit/>
          </a:bodyPr>
          <a:lstStyle/>
          <a:p>
            <a:r>
              <a:rPr lang="en-ZW" b="1" dirty="0"/>
              <a:t>OVERVIEW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ZA" sz="2800"/>
          </a:p>
          <a:p>
            <a:endParaRPr lang="en-GB" sz="2800"/>
          </a:p>
          <a:p>
            <a:endParaRPr lang="en-GB" sz="2800"/>
          </a:p>
          <a:p>
            <a:endParaRPr lang="en-ZW" sz="26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1219716"/>
              </p:ext>
            </p:extLst>
          </p:nvPr>
        </p:nvGraphicFramePr>
        <p:xfrm>
          <a:off x="838200" y="914400"/>
          <a:ext cx="7543801" cy="4340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750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11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44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46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COUNTRY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</a:rPr>
                        <a:t> ZIMBABWE</a:t>
                      </a:r>
                      <a:endParaRPr lang="en-ZA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46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COUNCIL (HUB/SPOKE)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</a:rPr>
                        <a:t> BUBI RURAL DISTRICT COUNCIL</a:t>
                      </a:r>
                      <a:endParaRPr lang="en-ZA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46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GENDER CHAMPION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</a:rPr>
                        <a:t> COUNCILOR SIBONGILE</a:t>
                      </a:r>
                      <a:r>
                        <a:rPr lang="en-ZA" sz="1100" baseline="0" dirty="0">
                          <a:effectLst/>
                        </a:rPr>
                        <a:t> NDLOVU</a:t>
                      </a:r>
                      <a:endParaRPr lang="en-ZA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46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GENDER FOCAL PERSON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</a:rPr>
                        <a:t> CHARLOTTE SIDUDUZILE MAPHOSA</a:t>
                      </a:r>
                      <a:endParaRPr lang="en-ZA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Latest score (year)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</a:rPr>
                        <a:t> </a:t>
                      </a:r>
                      <a:endParaRPr lang="en-ZA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Income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ZA" sz="16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Expenditure</a:t>
                      </a:r>
                      <a:endParaRPr lang="en-GB" sz="2800" b="1" dirty="0">
                        <a:latin typeface="+mn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b="1" dirty="0">
                          <a:latin typeface="+mn-lt"/>
                        </a:rPr>
                        <a:t>% Gender Specific</a:t>
                      </a:r>
                      <a:endParaRPr lang="en-GB" b="1" dirty="0">
                        <a:latin typeface="+mn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711733292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Budget  (YEAR)</a:t>
                      </a:r>
                      <a:r>
                        <a:rPr lang="en-ZA" sz="1400" baseline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endParaRPr lang="en-ZA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2024</a:t>
                      </a:r>
                      <a:endParaRPr lang="en-ZA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en-GB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706468650"/>
                  </a:ext>
                </a:extLst>
              </a:tr>
              <a:tr h="2946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</a:rPr>
                        <a:t>Women </a:t>
                      </a:r>
                      <a:endParaRPr lang="en-ZA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</a:rPr>
                        <a:t>Men </a:t>
                      </a:r>
                      <a:endParaRPr lang="en-ZA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>
                          <a:effectLst/>
                        </a:rPr>
                        <a:t>Total </a:t>
                      </a:r>
                      <a:endParaRPr lang="en-ZA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</a:rPr>
                        <a:t>% Women </a:t>
                      </a:r>
                      <a:endParaRPr lang="en-ZA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46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Council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</a:rPr>
                        <a:t> 11</a:t>
                      </a:r>
                      <a:endParaRPr lang="en-ZA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</a:rPr>
                        <a:t> 19</a:t>
                      </a:r>
                      <a:endParaRPr lang="en-ZA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</a:rPr>
                        <a:t> 30</a:t>
                      </a:r>
                      <a:endParaRPr lang="en-ZA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</a:rPr>
                        <a:t> 37%</a:t>
                      </a:r>
                      <a:endParaRPr lang="en-ZA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46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Management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</a:rPr>
                        <a:t> 3</a:t>
                      </a:r>
                      <a:endParaRPr lang="en-ZA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</a:rPr>
                        <a:t> 4</a:t>
                      </a:r>
                      <a:endParaRPr lang="en-ZA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</a:rPr>
                        <a:t> 7</a:t>
                      </a:r>
                      <a:endParaRPr lang="en-ZA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</a:rPr>
                        <a:t> 42.9%</a:t>
                      </a:r>
                      <a:endParaRPr lang="en-ZA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46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Council staff overall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</a:rPr>
                        <a:t> 22</a:t>
                      </a:r>
                      <a:endParaRPr lang="en-ZA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</a:rPr>
                        <a:t> 83</a:t>
                      </a:r>
                      <a:endParaRPr lang="en-ZA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</a:rPr>
                        <a:t> 105</a:t>
                      </a:r>
                      <a:endParaRPr lang="en-ZA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</a:rPr>
                        <a:t> 21%</a:t>
                      </a:r>
                      <a:endParaRPr lang="en-ZA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46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Population served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</a:rPr>
                        <a:t> </a:t>
                      </a:r>
                      <a:endParaRPr lang="en-ZA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46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Key characteristics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</a:rPr>
                        <a:t> </a:t>
                      </a:r>
                      <a:endParaRPr lang="en-ZA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6398786"/>
            <a:ext cx="9334500" cy="46621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endParaRPr lang="en-ZW" sz="2400" dirty="0"/>
          </a:p>
        </p:txBody>
      </p:sp>
    </p:spTree>
    <p:extLst>
      <p:ext uri="{BB962C8B-B14F-4D97-AF65-F5344CB8AC3E}">
        <p14:creationId xmlns:p14="http://schemas.microsoft.com/office/powerpoint/2010/main" val="154590272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2700" b="1" dirty="0">
                <a:solidFill>
                  <a:prstClr val="black"/>
                </a:solidFill>
                <a:ea typeface="+mn-ea"/>
                <a:cs typeface="+mn-cs"/>
              </a:rPr>
              <a:t>VII. CONCLUSIONS AND NEXT STEPS</a:t>
            </a:r>
            <a:endParaRPr lang="en-ZA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AB69D43-64BD-7825-87DA-82AFF55A72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07000"/>
              </a:lnSpc>
              <a:spcBef>
                <a:spcPts val="0"/>
              </a:spcBef>
            </a:pPr>
            <a:r>
              <a:rPr lang="en-GB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Schools</a:t>
            </a:r>
            <a:r>
              <a:rPr lang="en-GB" sz="2400" dirty="0">
                <a:ea typeface="Calibri" panose="020F0502020204030204" pitchFamily="34" charset="0"/>
                <a:cs typeface="Times New Roman" panose="02020603050405020304" pitchFamily="18" charset="0"/>
              </a:rPr>
              <a:t>, health centres, waiting mother’s shelters and inviting development partners who target specific type of gender.</a:t>
            </a:r>
            <a:r>
              <a:rPr lang="en-GB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7000"/>
              </a:lnSpc>
              <a:spcBef>
                <a:spcPts val="0"/>
              </a:spcBef>
            </a:pPr>
            <a:endParaRPr lang="en-GB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0"/>
              </a:spcBef>
            </a:pPr>
            <a:r>
              <a:rPr lang="en-GB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Council intends to do training on gender budgeting with its staff, like the CEO, Treasurer and Council Chair hav</a:t>
            </a:r>
            <a:r>
              <a:rPr lang="en-GB" sz="2400" dirty="0">
                <a:ea typeface="Calibri" panose="020F0502020204030204" pitchFamily="34" charset="0"/>
                <a:cs typeface="Times New Roman" panose="02020603050405020304" pitchFamily="18" charset="0"/>
              </a:rPr>
              <a:t>e been trained externally.</a:t>
            </a:r>
            <a:endParaRPr lang="en-GB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398786"/>
            <a:ext cx="9334500" cy="48750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GB" sz="2400" i="1" dirty="0"/>
              <a:t> </a:t>
            </a:r>
            <a:endParaRPr lang="en-ZW" sz="2400" dirty="0"/>
          </a:p>
        </p:txBody>
      </p:sp>
    </p:spTree>
    <p:extLst>
      <p:ext uri="{BB962C8B-B14F-4D97-AF65-F5344CB8AC3E}">
        <p14:creationId xmlns:p14="http://schemas.microsoft.com/office/powerpoint/2010/main" val="4268981048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457200" marR="191135" lvl="1">
              <a:lnSpc>
                <a:spcPct val="115000"/>
              </a:lnSpc>
              <a:spcAft>
                <a:spcPts val="0"/>
              </a:spcAft>
            </a:pPr>
            <a:r>
              <a:rPr lang="en-ZW" b="1" dirty="0"/>
              <a:t/>
            </a:r>
            <a:br>
              <a:rPr lang="en-ZW" b="1" dirty="0"/>
            </a:br>
            <a:r>
              <a:rPr lang="en-ZA" sz="31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 POLICY FRAMEWORK  </a:t>
            </a:r>
            <a:r>
              <a:rPr lang="en-ZA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ZA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ZW" b="1" dirty="0"/>
              <a:t/>
            </a:r>
            <a:br>
              <a:rPr lang="en-ZW" b="1" dirty="0"/>
            </a:br>
            <a:endParaRPr lang="en-ZW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648200" cy="4525963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endParaRPr lang="en-GB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en-GB" sz="2400" dirty="0">
                <a:ea typeface="Calibri" panose="020F0502020204030204" pitchFamily="34" charset="0"/>
                <a:cs typeface="Times New Roman" panose="02020603050405020304" pitchFamily="18" charset="0"/>
              </a:rPr>
              <a:t>Council does have a gender policy approved in March 2024.</a:t>
            </a:r>
            <a:endParaRPr lang="en-GB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ZW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486400" y="1600200"/>
            <a:ext cx="3200400" cy="4525963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ZA" dirty="0">
                <a:solidFill>
                  <a:schemeClr val="tx1"/>
                </a:solidFill>
              </a:rPr>
              <a:t>Photo of the Gender Policy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398786"/>
            <a:ext cx="9334500" cy="46621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endParaRPr lang="en-ZW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E80C80-BBF3-5874-54C4-542158F7EE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2332037"/>
            <a:ext cx="2895600" cy="3794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357605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3600" b="1" dirty="0"/>
              <a:t>II</a:t>
            </a:r>
            <a:r>
              <a:rPr lang="en-ZA" b="1" dirty="0"/>
              <a:t>. </a:t>
            </a:r>
            <a:r>
              <a:rPr lang="en-US" sz="3600" b="1" dirty="0">
                <a:effectLst/>
                <a:latin typeface="+mn-lt"/>
                <a:ea typeface="Liberation Sans Narrow"/>
                <a:cs typeface="Liberation Sans Narrow"/>
              </a:rPr>
              <a:t>THE BUDGET PROCESS</a:t>
            </a:r>
            <a:r>
              <a:rPr lang="en-GB" sz="1800" dirty="0">
                <a:effectLst/>
                <a:latin typeface="Liberation Sans Narrow"/>
                <a:ea typeface="Liberation Sans Narrow"/>
                <a:cs typeface="Liberation Sans Narrow"/>
              </a:rPr>
              <a:t/>
            </a:r>
            <a:br>
              <a:rPr lang="en-GB" sz="1800" dirty="0">
                <a:effectLst/>
                <a:latin typeface="Liberation Sans Narrow"/>
                <a:ea typeface="Liberation Sans Narrow"/>
                <a:cs typeface="Liberation Sans Narrow"/>
              </a:rPr>
            </a:br>
            <a:r>
              <a:rPr lang="en-ZA" b="1" dirty="0"/>
              <a:t>  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81000" y="914188"/>
            <a:ext cx="4040188" cy="639762"/>
          </a:xfrm>
        </p:spPr>
        <p:txBody>
          <a:bodyPr/>
          <a:lstStyle/>
          <a:p>
            <a:r>
              <a:rPr lang="en-ZA" dirty="0"/>
              <a:t>Detail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57200" y="1535112"/>
            <a:ext cx="4572000" cy="4854745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R="151130" algn="just">
              <a:spcBef>
                <a:spcPts val="0"/>
              </a:spcBef>
              <a:tabLst>
                <a:tab pos="3150235" algn="l"/>
              </a:tabLst>
            </a:pPr>
            <a:r>
              <a:rPr lang="en-US" sz="1800" dirty="0">
                <a:effectLst/>
                <a:ea typeface="Liberation Sans Narrow"/>
                <a:cs typeface="Liberation Sans Narrow"/>
              </a:rPr>
              <a:t>We ask women what they want during consultations for example Mothe</a:t>
            </a:r>
            <a:r>
              <a:rPr lang="en-US" sz="1800" dirty="0">
                <a:ea typeface="Liberation Sans Narrow"/>
                <a:cs typeface="Liberation Sans Narrow"/>
              </a:rPr>
              <a:t>r’s shelter, clinics, education facilities, water.</a:t>
            </a:r>
            <a:endParaRPr lang="en-US" sz="1800" dirty="0">
              <a:effectLst/>
              <a:ea typeface="Liberation Sans Narrow"/>
              <a:cs typeface="Liberation Sans Narrow"/>
            </a:endParaRPr>
          </a:p>
          <a:p>
            <a:pPr marL="0" marR="151130" lvl="0" indent="0" algn="just">
              <a:spcBef>
                <a:spcPts val="0"/>
              </a:spcBef>
              <a:spcAft>
                <a:spcPts val="0"/>
              </a:spcAft>
              <a:buNone/>
              <a:tabLst>
                <a:tab pos="3150235" algn="l"/>
              </a:tabLst>
            </a:pPr>
            <a:r>
              <a:rPr lang="en-US" sz="1800" dirty="0">
                <a:effectLst/>
                <a:ea typeface="Liberation Sans Narrow"/>
                <a:cs typeface="Liberation Sans Narrow"/>
              </a:rPr>
              <a:t> </a:t>
            </a:r>
            <a:endParaRPr lang="en-GB" sz="1800" dirty="0">
              <a:effectLst/>
              <a:ea typeface="Liberation Sans Narrow"/>
              <a:cs typeface="Liberation Sans Narrow"/>
            </a:endParaRPr>
          </a:p>
          <a:p>
            <a:pPr marR="151130" algn="just">
              <a:spcBef>
                <a:spcPts val="0"/>
              </a:spcBef>
              <a:tabLst>
                <a:tab pos="3150235" algn="l"/>
              </a:tabLst>
            </a:pPr>
            <a:r>
              <a:rPr lang="en-US" sz="1800" dirty="0">
                <a:effectLst/>
                <a:ea typeface="Liberation Sans Narrow"/>
                <a:cs typeface="Liberation Sans Narrow"/>
              </a:rPr>
              <a:t>The register disaggregated data per gender, majority of the people were women.</a:t>
            </a:r>
            <a:endParaRPr lang="en-GB" sz="1800" dirty="0">
              <a:effectLst/>
              <a:ea typeface="Liberation Sans Narrow"/>
              <a:cs typeface="Liberation Sans Narrow"/>
            </a:endParaRPr>
          </a:p>
          <a:p>
            <a:pPr marL="0" marR="151130" lvl="0" indent="0" algn="just">
              <a:spcBef>
                <a:spcPts val="0"/>
              </a:spcBef>
              <a:spcAft>
                <a:spcPts val="0"/>
              </a:spcAft>
              <a:buNone/>
              <a:tabLst>
                <a:tab pos="3150235" algn="l"/>
              </a:tabLst>
            </a:pPr>
            <a:endParaRPr lang="en-US" sz="1800" dirty="0">
              <a:effectLst/>
              <a:ea typeface="Liberation Sans Narrow"/>
              <a:cs typeface="Liberation Sans Narrow"/>
            </a:endParaRPr>
          </a:p>
          <a:p>
            <a:pPr marR="151130" algn="just">
              <a:spcBef>
                <a:spcPts val="0"/>
              </a:spcBef>
              <a:tabLst>
                <a:tab pos="3150235" algn="l"/>
              </a:tabLst>
            </a:pPr>
            <a:r>
              <a:rPr lang="en-US" sz="1800" dirty="0">
                <a:effectLst/>
                <a:ea typeface="Liberation Sans Narrow"/>
                <a:cs typeface="Liberation Sans Narrow"/>
              </a:rPr>
              <a:t>Public notices were sited at business centers and through councilors and traditional leaders who stay with people.</a:t>
            </a:r>
            <a:endParaRPr lang="en-US" sz="1800" dirty="0">
              <a:ea typeface="Liberation Sans Narrow"/>
              <a:cs typeface="Liberation Sans Narrow"/>
            </a:endParaRPr>
          </a:p>
          <a:p>
            <a:pPr marL="0" marR="151130" lvl="0" indent="0" algn="just">
              <a:spcBef>
                <a:spcPts val="0"/>
              </a:spcBef>
              <a:spcAft>
                <a:spcPts val="0"/>
              </a:spcAft>
              <a:buNone/>
              <a:tabLst>
                <a:tab pos="3150235" algn="l"/>
              </a:tabLst>
            </a:pPr>
            <a:endParaRPr lang="en-US" sz="1200" dirty="0">
              <a:effectLst/>
              <a:ea typeface="Liberation Sans Narrow"/>
              <a:cs typeface="Liberation Sans Narrow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598276" y="923117"/>
            <a:ext cx="4041775" cy="639762"/>
          </a:xfrm>
        </p:spPr>
        <p:txBody>
          <a:bodyPr/>
          <a:lstStyle/>
          <a:p>
            <a:r>
              <a:rPr lang="en-ZA" dirty="0"/>
              <a:t>Evidence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5486400" y="1534347"/>
            <a:ext cx="3200400" cy="3951288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ZA" dirty="0">
                <a:solidFill>
                  <a:schemeClr val="tx1"/>
                </a:solidFill>
              </a:rPr>
              <a:t>Photos or video of budget consultation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6398786"/>
            <a:ext cx="9334500" cy="46621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endParaRPr lang="en-ZW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52D46B-82A0-18E9-71C6-E30178D602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399" y="2106610"/>
            <a:ext cx="3153651" cy="337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04489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b="1" dirty="0"/>
              <a:t>II. </a:t>
            </a:r>
            <a:r>
              <a:rPr lang="en-US" sz="3600" b="1" dirty="0">
                <a:effectLst/>
                <a:latin typeface="+mn-lt"/>
                <a:ea typeface="Liberation Sans Narrow"/>
                <a:cs typeface="Liberation Sans Narrow"/>
              </a:rPr>
              <a:t>THE BUDGET PROCESS</a:t>
            </a:r>
            <a:r>
              <a:rPr lang="en-GB" sz="1800" dirty="0">
                <a:effectLst/>
                <a:latin typeface="Liberation Sans Narrow"/>
                <a:ea typeface="Liberation Sans Narrow"/>
                <a:cs typeface="Liberation Sans Narrow"/>
              </a:rPr>
              <a:t/>
            </a:r>
            <a:br>
              <a:rPr lang="en-GB" sz="1800" dirty="0">
                <a:effectLst/>
                <a:latin typeface="Liberation Sans Narrow"/>
                <a:ea typeface="Liberation Sans Narrow"/>
                <a:cs typeface="Liberation Sans Narrow"/>
              </a:rPr>
            </a:br>
            <a:r>
              <a:rPr lang="en-ZA" b="1" dirty="0"/>
              <a:t>  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81000" y="914188"/>
            <a:ext cx="4040188" cy="639762"/>
          </a:xfrm>
        </p:spPr>
        <p:txBody>
          <a:bodyPr/>
          <a:lstStyle/>
          <a:p>
            <a:r>
              <a:rPr lang="en-ZA" dirty="0"/>
              <a:t>Detail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57200" y="1535113"/>
            <a:ext cx="4040188" cy="459105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R="151130" algn="just">
              <a:spcBef>
                <a:spcPts val="0"/>
              </a:spcBef>
              <a:tabLst>
                <a:tab pos="3150235" algn="l"/>
              </a:tabLst>
            </a:pPr>
            <a:r>
              <a:rPr lang="en-US" sz="2200" dirty="0">
                <a:effectLst/>
                <a:ea typeface="Liberation Sans Narrow"/>
                <a:cs typeface="Liberation Sans Narrow"/>
              </a:rPr>
              <a:t>Yes through the village head and ward leadership, they were consulted.</a:t>
            </a:r>
            <a:endParaRPr lang="en-GB" sz="2200" dirty="0">
              <a:ea typeface="Liberation Sans Narrow"/>
              <a:cs typeface="Liberation Sans Narrow"/>
            </a:endParaRPr>
          </a:p>
          <a:p>
            <a:pPr marL="0" marR="151130" lvl="0" indent="0" algn="just">
              <a:spcBef>
                <a:spcPts val="0"/>
              </a:spcBef>
              <a:spcAft>
                <a:spcPts val="0"/>
              </a:spcAft>
              <a:buNone/>
              <a:tabLst>
                <a:tab pos="3150235" algn="l"/>
              </a:tabLst>
            </a:pPr>
            <a:endParaRPr lang="en-GB" sz="2200" dirty="0">
              <a:effectLst/>
              <a:ea typeface="Calibri" panose="020F0502020204030204" pitchFamily="34" charset="0"/>
            </a:endParaRPr>
          </a:p>
          <a:p>
            <a:pPr marR="151130" algn="just">
              <a:spcBef>
                <a:spcPts val="0"/>
              </a:spcBef>
              <a:tabLst>
                <a:tab pos="3150235" algn="l"/>
              </a:tabLst>
            </a:pPr>
            <a:r>
              <a:rPr lang="en-GB" sz="2200" dirty="0">
                <a:effectLst/>
                <a:ea typeface="Calibri" panose="020F0502020204030204" pitchFamily="34" charset="0"/>
              </a:rPr>
              <a:t>Yes, but it is at leadership level, working towards having ward and village Whats</a:t>
            </a:r>
            <a:r>
              <a:rPr lang="en-GB" sz="2200" dirty="0">
                <a:ea typeface="Calibri" panose="020F0502020204030204" pitchFamily="34" charset="0"/>
              </a:rPr>
              <a:t>App groups.</a:t>
            </a:r>
          </a:p>
          <a:p>
            <a:pPr marR="151130" algn="just">
              <a:spcBef>
                <a:spcPts val="0"/>
              </a:spcBef>
              <a:tabLst>
                <a:tab pos="3150235" algn="l"/>
              </a:tabLst>
            </a:pPr>
            <a:r>
              <a:rPr lang="en-GB" sz="2200" dirty="0">
                <a:ea typeface="Calibri" panose="020F0502020204030204" pitchFamily="34" charset="0"/>
              </a:rPr>
              <a:t>This method was not very effective as some women live in remote areas without network</a:t>
            </a:r>
          </a:p>
          <a:p>
            <a:pPr marL="0" marR="151130" lvl="0" indent="0" algn="just">
              <a:spcBef>
                <a:spcPts val="0"/>
              </a:spcBef>
              <a:spcAft>
                <a:spcPts val="0"/>
              </a:spcAft>
              <a:buNone/>
              <a:tabLst>
                <a:tab pos="3150235" algn="l"/>
              </a:tabLst>
            </a:pPr>
            <a:endParaRPr lang="en-GB" sz="1800" dirty="0">
              <a:solidFill>
                <a:srgbClr val="FF0000"/>
              </a:solidFill>
              <a:effectLst/>
              <a:ea typeface="Calibri" panose="020F0502020204030204" pitchFamily="34" charset="0"/>
            </a:endParaRPr>
          </a:p>
          <a:p>
            <a:pPr marL="0" marR="151130" lvl="0" indent="0" algn="just">
              <a:spcBef>
                <a:spcPts val="0"/>
              </a:spcBef>
              <a:spcAft>
                <a:spcPts val="0"/>
              </a:spcAft>
              <a:buNone/>
              <a:tabLst>
                <a:tab pos="3150235" algn="l"/>
              </a:tabLst>
            </a:pPr>
            <a:endParaRPr lang="en-US" sz="1200" dirty="0">
              <a:effectLst/>
              <a:ea typeface="Liberation Sans Narrow"/>
              <a:cs typeface="Liberation Sans Narrow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598276" y="923117"/>
            <a:ext cx="4041775" cy="639762"/>
          </a:xfrm>
        </p:spPr>
        <p:txBody>
          <a:bodyPr/>
          <a:lstStyle/>
          <a:p>
            <a:r>
              <a:rPr lang="en-ZA" dirty="0"/>
              <a:t>Evidence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44881CE-1868-1B50-E062-6B424A09A14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88151" y="2045239"/>
            <a:ext cx="4591050" cy="3570801"/>
          </a:xfrm>
        </p:spPr>
      </p:pic>
      <p:sp>
        <p:nvSpPr>
          <p:cNvPr id="10" name="TextBox 9"/>
          <p:cNvSpPr txBox="1"/>
          <p:nvPr/>
        </p:nvSpPr>
        <p:spPr>
          <a:xfrm>
            <a:off x="0" y="6398786"/>
            <a:ext cx="9334500" cy="46621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endParaRPr lang="en-ZW" sz="2400" dirty="0"/>
          </a:p>
        </p:txBody>
      </p:sp>
    </p:spTree>
    <p:extLst>
      <p:ext uri="{BB962C8B-B14F-4D97-AF65-F5344CB8AC3E}">
        <p14:creationId xmlns:p14="http://schemas.microsoft.com/office/powerpoint/2010/main" val="4262653513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2" y="2286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ZA" b="1" dirty="0"/>
              <a:t>II. </a:t>
            </a:r>
            <a:r>
              <a:rPr lang="en-US" sz="3600" b="1" dirty="0">
                <a:effectLst/>
                <a:latin typeface="+mn-lt"/>
                <a:ea typeface="Liberation Sans Narrow"/>
                <a:cs typeface="Liberation Sans Narrow"/>
              </a:rPr>
              <a:t>THE BUDGET PROCESS</a:t>
            </a:r>
            <a:r>
              <a:rPr lang="en-GB" sz="1800" dirty="0">
                <a:effectLst/>
                <a:latin typeface="Liberation Sans Narrow"/>
                <a:ea typeface="Liberation Sans Narrow"/>
                <a:cs typeface="Liberation Sans Narrow"/>
              </a:rPr>
              <a:t/>
            </a:r>
            <a:br>
              <a:rPr lang="en-GB" sz="1800" dirty="0">
                <a:effectLst/>
                <a:latin typeface="Liberation Sans Narrow"/>
                <a:ea typeface="Liberation Sans Narrow"/>
                <a:cs typeface="Liberation Sans Narrow"/>
              </a:rPr>
            </a:br>
            <a:r>
              <a:rPr lang="en-ZA" b="1" dirty="0"/>
              <a:t>  </a:t>
            </a:r>
            <a:endParaRPr lang="en-ZA" dirty="0"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E3F2E008-324E-644E-78D4-EFC94C3973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1515537"/>
              </p:ext>
            </p:extLst>
          </p:nvPr>
        </p:nvGraphicFramePr>
        <p:xfrm>
          <a:off x="457200" y="2057400"/>
          <a:ext cx="8229592" cy="4323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828">
                  <a:extLst>
                    <a:ext uri="{9D8B030D-6E8A-4147-A177-3AD203B41FA5}">
                      <a16:colId xmlns:a16="http://schemas.microsoft.com/office/drawing/2014/main" val="56608404"/>
                    </a:ext>
                  </a:extLst>
                </a:gridCol>
                <a:gridCol w="587828">
                  <a:extLst>
                    <a:ext uri="{9D8B030D-6E8A-4147-A177-3AD203B41FA5}">
                      <a16:colId xmlns:a16="http://schemas.microsoft.com/office/drawing/2014/main" val="380872478"/>
                    </a:ext>
                  </a:extLst>
                </a:gridCol>
                <a:gridCol w="587828">
                  <a:extLst>
                    <a:ext uri="{9D8B030D-6E8A-4147-A177-3AD203B41FA5}">
                      <a16:colId xmlns:a16="http://schemas.microsoft.com/office/drawing/2014/main" val="1457223945"/>
                    </a:ext>
                  </a:extLst>
                </a:gridCol>
                <a:gridCol w="587828">
                  <a:extLst>
                    <a:ext uri="{9D8B030D-6E8A-4147-A177-3AD203B41FA5}">
                      <a16:colId xmlns:a16="http://schemas.microsoft.com/office/drawing/2014/main" val="2940392165"/>
                    </a:ext>
                  </a:extLst>
                </a:gridCol>
                <a:gridCol w="587828">
                  <a:extLst>
                    <a:ext uri="{9D8B030D-6E8A-4147-A177-3AD203B41FA5}">
                      <a16:colId xmlns:a16="http://schemas.microsoft.com/office/drawing/2014/main" val="3605606572"/>
                    </a:ext>
                  </a:extLst>
                </a:gridCol>
                <a:gridCol w="587828">
                  <a:extLst>
                    <a:ext uri="{9D8B030D-6E8A-4147-A177-3AD203B41FA5}">
                      <a16:colId xmlns:a16="http://schemas.microsoft.com/office/drawing/2014/main" val="1241101679"/>
                    </a:ext>
                  </a:extLst>
                </a:gridCol>
                <a:gridCol w="587828">
                  <a:extLst>
                    <a:ext uri="{9D8B030D-6E8A-4147-A177-3AD203B41FA5}">
                      <a16:colId xmlns:a16="http://schemas.microsoft.com/office/drawing/2014/main" val="662765075"/>
                    </a:ext>
                  </a:extLst>
                </a:gridCol>
                <a:gridCol w="587828">
                  <a:extLst>
                    <a:ext uri="{9D8B030D-6E8A-4147-A177-3AD203B41FA5}">
                      <a16:colId xmlns:a16="http://schemas.microsoft.com/office/drawing/2014/main" val="1649991834"/>
                    </a:ext>
                  </a:extLst>
                </a:gridCol>
                <a:gridCol w="587828">
                  <a:extLst>
                    <a:ext uri="{9D8B030D-6E8A-4147-A177-3AD203B41FA5}">
                      <a16:colId xmlns:a16="http://schemas.microsoft.com/office/drawing/2014/main" val="2185934482"/>
                    </a:ext>
                  </a:extLst>
                </a:gridCol>
                <a:gridCol w="587828">
                  <a:extLst>
                    <a:ext uri="{9D8B030D-6E8A-4147-A177-3AD203B41FA5}">
                      <a16:colId xmlns:a16="http://schemas.microsoft.com/office/drawing/2014/main" val="2077918054"/>
                    </a:ext>
                  </a:extLst>
                </a:gridCol>
                <a:gridCol w="587828">
                  <a:extLst>
                    <a:ext uri="{9D8B030D-6E8A-4147-A177-3AD203B41FA5}">
                      <a16:colId xmlns:a16="http://schemas.microsoft.com/office/drawing/2014/main" val="791894052"/>
                    </a:ext>
                  </a:extLst>
                </a:gridCol>
                <a:gridCol w="587828">
                  <a:extLst>
                    <a:ext uri="{9D8B030D-6E8A-4147-A177-3AD203B41FA5}">
                      <a16:colId xmlns:a16="http://schemas.microsoft.com/office/drawing/2014/main" val="3302416731"/>
                    </a:ext>
                  </a:extLst>
                </a:gridCol>
                <a:gridCol w="587828">
                  <a:extLst>
                    <a:ext uri="{9D8B030D-6E8A-4147-A177-3AD203B41FA5}">
                      <a16:colId xmlns:a16="http://schemas.microsoft.com/office/drawing/2014/main" val="430883825"/>
                    </a:ext>
                  </a:extLst>
                </a:gridCol>
                <a:gridCol w="587828">
                  <a:extLst>
                    <a:ext uri="{9D8B030D-6E8A-4147-A177-3AD203B41FA5}">
                      <a16:colId xmlns:a16="http://schemas.microsoft.com/office/drawing/2014/main" val="14323515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Consultation</a:t>
                      </a:r>
                      <a:endParaRPr lang="en-GB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r>
                        <a:rPr lang="en-US" dirty="0"/>
                        <a:t>Women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Total</a:t>
                      </a:r>
                      <a:endParaRPr lang="en-GB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en-US" dirty="0"/>
                        <a:t>Men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Total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% Women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72987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en-US" dirty="0"/>
                        <a:t>Age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en-US" dirty="0"/>
                        <a:t>Age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09123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- 15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15-35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36-59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60+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PWD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- 15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15-35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36-59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60+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PWD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68253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50%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76798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49468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19154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98985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%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100%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100%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50%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7044557"/>
                  </a:ext>
                </a:extLst>
              </a:tr>
            </a:tbl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>
          <a:xfrm>
            <a:off x="0" y="1162050"/>
            <a:ext cx="8686800" cy="6397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Does the council have sex/age/PLWD statistics on those who participated in the consultations? – refer to consultation registers and populate table below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6398786"/>
            <a:ext cx="9334500" cy="46621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endParaRPr lang="en-ZW" sz="2400" dirty="0"/>
          </a:p>
        </p:txBody>
      </p:sp>
    </p:spTree>
    <p:extLst>
      <p:ext uri="{BB962C8B-B14F-4D97-AF65-F5344CB8AC3E}">
        <p14:creationId xmlns:p14="http://schemas.microsoft.com/office/powerpoint/2010/main" val="2321813111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spcBef>
                <a:spcPct val="20000"/>
              </a:spcBef>
            </a:pPr>
            <a:r>
              <a:rPr lang="en-ZA" sz="3200" b="1" dirty="0">
                <a:solidFill>
                  <a:prstClr val="black"/>
                </a:solidFill>
                <a:ea typeface="+mn-ea"/>
                <a:cs typeface="+mn-cs"/>
              </a:rPr>
              <a:t>III. REVENUE</a:t>
            </a:r>
            <a:endParaRPr lang="en-ZW" sz="3200" dirty="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ln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en-ZA" sz="2000" dirty="0">
                <a:solidFill>
                  <a:prstClr val="black"/>
                </a:solidFill>
              </a:rPr>
              <a:t>Internal 51%</a:t>
            </a:r>
          </a:p>
          <a:p>
            <a:r>
              <a:rPr lang="en-ZA" sz="2000" dirty="0">
                <a:solidFill>
                  <a:prstClr val="black"/>
                </a:solidFill>
              </a:rPr>
              <a:t>External 49%</a:t>
            </a:r>
          </a:p>
          <a:p>
            <a:r>
              <a:rPr lang="en-GB" sz="2000" dirty="0">
                <a:effectLst/>
                <a:ea typeface="Calibri" panose="020F0502020204030204" pitchFamily="34" charset="0"/>
              </a:rPr>
              <a:t>In some cases we reduced tariffs after realising that some people will not afford.</a:t>
            </a:r>
          </a:p>
          <a:p>
            <a:r>
              <a:rPr lang="en-GB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Women complained that they did not have income generating projects and are not employed, thus they do not hav</a:t>
            </a:r>
            <a:r>
              <a:rPr lang="en-GB" sz="18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money.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Devolution fund; specifies the projects such as boreholes, clinics and schools.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ZA" sz="2000" b="1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ZW" sz="1800" b="1" dirty="0"/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C2249562-EE3B-3712-AC08-CADFE6B41B7B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06404173"/>
              </p:ext>
            </p:extLst>
          </p:nvPr>
        </p:nvGraphicFramePr>
        <p:xfrm>
          <a:off x="3868738" y="2160588"/>
          <a:ext cx="3089275" cy="3881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6398786"/>
            <a:ext cx="9334500" cy="46621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endParaRPr lang="en-ZW" sz="2400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EF62706-73E5-5622-81BA-465C59F3CF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57767265"/>
              </p:ext>
            </p:extLst>
          </p:nvPr>
        </p:nvGraphicFramePr>
        <p:xfrm>
          <a:off x="3962400" y="2160588"/>
          <a:ext cx="4724400" cy="3783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2242207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ZA" sz="3600" b="1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IV. </a:t>
            </a:r>
            <a:r>
              <a:rPr lang="en-GB" sz="36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EXPENDITURE </a:t>
            </a:r>
            <a:r>
              <a:rPr lang="en-GB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GB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Z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just">
              <a:lnSpc>
                <a:spcPct val="107000"/>
              </a:lnSpc>
              <a:spcBef>
                <a:spcPts val="0"/>
              </a:spcBef>
              <a:buNone/>
            </a:pPr>
            <a:endParaRPr lang="en-GB" sz="2400" dirty="0">
              <a:effectLst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F0C5C0-8EB8-D476-A47D-BCD974CDBC3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Insert Pie Chart/Table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398786"/>
            <a:ext cx="9334500" cy="46621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endParaRPr lang="en-ZW" sz="24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AB64FC0-C4F8-B21E-313D-1F21121763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8650278"/>
              </p:ext>
            </p:extLst>
          </p:nvPr>
        </p:nvGraphicFramePr>
        <p:xfrm>
          <a:off x="609600" y="2057400"/>
          <a:ext cx="8414449" cy="472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9649">
                  <a:extLst>
                    <a:ext uri="{9D8B030D-6E8A-4147-A177-3AD203B41FA5}">
                      <a16:colId xmlns:a16="http://schemas.microsoft.com/office/drawing/2014/main" val="1035164054"/>
                    </a:ext>
                  </a:extLst>
                </a:gridCol>
                <a:gridCol w="2692400">
                  <a:extLst>
                    <a:ext uri="{9D8B030D-6E8A-4147-A177-3AD203B41FA5}">
                      <a16:colId xmlns:a16="http://schemas.microsoft.com/office/drawing/2014/main" val="1249904408"/>
                    </a:ext>
                  </a:extLst>
                </a:gridCol>
                <a:gridCol w="2692400">
                  <a:extLst>
                    <a:ext uri="{9D8B030D-6E8A-4147-A177-3AD203B41FA5}">
                      <a16:colId xmlns:a16="http://schemas.microsoft.com/office/drawing/2014/main" val="3458411700"/>
                    </a:ext>
                  </a:extLst>
                </a:gridCol>
              </a:tblGrid>
              <a:tr h="386212">
                <a:tc>
                  <a:txBody>
                    <a:bodyPr/>
                    <a:lstStyle/>
                    <a:p>
                      <a:r>
                        <a:rPr lang="en-US" dirty="0"/>
                        <a:t>Type of expenditure</a:t>
                      </a:r>
                      <a:endParaRPr lang="en-ZW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Amount </a:t>
                      </a:r>
                      <a:endParaRPr lang="en-ZW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%</a:t>
                      </a:r>
                    </a:p>
                    <a:p>
                      <a:endParaRPr lang="en-ZW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0400328"/>
                  </a:ext>
                </a:extLst>
              </a:tr>
              <a:tr h="386212">
                <a:tc>
                  <a:txBody>
                    <a:bodyPr/>
                    <a:lstStyle/>
                    <a:p>
                      <a:r>
                        <a:rPr lang="en-US" dirty="0"/>
                        <a:t>Gender Management Systems</a:t>
                      </a:r>
                      <a:endParaRPr lang="en-ZW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82,080,00</a:t>
                      </a:r>
                      <a:endParaRPr lang="en-ZW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0%</a:t>
                      </a:r>
                    </a:p>
                    <a:p>
                      <a:endParaRPr lang="en-ZW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0539703"/>
                  </a:ext>
                </a:extLst>
              </a:tr>
              <a:tr h="386212">
                <a:tc>
                  <a:txBody>
                    <a:bodyPr/>
                    <a:lstStyle/>
                    <a:p>
                      <a:r>
                        <a:rPr lang="en-US" dirty="0"/>
                        <a:t>Employment Expenditure (Human Capital Expenditure) </a:t>
                      </a:r>
                      <a:endParaRPr lang="en-ZW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3,999,161,772</a:t>
                      </a:r>
                      <a:endParaRPr lang="en-ZW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20%</a:t>
                      </a:r>
                      <a:endParaRPr lang="en-ZW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4830761"/>
                  </a:ext>
                </a:extLst>
              </a:tr>
              <a:tr h="386212">
                <a:tc>
                  <a:txBody>
                    <a:bodyPr/>
                    <a:lstStyle/>
                    <a:p>
                      <a:r>
                        <a:rPr lang="en-US" dirty="0"/>
                        <a:t>Employment Equity related expenditure</a:t>
                      </a:r>
                      <a:endParaRPr lang="en-ZW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7,106,795,408</a:t>
                      </a:r>
                      <a:endParaRPr lang="en-ZW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37%</a:t>
                      </a:r>
                      <a:endParaRPr lang="en-ZW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227650"/>
                  </a:ext>
                </a:extLst>
              </a:tr>
              <a:tr h="386212">
                <a:tc>
                  <a:txBody>
                    <a:bodyPr/>
                    <a:lstStyle/>
                    <a:p>
                      <a:r>
                        <a:rPr lang="en-US" dirty="0"/>
                        <a:t>Gender Specific Programming</a:t>
                      </a:r>
                      <a:endParaRPr lang="en-ZW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1,416,000,000</a:t>
                      </a:r>
                      <a:endParaRPr lang="en-ZW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7%</a:t>
                      </a:r>
                      <a:endParaRPr lang="en-ZW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6384941"/>
                  </a:ext>
                </a:extLst>
              </a:tr>
              <a:tr h="386212">
                <a:tc>
                  <a:txBody>
                    <a:bodyPr/>
                    <a:lstStyle/>
                    <a:p>
                      <a:r>
                        <a:rPr lang="en-US" dirty="0"/>
                        <a:t>Main Stream Programmes </a:t>
                      </a:r>
                      <a:endParaRPr lang="en-ZW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6,681,755,318</a:t>
                      </a:r>
                      <a:endParaRPr lang="en-ZW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36%</a:t>
                      </a:r>
                      <a:endParaRPr lang="en-ZW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2023281"/>
                  </a:ext>
                </a:extLst>
              </a:tr>
              <a:tr h="477256">
                <a:tc>
                  <a:txBody>
                    <a:bodyPr/>
                    <a:lstStyle/>
                    <a:p>
                      <a:r>
                        <a:rPr lang="en-US" dirty="0"/>
                        <a:t>Other </a:t>
                      </a:r>
                      <a:endParaRPr lang="en-ZW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36,900,00</a:t>
                      </a:r>
                      <a:endParaRPr lang="en-ZW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0%</a:t>
                      </a:r>
                      <a:endParaRPr lang="en-ZW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1570412"/>
                  </a:ext>
                </a:extLst>
              </a:tr>
              <a:tr h="386212">
                <a:tc>
                  <a:txBody>
                    <a:bodyPr/>
                    <a:lstStyle/>
                    <a:p>
                      <a:r>
                        <a:rPr lang="en-US" dirty="0"/>
                        <a:t>Total </a:t>
                      </a:r>
                      <a:endParaRPr lang="en-ZW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19,332,692,498</a:t>
                      </a:r>
                      <a:endParaRPr lang="en-ZW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100%</a:t>
                      </a:r>
                      <a:endParaRPr lang="en-ZW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7920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1996036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ZA" sz="3600" b="1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IV. </a:t>
            </a:r>
            <a:r>
              <a:rPr lang="en-GB" sz="36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EXPENDITURE </a:t>
            </a:r>
            <a:r>
              <a:rPr lang="en-GB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GB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ZA" sz="3600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A23FAEA-850F-45E8-D245-8D1325A6AF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0429859"/>
              </p:ext>
            </p:extLst>
          </p:nvPr>
        </p:nvGraphicFramePr>
        <p:xfrm>
          <a:off x="457200" y="1234441"/>
          <a:ext cx="8503920" cy="4523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3219">
                  <a:extLst>
                    <a:ext uri="{9D8B030D-6E8A-4147-A177-3AD203B41FA5}">
                      <a16:colId xmlns:a16="http://schemas.microsoft.com/office/drawing/2014/main" val="3028236975"/>
                    </a:ext>
                  </a:extLst>
                </a:gridCol>
                <a:gridCol w="2598420">
                  <a:extLst>
                    <a:ext uri="{9D8B030D-6E8A-4147-A177-3AD203B41FA5}">
                      <a16:colId xmlns:a16="http://schemas.microsoft.com/office/drawing/2014/main" val="1778747858"/>
                    </a:ext>
                  </a:extLst>
                </a:gridCol>
                <a:gridCol w="1732281">
                  <a:extLst>
                    <a:ext uri="{9D8B030D-6E8A-4147-A177-3AD203B41FA5}">
                      <a16:colId xmlns:a16="http://schemas.microsoft.com/office/drawing/2014/main" val="2139355507"/>
                    </a:ext>
                  </a:extLst>
                </a:gridCol>
              </a:tblGrid>
              <a:tr h="505658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Type of Expenditure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Amount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Proportion (%)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6426788"/>
                  </a:ext>
                </a:extLst>
              </a:tr>
              <a:tr h="505658">
                <a:tc>
                  <a:txBody>
                    <a:bodyPr/>
                    <a:lstStyle/>
                    <a:p>
                      <a:r>
                        <a:rPr lang="en-Z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Gender Management System (GMS)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82,080,000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4365503"/>
                  </a:ext>
                </a:extLst>
              </a:tr>
              <a:tr h="849512">
                <a:tc>
                  <a:txBody>
                    <a:bodyPr/>
                    <a:lstStyle/>
                    <a:p>
                      <a:r>
                        <a:rPr lang="en-Z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Employment expenditure (Human Capital Expenditure)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3,999,161,772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9648564"/>
                  </a:ext>
                </a:extLst>
              </a:tr>
              <a:tr h="505658">
                <a:tc>
                  <a:txBody>
                    <a:bodyPr/>
                    <a:lstStyle/>
                    <a:p>
                      <a:r>
                        <a:rPr lang="en-GB" dirty="0"/>
                        <a:t>Employment equity related expenditure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7,106,795,408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7071230"/>
                  </a:ext>
                </a:extLst>
              </a:tr>
              <a:tr h="505658">
                <a:tc>
                  <a:txBody>
                    <a:bodyPr/>
                    <a:lstStyle/>
                    <a:p>
                      <a:r>
                        <a:rPr lang="en-GB" dirty="0"/>
                        <a:t>Gender Specific Programming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1,416,000,000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3499837"/>
                  </a:ext>
                </a:extLst>
              </a:tr>
              <a:tr h="505658">
                <a:tc>
                  <a:txBody>
                    <a:bodyPr/>
                    <a:lstStyle/>
                    <a:p>
                      <a:r>
                        <a:rPr lang="en-GB" dirty="0"/>
                        <a:t>Mainstream Programmes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6,681,755,318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1272286"/>
                  </a:ext>
                </a:extLst>
              </a:tr>
              <a:tr h="505658">
                <a:tc>
                  <a:txBody>
                    <a:bodyPr/>
                    <a:lstStyle/>
                    <a:p>
                      <a:r>
                        <a:rPr lang="en-US" dirty="0"/>
                        <a:t>Other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36,900,000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612640"/>
                  </a:ext>
                </a:extLst>
              </a:tr>
              <a:tr h="505658">
                <a:tc>
                  <a:txBody>
                    <a:bodyPr/>
                    <a:lstStyle/>
                    <a:p>
                      <a:r>
                        <a:rPr lang="en-US" b="1" dirty="0"/>
                        <a:t>Total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19,322,692,498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623784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6398786"/>
            <a:ext cx="9334500" cy="46621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endParaRPr lang="en-ZW" sz="2400" dirty="0"/>
          </a:p>
        </p:txBody>
      </p:sp>
    </p:spTree>
    <p:extLst>
      <p:ext uri="{BB962C8B-B14F-4D97-AF65-F5344CB8AC3E}">
        <p14:creationId xmlns:p14="http://schemas.microsoft.com/office/powerpoint/2010/main" val="1233519545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83D288F9C0D742B1C572EE9F15CFEC" ma:contentTypeVersion="21" ma:contentTypeDescription="Create a new document." ma:contentTypeScope="" ma:versionID="053a5ec0831317e823422aaa8b6e0f06">
  <xsd:schema xmlns:xsd="http://www.w3.org/2001/XMLSchema" xmlns:xs="http://www.w3.org/2001/XMLSchema" xmlns:p="http://schemas.microsoft.com/office/2006/metadata/properties" xmlns:ns2="5c72703c-1067-4fa7-89cc-ef245258de7b" xmlns:ns3="baaa1e52-d096-4578-884f-544177159c31" targetNamespace="http://schemas.microsoft.com/office/2006/metadata/properties" ma:root="true" ma:fieldsID="22a11a410b86899d8171017e0a53600f" ns2:_="" ns3:_="">
    <xsd:import namespace="5c72703c-1067-4fa7-89cc-ef245258de7b"/>
    <xsd:import namespace="baaa1e52-d096-4578-884f-544177159c3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URLLink" minOccurs="0"/>
                <xsd:element ref="ns3:MediaServiceSearchProperties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72703c-1067-4fa7-89cc-ef245258de7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9bc4b65e-775a-4a0b-8a3f-ec286c64b49d}" ma:internalName="TaxCatchAll" ma:showField="CatchAllData" ma:web="5c72703c-1067-4fa7-89cc-ef245258de7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aa1e52-d096-4578-884f-544177159c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7300de80-7531-40b2-a37f-f138d0f80c3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URLLink" ma:index="24" nillable="true" ma:displayName="URL Link" ma:format="Hyperlink" ma:internalName="URL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6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URLLink xmlns="baaa1e52-d096-4578-884f-544177159c31">
      <Url xsi:nil="true"/>
      <Description xsi:nil="true"/>
    </URLLink>
    <TaxCatchAll xmlns="5c72703c-1067-4fa7-89cc-ef245258de7b" xsi:nil="true"/>
    <lcf76f155ced4ddcb4097134ff3c332f xmlns="baaa1e52-d096-4578-884f-544177159c31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2F16480-BE79-4760-B5FD-339A1AA28D7A}"/>
</file>

<file path=customXml/itemProps2.xml><?xml version="1.0" encoding="utf-8"?>
<ds:datastoreItem xmlns:ds="http://schemas.openxmlformats.org/officeDocument/2006/customXml" ds:itemID="{C55E51EE-2B4A-4D72-8861-9CB0C1EED28F}">
  <ds:schemaRefs>
    <ds:schemaRef ds:uri="http://schemas.microsoft.com/office/2006/metadata/properties"/>
    <ds:schemaRef ds:uri="0d0128bf-0240-4a00-b00a-ea9f2cdab004"/>
    <ds:schemaRef ds:uri="http://purl.org/dc/elements/1.1/"/>
    <ds:schemaRef ds:uri="http://schemas.microsoft.com/office/2006/documentManagement/types"/>
    <ds:schemaRef ds:uri="http://purl.org/dc/terms/"/>
    <ds:schemaRef ds:uri="5c72703c-1067-4fa7-89cc-ef245258de7b"/>
    <ds:schemaRef ds:uri="http://www.w3.org/XML/1998/namespace"/>
    <ds:schemaRef ds:uri="http://purl.org/dc/dcmitype/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64B9AA27-9761-4E4B-B6EF-22624EC1916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6534</TotalTime>
  <Words>1370</Words>
  <Application>Microsoft Office PowerPoint</Application>
  <PresentationFormat>On-screen Show (4:3)</PresentationFormat>
  <Paragraphs>471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Liberation Sans Narrow</vt:lpstr>
      <vt:lpstr>Tahoma</vt:lpstr>
      <vt:lpstr>Times New Roman</vt:lpstr>
      <vt:lpstr>Trebuchet MS</vt:lpstr>
      <vt:lpstr>Wingdings 3</vt:lpstr>
      <vt:lpstr>Facet</vt:lpstr>
      <vt:lpstr>PowerPoint Presentation</vt:lpstr>
      <vt:lpstr>OVERVIEW </vt:lpstr>
      <vt:lpstr> I. POLICY FRAMEWORK    </vt:lpstr>
      <vt:lpstr>II. THE BUDGET PROCESS   </vt:lpstr>
      <vt:lpstr>II. THE BUDGET PROCESS   </vt:lpstr>
      <vt:lpstr>II. THE BUDGET PROCESS   </vt:lpstr>
      <vt:lpstr>III. REVENUE</vt:lpstr>
      <vt:lpstr>IV. EXPENDITURE  </vt:lpstr>
      <vt:lpstr>IV. EXPENDITURE  </vt:lpstr>
      <vt:lpstr>IV. EXPENDITURE- GMS </vt:lpstr>
      <vt:lpstr>IV. Gender Specific expenditure </vt:lpstr>
      <vt:lpstr>IV. EMPLOYMENT EXPENDITURE </vt:lpstr>
      <vt:lpstr>IV. EMPLOYMENT EXPENDITURE- Gender Wage Gap Analysis </vt:lpstr>
      <vt:lpstr>V. EXPENDITURE- GENDER IN MAINSTREAM BUDGET </vt:lpstr>
      <vt:lpstr>V. EXPENDITURE- ANALYSIS OF ONE SECTOR EG  </vt:lpstr>
      <vt:lpstr>V. EXPENDITURE- GENDER IN MAINSTREAM BUDGET </vt:lpstr>
      <vt:lpstr>V. EXPENDITURE- GENDER IN MAINSTREAM BUDGET – EXAMPLE  </vt:lpstr>
      <vt:lpstr>VI. BUDGET CROSS SUBSIDISATION ANALYSIS</vt:lpstr>
      <vt:lpstr>VI. BUDGET CROSS SUBSIDISATION ANALYSIS</vt:lpstr>
      <vt:lpstr>VII. CONCLUSIONS AND 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vhai</dc:creator>
  <cp:lastModifiedBy>hp</cp:lastModifiedBy>
  <cp:revision>131</cp:revision>
  <dcterms:created xsi:type="dcterms:W3CDTF">2014-03-06T12:27:13Z</dcterms:created>
  <dcterms:modified xsi:type="dcterms:W3CDTF">2024-11-08T11:47:12Z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0x010100FC83D288F9C0D742B1C572EE9F15CFEC</vt:lpwstr>
  </property>
</Properties>
</file>