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3" r:id="rId6"/>
    <p:sldId id="284" r:id="rId7"/>
    <p:sldId id="257" r:id="rId8"/>
    <p:sldId id="274" r:id="rId9"/>
    <p:sldId id="275" r:id="rId10"/>
    <p:sldId id="272" r:id="rId11"/>
    <p:sldId id="281" r:id="rId12"/>
    <p:sldId id="286" r:id="rId13"/>
    <p:sldId id="287" r:id="rId14"/>
    <p:sldId id="279" r:id="rId15"/>
    <p:sldId id="278" r:id="rId16"/>
    <p:sldId id="288" r:id="rId17"/>
    <p:sldId id="271"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92" autoAdjust="0"/>
  </p:normalViewPr>
  <p:slideViewPr>
    <p:cSldViewPr>
      <p:cViewPr varScale="1">
        <p:scale>
          <a:sx n="100" d="100"/>
          <a:sy n="100" d="100"/>
        </p:scale>
        <p:origin x="191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8/11/2024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8/11/2024</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8/11/2024</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8/11/2024</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8/11/2024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8/11/2024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8/11/2024</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6800" y="3551706"/>
            <a:ext cx="7848600" cy="2739211"/>
          </a:xfrm>
          <a:prstGeom prst="rect">
            <a:avLst/>
          </a:prstGeom>
          <a:noFill/>
        </p:spPr>
        <p:txBody>
          <a:bodyPr wrap="square" rtlCol="0">
            <a:spAutoFit/>
          </a:bodyPr>
          <a:lstStyle/>
          <a:p>
            <a:pPr algn="ctr"/>
            <a:r>
              <a:rPr lang="en-GB" sz="2800" b="1" dirty="0">
                <a:latin typeface="Tahoma" panose="020B0604030504040204" pitchFamily="34" charset="0"/>
                <a:ea typeface="Times New Roman" panose="02020603050405020304" pitchFamily="18" charset="0"/>
              </a:rPr>
              <a:t>SADC PROTOCOL@WORK SUMMIT </a:t>
            </a:r>
            <a:r>
              <a:rPr lang="en-ZW" sz="3600" b="1" dirty="0" smtClean="0"/>
              <a:t>2024</a:t>
            </a:r>
            <a:endParaRPr lang="en-ZW" sz="3600" b="1" dirty="0"/>
          </a:p>
          <a:p>
            <a:pPr algn="ctr"/>
            <a:r>
              <a:rPr lang="en-GB" sz="3600" b="1" dirty="0">
                <a:latin typeface="Calibri" panose="020F0502020204030204" pitchFamily="34" charset="0"/>
                <a:ea typeface="Calibri" panose="020F0502020204030204" pitchFamily="34" charset="0"/>
                <a:cs typeface="Times New Roman" panose="02020603050405020304" pitchFamily="18" charset="0"/>
              </a:rPr>
              <a:t>GENDER DRIVERS OF CHANGE Template </a:t>
            </a:r>
            <a:endParaRPr lang="en-ZW" sz="2000" b="1" dirty="0"/>
          </a:p>
          <a:p>
            <a:pPr algn="ctr"/>
            <a:r>
              <a:rPr lang="en-ZW" sz="2000" dirty="0" smtClean="0">
                <a:solidFill>
                  <a:srgbClr val="FF0000"/>
                </a:solidFill>
              </a:rPr>
              <a:t>(Zimbabwe, Vungu Rural District Council </a:t>
            </a:r>
            <a:r>
              <a:rPr lang="en-ZW" sz="2000" smtClean="0">
                <a:solidFill>
                  <a:srgbClr val="FF0000"/>
                </a:solidFill>
              </a:rPr>
              <a:t>,11-12                                                                       </a:t>
            </a:r>
            <a:r>
              <a:rPr lang="en-ZW" sz="2000" dirty="0" smtClean="0">
                <a:solidFill>
                  <a:srgbClr val="FF0000"/>
                </a:solidFill>
              </a:rPr>
              <a:t>November 2024 </a:t>
            </a:r>
            <a:endParaRPr lang="en-ZW" sz="2000" dirty="0">
              <a:solidFill>
                <a:srgbClr val="FF0000"/>
              </a:solidFill>
            </a:endParaRPr>
          </a:p>
          <a:p>
            <a:pPr algn="ctr"/>
            <a:r>
              <a:rPr lang="en-ZW" sz="2000" dirty="0" smtClean="0">
                <a:solidFill>
                  <a:srgbClr val="FF0000"/>
                </a:solidFill>
              </a:rPr>
              <a:t>presented by Councillor </a:t>
            </a:r>
            <a:r>
              <a:rPr lang="en-ZW" sz="2000" dirty="0" err="1" smtClean="0">
                <a:solidFill>
                  <a:srgbClr val="FF0000"/>
                </a:solidFill>
              </a:rPr>
              <a:t>Yeukai</a:t>
            </a:r>
            <a:r>
              <a:rPr lang="en-ZW" sz="2000" dirty="0" smtClean="0">
                <a:solidFill>
                  <a:srgbClr val="FF0000"/>
                </a:solidFill>
              </a:rPr>
              <a:t> </a:t>
            </a:r>
            <a:r>
              <a:rPr lang="en-ZW" sz="2000" dirty="0" err="1" smtClean="0">
                <a:solidFill>
                  <a:srgbClr val="FF0000"/>
                </a:solidFill>
              </a:rPr>
              <a:t>Paradza</a:t>
            </a:r>
            <a:r>
              <a:rPr lang="en-ZW" sz="2000" dirty="0" smtClean="0">
                <a:solidFill>
                  <a:srgbClr val="FF0000"/>
                </a:solidFill>
              </a:rPr>
              <a:t>)</a:t>
            </a:r>
          </a:p>
          <a:p>
            <a:pPr algn="ctr"/>
            <a:endParaRPr lang="en-ZW" sz="2000" dirty="0">
              <a:solidFill>
                <a:srgbClr val="FF0000"/>
              </a:solidFill>
            </a:endParaRPr>
          </a:p>
          <a:p>
            <a:pPr algn="ctr"/>
            <a:r>
              <a:rPr lang="en-ZA" sz="2000" dirty="0" smtClean="0">
                <a:solidFill>
                  <a:srgbClr val="FF0000"/>
                </a:solidFill>
              </a:rPr>
              <a:t>                                                                                            </a:t>
            </a:r>
            <a:endParaRPr lang="en-ZA" sz="2000" dirty="0">
              <a:solidFill>
                <a:srgbClr val="FF0000"/>
              </a:solidFill>
            </a:endParaRPr>
          </a:p>
        </p:txBody>
      </p:sp>
      <p:sp>
        <p:nvSpPr>
          <p:cNvPr id="9" name="TextBox 8"/>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grpSp>
        <p:nvGrpSpPr>
          <p:cNvPr id="10" name="Group 9"/>
          <p:cNvGrpSpPr/>
          <p:nvPr/>
        </p:nvGrpSpPr>
        <p:grpSpPr>
          <a:xfrm>
            <a:off x="0" y="304800"/>
            <a:ext cx="8991600" cy="762000"/>
            <a:chOff x="543012" y="237175"/>
            <a:chExt cx="11206620" cy="131450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638" y="638675"/>
              <a:ext cx="3237986" cy="77875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012" y="237175"/>
              <a:ext cx="1506626" cy="131450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9018" y="679918"/>
              <a:ext cx="2780614" cy="80770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0412" y="708948"/>
              <a:ext cx="3315817" cy="623788"/>
            </a:xfrm>
            <a:prstGeom prst="rect">
              <a:avLst/>
            </a:prstGeom>
          </p:spPr>
        </p:pic>
      </p:grpSp>
    </p:spTree>
    <p:extLst>
      <p:ext uri="{BB962C8B-B14F-4D97-AF65-F5344CB8AC3E}">
        <p14:creationId xmlns:p14="http://schemas.microsoft.com/office/powerpoint/2010/main" val="98332109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W" b="1" dirty="0" smtClean="0"/>
              <a:t>CHANGES  AT THE  INSTITUTIONAL LEVEL  </a:t>
            </a:r>
            <a:endParaRPr lang="en-ZW" b="1" dirty="0"/>
          </a:p>
        </p:txBody>
      </p:sp>
      <p:sp>
        <p:nvSpPr>
          <p:cNvPr id="5" name="Content Placeholder 4"/>
          <p:cNvSpPr>
            <a:spLocks noGrp="1"/>
          </p:cNvSpPr>
          <p:nvPr>
            <p:ph sz="half" idx="2"/>
          </p:nvPr>
        </p:nvSpPr>
        <p:spPr>
          <a:ln>
            <a:solidFill>
              <a:schemeClr val="tx1"/>
            </a:solidFill>
          </a:ln>
        </p:spPr>
        <p:txBody>
          <a:bodyPr>
            <a:normAutofit/>
          </a:bodyPr>
          <a:lstStyle/>
          <a:p>
            <a:r>
              <a:rPr lang="en-US" sz="2600" dirty="0"/>
              <a:t>How has championing gender </a:t>
            </a:r>
            <a:r>
              <a:rPr lang="en-US" sz="2600" dirty="0" smtClean="0"/>
              <a:t>equality led </a:t>
            </a:r>
            <a:r>
              <a:rPr lang="en-US" sz="2600" dirty="0"/>
              <a:t>to changes within </a:t>
            </a:r>
            <a:r>
              <a:rPr lang="en-US" dirty="0" smtClean="0"/>
              <a:t>your </a:t>
            </a:r>
            <a:r>
              <a:rPr lang="en-US" dirty="0"/>
              <a:t>institution especially </a:t>
            </a:r>
            <a:r>
              <a:rPr lang="en-US" dirty="0" smtClean="0"/>
              <a:t>in </a:t>
            </a:r>
            <a:r>
              <a:rPr lang="en-US" dirty="0"/>
              <a:t>gender management systems, and gender budgeting</a:t>
            </a:r>
            <a:r>
              <a:rPr lang="en-US" dirty="0" smtClean="0"/>
              <a:t>?</a:t>
            </a:r>
            <a:endParaRPr lang="en-GB" dirty="0">
              <a:effectLst/>
              <a:ea typeface="Tahoma" panose="020B0604030504040204" pitchFamily="34" charset="0"/>
              <a:cs typeface="Calibri" panose="020F0502020204030204" pitchFamily="34" charset="0"/>
            </a:endParaRPr>
          </a:p>
          <a:p>
            <a:endParaRPr lang="en-ZW" sz="2600" dirty="0">
              <a:solidFill>
                <a:srgbClr val="FF0000"/>
              </a:solidFill>
            </a:endParaRPr>
          </a:p>
          <a:p>
            <a:endParaRPr lang="en-ZW" sz="2600" dirty="0"/>
          </a:p>
        </p:txBody>
      </p:sp>
      <p:sp>
        <p:nvSpPr>
          <p:cNvPr id="8" name="Content Placeholder 7"/>
          <p:cNvSpPr>
            <a:spLocks noGrp="1"/>
          </p:cNvSpPr>
          <p:nvPr>
            <p:ph sz="quarter" idx="4"/>
          </p:nvPr>
        </p:nvSpPr>
        <p:spPr>
          <a:ln>
            <a:solidFill>
              <a:schemeClr val="tx1"/>
            </a:solidFill>
          </a:ln>
        </p:spPr>
        <p:txBody>
          <a:bodyPr>
            <a:normAutofit fontScale="70000" lnSpcReduction="20000"/>
          </a:bodyPr>
          <a:lstStyle/>
          <a:p>
            <a:r>
              <a:rPr lang="en-ZA" dirty="0"/>
              <a:t>Include Photos or </a:t>
            </a:r>
            <a:r>
              <a:rPr lang="en-ZA" dirty="0" smtClean="0"/>
              <a:t>videos</a:t>
            </a:r>
          </a:p>
          <a:p>
            <a:endParaRPr lang="en-ZA" dirty="0"/>
          </a:p>
          <a:p>
            <a:endParaRPr lang="en-ZA" dirty="0" smtClean="0"/>
          </a:p>
          <a:p>
            <a:endParaRPr lang="en-ZA" dirty="0" smtClean="0"/>
          </a:p>
          <a:p>
            <a:endParaRPr lang="en-ZA" dirty="0"/>
          </a:p>
          <a:p>
            <a:endParaRPr lang="en-ZA" dirty="0" smtClean="0"/>
          </a:p>
          <a:p>
            <a:endParaRPr lang="en-ZA" dirty="0" smtClean="0"/>
          </a:p>
          <a:p>
            <a:r>
              <a:rPr lang="en-ZW" dirty="0"/>
              <a:t>Placed an end to gender discrimination </a:t>
            </a:r>
            <a:r>
              <a:rPr lang="en-ZA" dirty="0" smtClean="0"/>
              <a:t>and women empowerment has increased</a:t>
            </a:r>
          </a:p>
          <a:p>
            <a:r>
              <a:rPr lang="en-ZA" dirty="0" smtClean="0"/>
              <a:t>Reduction in crime rate </a:t>
            </a:r>
          </a:p>
          <a:p>
            <a:r>
              <a:rPr lang="en-ZW" dirty="0" smtClean="0"/>
              <a:t>Reduction in drug and substance abuse </a:t>
            </a:r>
          </a:p>
          <a:p>
            <a:r>
              <a:rPr lang="en-ZW" dirty="0" smtClean="0"/>
              <a:t>Reduced GBV</a:t>
            </a:r>
          </a:p>
          <a:p>
            <a:r>
              <a:rPr lang="en-ZW" dirty="0" smtClean="0"/>
              <a:t>Insure  in gender budget and having a gender policy at work </a:t>
            </a:r>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2590800"/>
            <a:ext cx="1143000" cy="1371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575" y="2514600"/>
            <a:ext cx="1749425" cy="1371600"/>
          </a:xfrm>
          <a:prstGeom prst="rect">
            <a:avLst/>
          </a:prstGeom>
        </p:spPr>
      </p:pic>
    </p:spTree>
    <p:extLst>
      <p:ext uri="{BB962C8B-B14F-4D97-AF65-F5344CB8AC3E}">
        <p14:creationId xmlns:p14="http://schemas.microsoft.com/office/powerpoint/2010/main" val="112955605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smtClean="0"/>
              <a:t>CHANGES  AT POLICY LEVEL  </a:t>
            </a:r>
            <a:endParaRPr lang="en-ZW" b="1" dirty="0"/>
          </a:p>
        </p:txBody>
      </p:sp>
      <p:sp>
        <p:nvSpPr>
          <p:cNvPr id="5" name="Content Placeholder 4"/>
          <p:cNvSpPr>
            <a:spLocks noGrp="1"/>
          </p:cNvSpPr>
          <p:nvPr>
            <p:ph sz="half" idx="2"/>
          </p:nvPr>
        </p:nvSpPr>
        <p:spPr>
          <a:ln>
            <a:solidFill>
              <a:schemeClr val="tx1"/>
            </a:solidFill>
          </a:ln>
        </p:spPr>
        <p:txBody>
          <a:bodyPr>
            <a:normAutofit fontScale="92500"/>
          </a:bodyPr>
          <a:lstStyle/>
          <a:p>
            <a:r>
              <a:rPr lang="en-ZW" sz="2600" dirty="0"/>
              <a:t>To what extent have you contributed towards gender equality policy changes in the council?</a:t>
            </a:r>
          </a:p>
          <a:p>
            <a:r>
              <a:rPr lang="en-GB" dirty="0">
                <a:effectLst/>
                <a:latin typeface="Calibri" panose="020F0502020204030204" pitchFamily="34" charset="0"/>
                <a:ea typeface="Tahoma" panose="020B0604030504040204" pitchFamily="34" charset="0"/>
                <a:cs typeface="Calibri" panose="020F0502020204030204" pitchFamily="34" charset="0"/>
              </a:rPr>
              <a:t>Have you advocated or </a:t>
            </a:r>
            <a:r>
              <a:rPr lang="en-GB" dirty="0" smtClean="0">
                <a:effectLst/>
                <a:latin typeface="Calibri" panose="020F0502020204030204" pitchFamily="34" charset="0"/>
                <a:ea typeface="Tahoma" panose="020B0604030504040204" pitchFamily="34" charset="0"/>
                <a:cs typeface="Calibri" panose="020F0502020204030204" pitchFamily="34" charset="0"/>
              </a:rPr>
              <a:t>lobbied for </a:t>
            </a:r>
            <a:r>
              <a:rPr lang="en-GB" dirty="0">
                <a:effectLst/>
                <a:latin typeface="Calibri" panose="020F0502020204030204" pitchFamily="34" charset="0"/>
                <a:ea typeface="Tahoma" panose="020B0604030504040204" pitchFamily="34" charset="0"/>
                <a:cs typeface="Calibri" panose="020F0502020204030204" pitchFamily="34" charset="0"/>
              </a:rPr>
              <a:t>any changes in the budget to make it more </a:t>
            </a:r>
            <a:r>
              <a:rPr lang="en-GB" dirty="0" smtClean="0">
                <a:effectLst/>
                <a:latin typeface="Calibri" panose="020F0502020204030204" pitchFamily="34" charset="0"/>
                <a:ea typeface="Tahoma" panose="020B0604030504040204" pitchFamily="34" charset="0"/>
                <a:cs typeface="Calibri" panose="020F0502020204030204" pitchFamily="34" charset="0"/>
              </a:rPr>
              <a:t>gender-responsive?</a:t>
            </a:r>
          </a:p>
          <a:p>
            <a:r>
              <a:rPr lang="en-GB" dirty="0" smtClean="0">
                <a:latin typeface="Calibri" panose="020F0502020204030204" pitchFamily="34" charset="0"/>
                <a:ea typeface="Tahoma" panose="020B0604030504040204" pitchFamily="34" charset="0"/>
                <a:cs typeface="Calibri" panose="020F0502020204030204" pitchFamily="34" charset="0"/>
              </a:rPr>
              <a:t>What other policies have you influenced or advocated for?</a:t>
            </a:r>
            <a:endParaRPr lang="en-GB" dirty="0">
              <a:effectLst/>
              <a:latin typeface="Calibri" panose="020F0502020204030204" pitchFamily="34" charset="0"/>
              <a:ea typeface="Tahoma" panose="020B0604030504040204" pitchFamily="34" charset="0"/>
              <a:cs typeface="Calibri" panose="020F0502020204030204" pitchFamily="34" charset="0"/>
            </a:endParaRPr>
          </a:p>
          <a:p>
            <a:endParaRPr lang="en-ZW" sz="2600" dirty="0">
              <a:solidFill>
                <a:srgbClr val="FF0000"/>
              </a:solidFill>
            </a:endParaRPr>
          </a:p>
          <a:p>
            <a:endParaRPr lang="en-ZW" sz="2600" dirty="0"/>
          </a:p>
        </p:txBody>
      </p:sp>
      <p:sp>
        <p:nvSpPr>
          <p:cNvPr id="8" name="Content Placeholder 7"/>
          <p:cNvSpPr>
            <a:spLocks noGrp="1"/>
          </p:cNvSpPr>
          <p:nvPr>
            <p:ph sz="quarter" idx="4"/>
          </p:nvPr>
        </p:nvSpPr>
        <p:spPr>
          <a:ln>
            <a:solidFill>
              <a:schemeClr val="tx1"/>
            </a:solidFill>
          </a:ln>
        </p:spPr>
        <p:txBody>
          <a:bodyPr>
            <a:normAutofit fontScale="77500" lnSpcReduction="20000"/>
          </a:bodyPr>
          <a:lstStyle/>
          <a:p>
            <a:r>
              <a:rPr lang="en-ZA" dirty="0"/>
              <a:t>Include Photos </a:t>
            </a:r>
            <a:r>
              <a:rPr lang="en-ZA" dirty="0" smtClean="0"/>
              <a:t> or videos</a:t>
            </a:r>
          </a:p>
          <a:p>
            <a:r>
              <a:rPr lang="en-ZA" dirty="0" smtClean="0"/>
              <a:t>To a large extent through different empowerment schemes such as Donga stoves.</a:t>
            </a:r>
          </a:p>
          <a:p>
            <a:endParaRPr lang="en-ZA" dirty="0" smtClean="0"/>
          </a:p>
          <a:p>
            <a:endParaRPr lang="en-ZA" dirty="0"/>
          </a:p>
          <a:p>
            <a:endParaRPr lang="en-ZA" dirty="0" smtClean="0"/>
          </a:p>
          <a:p>
            <a:endParaRPr lang="en-ZA" dirty="0"/>
          </a:p>
          <a:p>
            <a:r>
              <a:rPr lang="en-ZA" dirty="0" smtClean="0"/>
              <a:t>Yes we have lobbied for gender responsive budget and implemented a gender committee </a:t>
            </a:r>
          </a:p>
          <a:p>
            <a:r>
              <a:rPr lang="en-ZW" dirty="0"/>
              <a:t>To eradicate gender discrimination and inequalities in all spheres of life and development</a:t>
            </a:r>
            <a:endParaRPr lang="en-ZA" dirty="0" smtClean="0"/>
          </a:p>
          <a:p>
            <a:endParaRPr lang="en-ZA" dirty="0" smtClean="0"/>
          </a:p>
          <a:p>
            <a:endParaRPr lang="en-ZA" dirty="0" smtClean="0"/>
          </a:p>
          <a:p>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200400"/>
            <a:ext cx="1447800" cy="1143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436" y="3200400"/>
            <a:ext cx="1909763" cy="1143000"/>
          </a:xfrm>
          <a:prstGeom prst="rect">
            <a:avLst/>
          </a:prstGeom>
        </p:spPr>
      </p:pic>
    </p:spTree>
    <p:extLst>
      <p:ext uri="{BB962C8B-B14F-4D97-AF65-F5344CB8AC3E}">
        <p14:creationId xmlns:p14="http://schemas.microsoft.com/office/powerpoint/2010/main" val="56604836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225" y="95861"/>
            <a:ext cx="8229600" cy="1143000"/>
          </a:xfrm>
        </p:spPr>
        <p:txBody>
          <a:bodyPr>
            <a:normAutofit/>
          </a:bodyPr>
          <a:lstStyle/>
          <a:p>
            <a:r>
              <a:rPr lang="en-ZW" b="1" dirty="0" smtClean="0"/>
              <a:t>INFLUENCE AT COMMUNITY LEVEL  </a:t>
            </a:r>
            <a:endParaRPr lang="en-ZW" b="1" dirty="0"/>
          </a:p>
        </p:txBody>
      </p:sp>
      <p:sp>
        <p:nvSpPr>
          <p:cNvPr id="5" name="Content Placeholder 4"/>
          <p:cNvSpPr>
            <a:spLocks noGrp="1"/>
          </p:cNvSpPr>
          <p:nvPr>
            <p:ph sz="half" idx="2"/>
          </p:nvPr>
        </p:nvSpPr>
        <p:spPr>
          <a:ln>
            <a:solidFill>
              <a:schemeClr val="tx1"/>
            </a:solidFill>
          </a:ln>
        </p:spPr>
        <p:txBody>
          <a:bodyPr>
            <a:normAutofit/>
          </a:bodyPr>
          <a:lstStyle/>
          <a:p>
            <a:r>
              <a:rPr lang="en-ZW" sz="2600" dirty="0"/>
              <a:t>How have you influenced community/citizen participation in </a:t>
            </a:r>
            <a:r>
              <a:rPr lang="en-ZW" sz="2600" dirty="0" smtClean="0"/>
              <a:t>local government processes including public meetings, budget processes, and other programmes?</a:t>
            </a:r>
          </a:p>
        </p:txBody>
      </p:sp>
      <p:sp>
        <p:nvSpPr>
          <p:cNvPr id="8" name="Content Placeholder 7"/>
          <p:cNvSpPr>
            <a:spLocks noGrp="1"/>
          </p:cNvSpPr>
          <p:nvPr>
            <p:ph sz="quarter" idx="4"/>
          </p:nvPr>
        </p:nvSpPr>
        <p:spPr>
          <a:ln>
            <a:solidFill>
              <a:schemeClr val="tx1"/>
            </a:solidFill>
          </a:ln>
        </p:spPr>
        <p:txBody>
          <a:bodyPr>
            <a:normAutofit lnSpcReduction="10000"/>
          </a:bodyPr>
          <a:lstStyle/>
          <a:p>
            <a:r>
              <a:rPr lang="en-ZA" dirty="0"/>
              <a:t>Include Photos or </a:t>
            </a:r>
            <a:r>
              <a:rPr lang="en-ZA" dirty="0" smtClean="0"/>
              <a:t>videos</a:t>
            </a:r>
          </a:p>
          <a:p>
            <a:endParaRPr lang="en-ZA" dirty="0"/>
          </a:p>
          <a:p>
            <a:endParaRPr lang="en-ZA" dirty="0" smtClean="0"/>
          </a:p>
          <a:p>
            <a:endParaRPr lang="en-ZA" dirty="0" smtClean="0"/>
          </a:p>
          <a:p>
            <a:r>
              <a:rPr lang="en-ZW" dirty="0" smtClean="0"/>
              <a:t>Implemented </a:t>
            </a:r>
            <a:r>
              <a:rPr lang="en-ZW" dirty="0" err="1" smtClean="0"/>
              <a:t>nutrion</a:t>
            </a:r>
            <a:r>
              <a:rPr lang="en-ZW" dirty="0" smtClean="0"/>
              <a:t> gardens</a:t>
            </a:r>
          </a:p>
          <a:p>
            <a:r>
              <a:rPr lang="en-ZW" dirty="0" smtClean="0"/>
              <a:t>Initiated ward development meetings , and consultation days </a:t>
            </a:r>
          </a:p>
          <a:p>
            <a:r>
              <a:rPr lang="en-ZW" dirty="0" smtClean="0"/>
              <a:t>Did workshop</a:t>
            </a:r>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2599623"/>
            <a:ext cx="1374775" cy="1219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612" y="2599622"/>
            <a:ext cx="1085850" cy="1188493"/>
          </a:xfrm>
          <a:prstGeom prst="rect">
            <a:avLst/>
          </a:prstGeom>
        </p:spPr>
      </p:pic>
    </p:spTree>
    <p:extLst>
      <p:ext uri="{BB962C8B-B14F-4D97-AF65-F5344CB8AC3E}">
        <p14:creationId xmlns:p14="http://schemas.microsoft.com/office/powerpoint/2010/main" val="376876218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smtClean="0"/>
              <a:t>Lessons</a:t>
            </a:r>
            <a:r>
              <a:rPr lang="en-ZW" dirty="0" smtClean="0"/>
              <a:t> </a:t>
            </a:r>
            <a:r>
              <a:rPr lang="en-ZW" b="1" dirty="0" smtClean="0"/>
              <a:t>Learnt</a:t>
            </a:r>
            <a:r>
              <a:rPr lang="en-ZW" dirty="0" smtClean="0"/>
              <a:t> </a:t>
            </a:r>
            <a:endParaRPr lang="en-ZW" dirty="0"/>
          </a:p>
        </p:txBody>
      </p:sp>
      <p:sp>
        <p:nvSpPr>
          <p:cNvPr id="3" name="Content Placeholder 2"/>
          <p:cNvSpPr>
            <a:spLocks noGrp="1"/>
          </p:cNvSpPr>
          <p:nvPr>
            <p:ph sz="half" idx="1"/>
          </p:nvPr>
        </p:nvSpPr>
        <p:spPr/>
        <p:txBody>
          <a:bodyPr/>
          <a:lstStyle/>
          <a:p>
            <a:r>
              <a:rPr lang="en-ZW" dirty="0" smtClean="0"/>
              <a:t>What lessons have you learnt?</a:t>
            </a:r>
            <a:endParaRPr lang="en-ZW" dirty="0"/>
          </a:p>
        </p:txBody>
      </p:sp>
      <p:sp>
        <p:nvSpPr>
          <p:cNvPr id="4" name="Content Placeholder 3"/>
          <p:cNvSpPr>
            <a:spLocks noGrp="1"/>
          </p:cNvSpPr>
          <p:nvPr>
            <p:ph sz="half" idx="2"/>
          </p:nvPr>
        </p:nvSpPr>
        <p:spPr/>
        <p:txBody>
          <a:bodyPr/>
          <a:lstStyle/>
          <a:p>
            <a:r>
              <a:rPr lang="en-ZW" dirty="0" smtClean="0"/>
              <a:t> learnt how to navigated through gender biased communities and how to teach people living in such communities about the impotence of gender equity and equality </a:t>
            </a:r>
            <a:endParaRPr lang="en-ZW" dirty="0"/>
          </a:p>
        </p:txBody>
      </p:sp>
      <p:sp>
        <p:nvSpPr>
          <p:cNvPr id="5" name="TextBox 4"/>
          <p:cNvSpPr txBox="1"/>
          <p:nvPr/>
        </p:nvSpPr>
        <p:spPr>
          <a:xfrm>
            <a:off x="0" y="6370494"/>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4150915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b="1" dirty="0" smtClean="0"/>
              <a:t>NEXT STEPS</a:t>
            </a:r>
            <a:endParaRPr lang="en-ZA" dirty="0"/>
          </a:p>
        </p:txBody>
      </p:sp>
      <p:sp>
        <p:nvSpPr>
          <p:cNvPr id="3" name="Content Placeholder 2"/>
          <p:cNvSpPr>
            <a:spLocks noGrp="1"/>
          </p:cNvSpPr>
          <p:nvPr>
            <p:ph sz="half" idx="1"/>
          </p:nvPr>
        </p:nvSpPr>
        <p:spPr>
          <a:ln>
            <a:solidFill>
              <a:schemeClr val="tx1"/>
            </a:solidFill>
          </a:ln>
        </p:spPr>
        <p:txBody>
          <a:bodyPr>
            <a:normAutofit/>
          </a:bodyPr>
          <a:lstStyle/>
          <a:p>
            <a:pPr lvl="0"/>
            <a:r>
              <a:rPr lang="en-ZA" sz="2800" dirty="0"/>
              <a:t>What are your future plans?</a:t>
            </a:r>
          </a:p>
          <a:p>
            <a:pPr marL="0" lvl="0" indent="0">
              <a:buNone/>
            </a:pPr>
            <a:endParaRPr lang="en-ZA" sz="2800" dirty="0"/>
          </a:p>
          <a:p>
            <a:pPr marL="0" indent="0">
              <a:buNone/>
            </a:pPr>
            <a:endParaRPr lang="en-ZW" dirty="0"/>
          </a:p>
        </p:txBody>
      </p:sp>
      <p:sp>
        <p:nvSpPr>
          <p:cNvPr id="4" name="Content Placeholder 3"/>
          <p:cNvSpPr>
            <a:spLocks noGrp="1"/>
          </p:cNvSpPr>
          <p:nvPr>
            <p:ph sz="half" idx="2"/>
          </p:nvPr>
        </p:nvSpPr>
        <p:spPr>
          <a:xfrm>
            <a:off x="4724400" y="1600200"/>
            <a:ext cx="3962400" cy="4953000"/>
          </a:xfrm>
          <a:ln>
            <a:solidFill>
              <a:schemeClr val="tx1"/>
            </a:solidFill>
          </a:ln>
        </p:spPr>
        <p:txBody>
          <a:bodyPr>
            <a:normAutofit/>
          </a:bodyPr>
          <a:lstStyle/>
          <a:p>
            <a:r>
              <a:rPr lang="en-ZA" sz="1400" dirty="0"/>
              <a:t>Use graphics and tables to </a:t>
            </a:r>
            <a:r>
              <a:rPr lang="en-ZA" sz="1400" dirty="0" smtClean="0"/>
              <a:t>illustrate the  next steps </a:t>
            </a:r>
          </a:p>
          <a:p>
            <a:endParaRPr lang="en-ZA" dirty="0"/>
          </a:p>
          <a:p>
            <a:endParaRPr lang="en-ZA" dirty="0" smtClean="0"/>
          </a:p>
          <a:p>
            <a:r>
              <a:rPr lang="en-ZA" dirty="0" smtClean="0"/>
              <a:t> </a:t>
            </a:r>
            <a:endParaRPr lang="en-ZA" dirty="0"/>
          </a:p>
          <a:p>
            <a:r>
              <a:rPr lang="en-ZA" dirty="0" smtClean="0"/>
              <a:t> </a:t>
            </a:r>
          </a:p>
          <a:p>
            <a:endParaRPr lang="en-ZA" dirty="0"/>
          </a:p>
          <a:p>
            <a:endParaRPr lang="en-ZA" dirty="0" smtClean="0"/>
          </a:p>
          <a:p>
            <a:endParaRPr lang="en-ZA" dirty="0"/>
          </a:p>
        </p:txBody>
      </p:sp>
      <p:sp>
        <p:nvSpPr>
          <p:cNvPr id="6" name="TextBox 5"/>
          <p:cNvSpPr txBox="1"/>
          <p:nvPr/>
        </p:nvSpPr>
        <p:spPr>
          <a:xfrm>
            <a:off x="152400" y="6796810"/>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graphicFrame>
        <p:nvGraphicFramePr>
          <p:cNvPr id="7" name="Table 6"/>
          <p:cNvGraphicFramePr>
            <a:graphicFrameLocks noGrp="1"/>
          </p:cNvGraphicFramePr>
          <p:nvPr>
            <p:extLst>
              <p:ext uri="{D42A27DB-BD31-4B8C-83A1-F6EECF244321}">
                <p14:modId xmlns:p14="http://schemas.microsoft.com/office/powerpoint/2010/main" val="1449642474"/>
              </p:ext>
            </p:extLst>
          </p:nvPr>
        </p:nvGraphicFramePr>
        <p:xfrm>
          <a:off x="4838700" y="2514600"/>
          <a:ext cx="3657600" cy="2727960"/>
        </p:xfrm>
        <a:graphic>
          <a:graphicData uri="http://schemas.openxmlformats.org/drawingml/2006/table">
            <a:tbl>
              <a:tblPr firstRow="1" bandRow="1">
                <a:tableStyleId>{5940675A-B579-460E-94D1-54222C63F5DA}</a:tableStyleId>
              </a:tblPr>
              <a:tblGrid>
                <a:gridCol w="1828800"/>
                <a:gridCol w="1828800"/>
              </a:tblGrid>
              <a:tr h="409466">
                <a:tc>
                  <a:txBody>
                    <a:bodyPr/>
                    <a:lstStyle/>
                    <a:p>
                      <a:r>
                        <a:rPr lang="en-ZW" sz="1200" dirty="0" smtClean="0"/>
                        <a:t>Improvement</a:t>
                      </a:r>
                      <a:r>
                        <a:rPr lang="en-ZW" sz="1200" baseline="0" dirty="0" smtClean="0"/>
                        <a:t> </a:t>
                      </a:r>
                      <a:endParaRPr lang="en-ZW" sz="1200" dirty="0"/>
                    </a:p>
                  </a:txBody>
                  <a:tcPr/>
                </a:tc>
                <a:tc>
                  <a:txBody>
                    <a:bodyPr/>
                    <a:lstStyle/>
                    <a:p>
                      <a:r>
                        <a:rPr lang="en-ZW" sz="1200" dirty="0" smtClean="0"/>
                        <a:t>SDG number</a:t>
                      </a:r>
                      <a:endParaRPr lang="en-ZW" sz="1200" dirty="0"/>
                    </a:p>
                  </a:txBody>
                  <a:tcPr/>
                </a:tc>
              </a:tr>
              <a:tr h="457200">
                <a:tc>
                  <a:txBody>
                    <a:bodyPr/>
                    <a:lstStyle/>
                    <a:p>
                      <a:r>
                        <a:rPr lang="en-ZW" sz="1200" dirty="0" smtClean="0"/>
                        <a:t>Reduction of</a:t>
                      </a:r>
                      <a:r>
                        <a:rPr lang="en-ZW" sz="1200" baseline="0" dirty="0" smtClean="0"/>
                        <a:t> inequality </a:t>
                      </a:r>
                      <a:r>
                        <a:rPr lang="en-ZW" sz="1200" baseline="0" dirty="0" err="1" smtClean="0"/>
                        <a:t>ie</a:t>
                      </a:r>
                      <a:r>
                        <a:rPr lang="en-ZW" sz="1200" baseline="0" dirty="0" smtClean="0"/>
                        <a:t> getting women into power </a:t>
                      </a:r>
                      <a:endParaRPr lang="en-ZW" sz="1200" dirty="0"/>
                    </a:p>
                  </a:txBody>
                  <a:tcPr/>
                </a:tc>
                <a:tc>
                  <a:txBody>
                    <a:bodyPr/>
                    <a:lstStyle/>
                    <a:p>
                      <a:r>
                        <a:rPr lang="en-ZW" sz="1200" dirty="0" smtClean="0"/>
                        <a:t>10</a:t>
                      </a:r>
                      <a:endParaRPr lang="en-ZW" sz="1200" dirty="0"/>
                    </a:p>
                  </a:txBody>
                  <a:tcPr/>
                </a:tc>
              </a:tr>
              <a:tr h="764014">
                <a:tc>
                  <a:txBody>
                    <a:bodyPr/>
                    <a:lstStyle/>
                    <a:p>
                      <a:r>
                        <a:rPr lang="en-ZW" sz="1200" dirty="0" smtClean="0"/>
                        <a:t>Gender equality full</a:t>
                      </a:r>
                      <a:r>
                        <a:rPr lang="en-ZW" sz="1200" baseline="0" dirty="0" smtClean="0"/>
                        <a:t> </a:t>
                      </a:r>
                      <a:r>
                        <a:rPr lang="en-ZW" sz="1200" baseline="0" dirty="0" err="1" smtClean="0"/>
                        <a:t>partiction</a:t>
                      </a:r>
                      <a:r>
                        <a:rPr lang="en-ZW" sz="1200" baseline="0" dirty="0" smtClean="0"/>
                        <a:t> of both genders in </a:t>
                      </a:r>
                      <a:r>
                        <a:rPr lang="en-ZW" sz="1200" baseline="0" dirty="0" err="1" smtClean="0"/>
                        <a:t>desscion</a:t>
                      </a:r>
                      <a:r>
                        <a:rPr lang="en-ZW" sz="1200" baseline="0" dirty="0" smtClean="0"/>
                        <a:t> making </a:t>
                      </a:r>
                      <a:r>
                        <a:rPr lang="en-ZW" sz="1200" dirty="0" smtClean="0"/>
                        <a:t> </a:t>
                      </a:r>
                      <a:endParaRPr lang="en-ZW" sz="1200" dirty="0"/>
                    </a:p>
                  </a:txBody>
                  <a:tcPr/>
                </a:tc>
                <a:tc>
                  <a:txBody>
                    <a:bodyPr/>
                    <a:lstStyle/>
                    <a:p>
                      <a:r>
                        <a:rPr lang="en-ZW" sz="1200" dirty="0" smtClean="0"/>
                        <a:t>5</a:t>
                      </a:r>
                      <a:endParaRPr lang="en-ZW" sz="1200" dirty="0"/>
                    </a:p>
                  </a:txBody>
                  <a:tcPr/>
                </a:tc>
              </a:tr>
              <a:tr h="337294">
                <a:tc>
                  <a:txBody>
                    <a:bodyPr/>
                    <a:lstStyle/>
                    <a:p>
                      <a:r>
                        <a:rPr lang="en-ZW" sz="1200" dirty="0" smtClean="0"/>
                        <a:t>Make education gender sensitive </a:t>
                      </a:r>
                      <a:endParaRPr lang="en-ZW" sz="1200" dirty="0"/>
                    </a:p>
                  </a:txBody>
                  <a:tcPr/>
                </a:tc>
                <a:tc>
                  <a:txBody>
                    <a:bodyPr/>
                    <a:lstStyle/>
                    <a:p>
                      <a:r>
                        <a:rPr lang="en-ZW" sz="1200" dirty="0" smtClean="0"/>
                        <a:t>4</a:t>
                      </a:r>
                      <a:endParaRPr lang="en-ZW" sz="1200" dirty="0"/>
                    </a:p>
                  </a:txBody>
                  <a:tcPr/>
                </a:tc>
              </a:tr>
              <a:tr h="457200">
                <a:tc>
                  <a:txBody>
                    <a:bodyPr/>
                    <a:lstStyle/>
                    <a:p>
                      <a:r>
                        <a:rPr lang="en-ZW" sz="1200" dirty="0" smtClean="0"/>
                        <a:t>Promote</a:t>
                      </a:r>
                      <a:r>
                        <a:rPr lang="en-ZW" sz="1200" baseline="0" dirty="0" smtClean="0"/>
                        <a:t> indigenisation through various projects to get rid of poverty</a:t>
                      </a:r>
                      <a:endParaRPr lang="en-ZW" sz="1200" dirty="0"/>
                    </a:p>
                  </a:txBody>
                  <a:tcPr/>
                </a:tc>
                <a:tc>
                  <a:txBody>
                    <a:bodyPr/>
                    <a:lstStyle/>
                    <a:p>
                      <a:r>
                        <a:rPr lang="en-ZW" sz="1200" dirty="0" smtClean="0"/>
                        <a:t>1</a:t>
                      </a:r>
                      <a:endParaRPr lang="en-ZW" sz="1200" dirty="0"/>
                    </a:p>
                  </a:txBody>
                  <a:tcPr/>
                </a:tc>
              </a:tr>
            </a:tbl>
          </a:graphicData>
        </a:graphic>
      </p:graphicFrame>
    </p:spTree>
    <p:extLst>
      <p:ext uri="{BB962C8B-B14F-4D97-AF65-F5344CB8AC3E}">
        <p14:creationId xmlns:p14="http://schemas.microsoft.com/office/powerpoint/2010/main" val="185779091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smtClean="0"/>
              <a:t>Quotable Quotes</a:t>
            </a:r>
            <a:endParaRPr lang="en-ZW" b="1" dirty="0"/>
          </a:p>
        </p:txBody>
      </p:sp>
      <p:sp>
        <p:nvSpPr>
          <p:cNvPr id="7" name="Content Placeholder 6"/>
          <p:cNvSpPr>
            <a:spLocks noGrp="1"/>
          </p:cNvSpPr>
          <p:nvPr>
            <p:ph sz="half" idx="1"/>
          </p:nvPr>
        </p:nvSpPr>
        <p:spPr>
          <a:ln>
            <a:solidFill>
              <a:schemeClr val="tx1"/>
            </a:solidFill>
          </a:ln>
        </p:spPr>
        <p:txBody>
          <a:bodyPr>
            <a:normAutofit fontScale="62500" lnSpcReduction="20000"/>
          </a:bodyPr>
          <a:lstStyle/>
          <a:p>
            <a:r>
              <a:rPr lang="en-ZW" dirty="0" smtClean="0"/>
              <a:t>Provide a quote from the work/project you are presenting.</a:t>
            </a:r>
          </a:p>
          <a:p>
            <a:r>
              <a:rPr lang="en-ZW" dirty="0" smtClean="0"/>
              <a:t>How does this reflect your leadership capabilities/qualities?</a:t>
            </a:r>
            <a:endParaRPr lang="en-ZW" dirty="0"/>
          </a:p>
        </p:txBody>
      </p:sp>
      <p:sp>
        <p:nvSpPr>
          <p:cNvPr id="8" name="Content Placeholder 7"/>
          <p:cNvSpPr>
            <a:spLocks noGrp="1"/>
          </p:cNvSpPr>
          <p:nvPr>
            <p:ph sz="half" idx="2"/>
          </p:nvPr>
        </p:nvSpPr>
        <p:spPr>
          <a:ln>
            <a:solidFill>
              <a:schemeClr val="tx1"/>
            </a:solidFill>
          </a:ln>
        </p:spPr>
        <p:txBody>
          <a:bodyPr>
            <a:normAutofit fontScale="62500" lnSpcReduction="20000"/>
          </a:bodyPr>
          <a:lstStyle/>
          <a:p>
            <a:r>
              <a:rPr lang="en-ZW" dirty="0" smtClean="0"/>
              <a:t>Evidence</a:t>
            </a:r>
          </a:p>
          <a:p>
            <a:r>
              <a:rPr lang="en-ZW" dirty="0"/>
              <a:t>NAME YEMURAI T </a:t>
            </a:r>
            <a:r>
              <a:rPr lang="en-ZW" dirty="0" smtClean="0"/>
              <a:t>GUVEYA</a:t>
            </a:r>
          </a:p>
          <a:p>
            <a:r>
              <a:rPr lang="en-ZW" dirty="0" smtClean="0"/>
              <a:t>CONTACT </a:t>
            </a:r>
            <a:r>
              <a:rPr lang="en-ZW" dirty="0"/>
              <a:t>DETAILS </a:t>
            </a:r>
            <a:r>
              <a:rPr lang="en-ZW" dirty="0" smtClean="0"/>
              <a:t>0779636625</a:t>
            </a:r>
          </a:p>
          <a:p>
            <a:r>
              <a:rPr lang="en-ZW" dirty="0" smtClean="0"/>
              <a:t>COMMENT </a:t>
            </a:r>
            <a:r>
              <a:rPr lang="en-ZW" dirty="0"/>
              <a:t>,the activities to which </a:t>
            </a:r>
            <a:r>
              <a:rPr lang="en-ZW" dirty="0" smtClean="0"/>
              <a:t>Councillor  </a:t>
            </a:r>
            <a:r>
              <a:rPr lang="en-ZW" dirty="0" err="1"/>
              <a:t>Paradza</a:t>
            </a:r>
            <a:r>
              <a:rPr lang="en-ZW" dirty="0"/>
              <a:t> is handling in the society have greatly impacted in social change of many women and youth ,the idea disembarks a lot of the above mentioned from idleness and hence destroys opportunities be it of drug and substances abuse ,unwanted pregnancies ,</a:t>
            </a:r>
            <a:r>
              <a:rPr lang="en-ZW" dirty="0" smtClean="0"/>
              <a:t>and even </a:t>
            </a:r>
            <a:r>
              <a:rPr lang="en-ZW" dirty="0"/>
              <a:t>alcohol abuse and prostitution</a:t>
            </a:r>
            <a:r>
              <a:rPr lang="en-ZW" dirty="0" smtClean="0"/>
              <a:t>. She </a:t>
            </a:r>
            <a:r>
              <a:rPr lang="en-ZW" dirty="0"/>
              <a:t>has helped in and still assisting in schools to curb challenges for learners by providing school work and school </a:t>
            </a:r>
            <a:r>
              <a:rPr lang="en-ZW" dirty="0" smtClean="0"/>
              <a:t>necessities</a:t>
            </a:r>
            <a:endParaRPr lang="en-ZW" dirty="0"/>
          </a:p>
        </p:txBody>
      </p:sp>
      <p:pic>
        <p:nvPicPr>
          <p:cNvPr id="9" name="Picture 8"/>
          <p:cNvPicPr>
            <a:picLocks noChangeAspect="1"/>
          </p:cNvPicPr>
          <p:nvPr/>
        </p:nvPicPr>
        <p:blipFill>
          <a:blip r:embed="rId2"/>
          <a:stretch>
            <a:fillRect/>
          </a:stretch>
        </p:blipFill>
        <p:spPr>
          <a:xfrm>
            <a:off x="-55265" y="6313805"/>
            <a:ext cx="9254530" cy="573074"/>
          </a:xfrm>
          <a:prstGeom prst="rect">
            <a:avLst/>
          </a:prstGeom>
        </p:spPr>
      </p:pic>
    </p:spTree>
    <p:extLst>
      <p:ext uri="{BB962C8B-B14F-4D97-AF65-F5344CB8AC3E}">
        <p14:creationId xmlns:p14="http://schemas.microsoft.com/office/powerpoint/2010/main" val="2267357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dirty="0" smtClean="0"/>
              <a:t>Experience as a leader</a:t>
            </a:r>
            <a:endParaRPr lang="en-ZW" dirty="0"/>
          </a:p>
        </p:txBody>
      </p:sp>
      <p:sp>
        <p:nvSpPr>
          <p:cNvPr id="3" name="Content Placeholder 2"/>
          <p:cNvSpPr>
            <a:spLocks noGrp="1"/>
          </p:cNvSpPr>
          <p:nvPr>
            <p:ph sz="half" idx="1"/>
          </p:nvPr>
        </p:nvSpPr>
        <p:spPr>
          <a:ln>
            <a:solidFill>
              <a:schemeClr val="tx1"/>
            </a:solidFill>
          </a:ln>
        </p:spPr>
        <p:txBody>
          <a:bodyPr>
            <a:normAutofit fontScale="32500" lnSpcReduction="20000"/>
          </a:bodyPr>
          <a:lstStyle/>
          <a:p>
            <a:r>
              <a:rPr lang="en-ZW" dirty="0" smtClean="0"/>
              <a:t>Share a short story of your leadership journey.</a:t>
            </a:r>
          </a:p>
          <a:p>
            <a:r>
              <a:rPr lang="en-ZW" dirty="0" smtClean="0"/>
              <a:t>In what way do you qualify to be a leader/driver of change?</a:t>
            </a:r>
            <a:endParaRPr lang="en-ZW" dirty="0"/>
          </a:p>
        </p:txBody>
      </p:sp>
      <p:sp>
        <p:nvSpPr>
          <p:cNvPr id="4" name="Content Placeholder 3"/>
          <p:cNvSpPr>
            <a:spLocks noGrp="1"/>
          </p:cNvSpPr>
          <p:nvPr>
            <p:ph sz="half" idx="2"/>
          </p:nvPr>
        </p:nvSpPr>
        <p:spPr>
          <a:xfrm>
            <a:off x="4648200" y="1571625"/>
            <a:ext cx="4038600" cy="4525963"/>
          </a:xfrm>
          <a:ln>
            <a:solidFill>
              <a:schemeClr val="tx1"/>
            </a:solidFill>
          </a:ln>
        </p:spPr>
        <p:txBody>
          <a:bodyPr>
            <a:normAutofit fontScale="32500" lnSpcReduction="20000"/>
          </a:bodyPr>
          <a:lstStyle/>
          <a:p>
            <a:r>
              <a:rPr lang="en-ZW" dirty="0" smtClean="0"/>
              <a:t>Insert photo</a:t>
            </a:r>
          </a:p>
          <a:p>
            <a:endParaRPr lang="en-ZW" dirty="0" smtClean="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r>
              <a:rPr lang="en-ZA" dirty="0" smtClean="0"/>
              <a:t>I </a:t>
            </a:r>
            <a:r>
              <a:rPr lang="en-ZA" dirty="0"/>
              <a:t>was elected to be a councillor in 2018 upto date i got inducted  and went to </a:t>
            </a:r>
            <a:r>
              <a:rPr lang="en-ZA" dirty="0" smtClean="0"/>
              <a:t>went various  </a:t>
            </a:r>
            <a:r>
              <a:rPr lang="en-ZA" dirty="0"/>
              <a:t>workshops with gender </a:t>
            </a:r>
            <a:r>
              <a:rPr lang="en-ZA" dirty="0" smtClean="0"/>
              <a:t>links ICLD (Swedish </a:t>
            </a:r>
            <a:r>
              <a:rPr lang="en-ZA" dirty="0" err="1" smtClean="0"/>
              <a:t>internation</a:t>
            </a:r>
            <a:r>
              <a:rPr lang="en-ZA" dirty="0" smtClean="0"/>
              <a:t> centre for local democracy)2022 </a:t>
            </a:r>
            <a:r>
              <a:rPr lang="en-ZA" dirty="0"/>
              <a:t>. As a gender champion I introduced the program of </a:t>
            </a:r>
            <a:r>
              <a:rPr lang="en-ZA" dirty="0" err="1"/>
              <a:t>ndoga</a:t>
            </a:r>
            <a:r>
              <a:rPr lang="en-ZA" dirty="0"/>
              <a:t> stoves where women bake buns and sell to business people, school and in turn get resources to sustain their families. I also introduced nutrition gardens and cob </a:t>
            </a:r>
            <a:r>
              <a:rPr lang="en-ZA" dirty="0" err="1"/>
              <a:t>shellers</a:t>
            </a:r>
            <a:r>
              <a:rPr lang="en-ZA" dirty="0"/>
              <a:t> as away of empowering my communities.. These programs have changed the lives of many residents as they can now make ends meet. These programs were introduced to the widows and widowers in different villages </a:t>
            </a:r>
            <a:r>
              <a:rPr lang="en-ZA" dirty="0" smtClean="0"/>
              <a:t>.</a:t>
            </a:r>
          </a:p>
          <a:p>
            <a:r>
              <a:rPr lang="en-ZA" dirty="0" smtClean="0"/>
              <a:t>I  work to  reach </a:t>
            </a:r>
            <a:r>
              <a:rPr lang="en-ZA" dirty="0" err="1" smtClean="0"/>
              <a:t>Sdg</a:t>
            </a:r>
            <a:r>
              <a:rPr lang="en-ZA" dirty="0" smtClean="0"/>
              <a:t> 4 ,Sdg2 and </a:t>
            </a:r>
            <a:r>
              <a:rPr lang="en-ZA" dirty="0" err="1" smtClean="0"/>
              <a:t>sdg</a:t>
            </a:r>
            <a:r>
              <a:rPr lang="en-ZA" dirty="0" smtClean="0"/>
              <a:t>  1 </a:t>
            </a:r>
          </a:p>
          <a:p>
            <a:r>
              <a:rPr lang="en-ZA" dirty="0" smtClean="0"/>
              <a:t>A leader  recognise </a:t>
            </a:r>
            <a:r>
              <a:rPr lang="en-ZA" dirty="0" err="1" smtClean="0"/>
              <a:t>wher</a:t>
            </a:r>
            <a:r>
              <a:rPr lang="en-ZA" dirty="0" smtClean="0"/>
              <a:t>  she/he needs growth and where you need change  , be honest with yourself , be committed , accept </a:t>
            </a:r>
            <a:r>
              <a:rPr lang="en-ZA" dirty="0" err="1" smtClean="0"/>
              <a:t>critism</a:t>
            </a:r>
            <a:r>
              <a:rPr lang="en-ZA" dirty="0" smtClean="0"/>
              <a:t> accept to loan  be </a:t>
            </a:r>
            <a:r>
              <a:rPr lang="en-ZA" dirty="0" err="1" smtClean="0"/>
              <a:t>prepaired</a:t>
            </a:r>
            <a:r>
              <a:rPr lang="en-ZA" dirty="0" smtClean="0"/>
              <a:t> to make change . You need to </a:t>
            </a:r>
            <a:r>
              <a:rPr lang="en-ZA" dirty="0" err="1" smtClean="0"/>
              <a:t>deligate</a:t>
            </a:r>
            <a:r>
              <a:rPr lang="en-ZA" dirty="0" smtClean="0"/>
              <a:t> some of your work </a:t>
            </a:r>
            <a:endParaRPr lang="en-ZW" dirty="0"/>
          </a:p>
          <a:p>
            <a:endParaRPr lang="en-ZW" dirty="0" smtClean="0"/>
          </a:p>
          <a:p>
            <a:endParaRPr lang="en-ZW" dirty="0"/>
          </a:p>
        </p:txBody>
      </p:sp>
      <p:sp>
        <p:nvSpPr>
          <p:cNvPr id="5" name="TextBox 4"/>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ZW"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766888"/>
            <a:ext cx="1600200" cy="115490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700" y="2948781"/>
            <a:ext cx="1600200" cy="9144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625" y="1609639"/>
            <a:ext cx="2057400" cy="133718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8450" y="2921794"/>
            <a:ext cx="1914832" cy="941388"/>
          </a:xfrm>
          <a:prstGeom prst="rect">
            <a:avLst/>
          </a:prstGeom>
        </p:spPr>
      </p:pic>
    </p:spTree>
    <p:extLst>
      <p:ext uri="{BB962C8B-B14F-4D97-AF65-F5344CB8AC3E}">
        <p14:creationId xmlns:p14="http://schemas.microsoft.com/office/powerpoint/2010/main" val="219941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smtClean="0"/>
              <a:t>WHO IS THIS LEADER?  </a:t>
            </a:r>
            <a:endParaRPr lang="en-ZW" b="1" dirty="0"/>
          </a:p>
        </p:txBody>
      </p:sp>
      <p:sp>
        <p:nvSpPr>
          <p:cNvPr id="6" name="Text Placeholder 5"/>
          <p:cNvSpPr>
            <a:spLocks noGrp="1"/>
          </p:cNvSpPr>
          <p:nvPr>
            <p:ph type="body" idx="1"/>
          </p:nvPr>
        </p:nvSpPr>
        <p:spPr/>
        <p:txBody>
          <a:bodyPr/>
          <a:lstStyle/>
          <a:p>
            <a:r>
              <a:rPr lang="en-ZA" dirty="0"/>
              <a:t>Detail</a:t>
            </a:r>
          </a:p>
        </p:txBody>
      </p:sp>
      <p:sp>
        <p:nvSpPr>
          <p:cNvPr id="5" name="Content Placeholder 4"/>
          <p:cNvSpPr>
            <a:spLocks noGrp="1"/>
          </p:cNvSpPr>
          <p:nvPr>
            <p:ph sz="half" idx="2"/>
          </p:nvPr>
        </p:nvSpPr>
        <p:spPr>
          <a:ln>
            <a:solidFill>
              <a:schemeClr val="tx1"/>
            </a:solidFill>
          </a:ln>
        </p:spPr>
        <p:txBody>
          <a:bodyPr>
            <a:normAutofit/>
          </a:bodyPr>
          <a:lstStyle/>
          <a:p>
            <a:r>
              <a:rPr lang="en-ZA" sz="2800" dirty="0"/>
              <a:t>Who you are </a:t>
            </a:r>
          </a:p>
          <a:p>
            <a:r>
              <a:rPr lang="en-ZA" sz="2800" dirty="0"/>
              <a:t>Where you </a:t>
            </a:r>
            <a:r>
              <a:rPr lang="en-ZA" sz="2800" dirty="0">
                <a:ln>
                  <a:solidFill>
                    <a:schemeClr val="tx1"/>
                  </a:solidFill>
                </a:ln>
              </a:rPr>
              <a:t>are</a:t>
            </a:r>
            <a:r>
              <a:rPr lang="en-ZA" sz="2800" dirty="0"/>
              <a:t> from </a:t>
            </a:r>
          </a:p>
          <a:p>
            <a:r>
              <a:rPr lang="en-ZA" sz="2800" dirty="0"/>
              <a:t>What makes you unique </a:t>
            </a:r>
            <a:endParaRPr lang="en-GB" sz="2800" dirty="0"/>
          </a:p>
          <a:p>
            <a:endParaRPr lang="en-ZW" sz="2600" dirty="0"/>
          </a:p>
        </p:txBody>
      </p:sp>
      <p:sp>
        <p:nvSpPr>
          <p:cNvPr id="8" name="Content Placeholder 7"/>
          <p:cNvSpPr>
            <a:spLocks noGrp="1"/>
          </p:cNvSpPr>
          <p:nvPr>
            <p:ph sz="quarter" idx="4"/>
          </p:nvPr>
        </p:nvSpPr>
        <p:spPr>
          <a:ln>
            <a:solidFill>
              <a:schemeClr val="tx1"/>
            </a:solidFill>
          </a:ln>
        </p:spPr>
        <p:txBody>
          <a:bodyPr>
            <a:normAutofit fontScale="55000" lnSpcReduction="20000"/>
          </a:bodyPr>
          <a:lstStyle/>
          <a:p>
            <a:r>
              <a:rPr lang="en-ZA" dirty="0"/>
              <a:t>Include Photos or </a:t>
            </a:r>
            <a:r>
              <a:rPr lang="en-ZA" dirty="0" smtClean="0"/>
              <a:t>videos</a:t>
            </a:r>
          </a:p>
          <a:p>
            <a:endParaRPr lang="en-ZA" dirty="0" smtClean="0"/>
          </a:p>
          <a:p>
            <a:endParaRPr lang="en-ZA" dirty="0" smtClean="0"/>
          </a:p>
          <a:p>
            <a:endParaRPr lang="en-ZA" dirty="0"/>
          </a:p>
          <a:p>
            <a:endParaRPr lang="en-ZA" dirty="0" smtClean="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r>
              <a:rPr lang="en-ZA" dirty="0" smtClean="0"/>
              <a:t>Councillor </a:t>
            </a:r>
            <a:r>
              <a:rPr lang="en-ZA" dirty="0" err="1" smtClean="0"/>
              <a:t>Yeukai</a:t>
            </a:r>
            <a:r>
              <a:rPr lang="en-ZA" dirty="0" smtClean="0"/>
              <a:t> </a:t>
            </a:r>
            <a:r>
              <a:rPr lang="en-ZA" dirty="0" err="1" smtClean="0"/>
              <a:t>Paradza</a:t>
            </a:r>
            <a:r>
              <a:rPr lang="en-ZA" dirty="0" smtClean="0"/>
              <a:t>  ward 12 from Vungu rural district council Gweru . Married blessed with 3 girls</a:t>
            </a:r>
          </a:p>
          <a:p>
            <a:r>
              <a:rPr lang="en-ZA" dirty="0" smtClean="0"/>
              <a:t>Hardworking , innovative , driver of empowerment for all the groups of people </a:t>
            </a:r>
          </a:p>
          <a:p>
            <a:endParaRPr lang="en-ZA" dirty="0"/>
          </a:p>
        </p:txBody>
      </p:sp>
      <p:sp>
        <p:nvSpPr>
          <p:cNvPr id="7" name="TextBox 6"/>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p:cNvPicPr>
            <a:picLocks noChangeAspect="1"/>
          </p:cNvPicPr>
          <p:nvPr/>
        </p:nvPicPr>
        <p:blipFill>
          <a:blip r:embed="rId2"/>
          <a:stretch>
            <a:fillRect/>
          </a:stretch>
        </p:blipFill>
        <p:spPr>
          <a:xfrm>
            <a:off x="4714875" y="2695575"/>
            <a:ext cx="1371600" cy="9620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562" y="2635464"/>
            <a:ext cx="1295400" cy="9906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025" y="3657600"/>
            <a:ext cx="1450975" cy="117972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575" y="3657600"/>
            <a:ext cx="1685926" cy="1179726"/>
          </a:xfrm>
          <a:prstGeom prst="rect">
            <a:avLst/>
          </a:prstGeom>
        </p:spPr>
      </p:pic>
    </p:spTree>
    <p:extLst>
      <p:ext uri="{BB962C8B-B14F-4D97-AF65-F5344CB8AC3E}">
        <p14:creationId xmlns:p14="http://schemas.microsoft.com/office/powerpoint/2010/main" val="1545902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smtClean="0"/>
              <a:t>WHAT DRIVES YOU?   </a:t>
            </a:r>
            <a:endParaRPr lang="en-ZW" b="1" dirty="0"/>
          </a:p>
        </p:txBody>
      </p:sp>
      <p:sp>
        <p:nvSpPr>
          <p:cNvPr id="6" name="Text Placeholder 5"/>
          <p:cNvSpPr>
            <a:spLocks noGrp="1"/>
          </p:cNvSpPr>
          <p:nvPr>
            <p:ph type="body" idx="1"/>
          </p:nvPr>
        </p:nvSpPr>
        <p:spPr/>
        <p:txBody>
          <a:bodyPr/>
          <a:lstStyle/>
          <a:p>
            <a:r>
              <a:rPr lang="en-ZA" dirty="0"/>
              <a:t>Detail</a:t>
            </a:r>
          </a:p>
        </p:txBody>
      </p:sp>
      <p:sp>
        <p:nvSpPr>
          <p:cNvPr id="5" name="Content Placeholder 4"/>
          <p:cNvSpPr>
            <a:spLocks noGrp="1"/>
          </p:cNvSpPr>
          <p:nvPr>
            <p:ph sz="half" idx="2"/>
          </p:nvPr>
        </p:nvSpPr>
        <p:spPr>
          <a:ln>
            <a:solidFill>
              <a:schemeClr val="tx1"/>
            </a:solidFill>
          </a:ln>
        </p:spPr>
        <p:txBody>
          <a:bodyPr>
            <a:normAutofit/>
          </a:bodyPr>
          <a:lstStyle/>
          <a:p>
            <a:r>
              <a:rPr lang="en-ZA" sz="2800" dirty="0"/>
              <a:t>Vision </a:t>
            </a:r>
          </a:p>
          <a:p>
            <a:r>
              <a:rPr lang="en-ZA" sz="2800" dirty="0"/>
              <a:t>Objectives </a:t>
            </a:r>
          </a:p>
          <a:p>
            <a:r>
              <a:rPr lang="en-ZA" sz="2800" dirty="0"/>
              <a:t> Your commitment to gender equality </a:t>
            </a:r>
            <a:endParaRPr lang="en-GB" sz="2800" dirty="0"/>
          </a:p>
          <a:p>
            <a:endParaRPr lang="en-ZW" sz="2600" dirty="0"/>
          </a:p>
        </p:txBody>
      </p:sp>
      <p:sp>
        <p:nvSpPr>
          <p:cNvPr id="8" name="Content Placeholder 7"/>
          <p:cNvSpPr>
            <a:spLocks noGrp="1"/>
          </p:cNvSpPr>
          <p:nvPr>
            <p:ph sz="quarter" idx="4"/>
          </p:nvPr>
        </p:nvSpPr>
        <p:spPr>
          <a:ln>
            <a:solidFill>
              <a:schemeClr val="tx1"/>
            </a:solidFill>
          </a:ln>
        </p:spPr>
        <p:txBody>
          <a:bodyPr>
            <a:normAutofit fontScale="70000" lnSpcReduction="20000"/>
          </a:bodyPr>
          <a:lstStyle/>
          <a:p>
            <a:r>
              <a:rPr lang="en-ZA" dirty="0"/>
              <a:t>Include Photos or </a:t>
            </a:r>
            <a:r>
              <a:rPr lang="en-ZA" dirty="0" smtClean="0"/>
              <a:t>videos</a:t>
            </a:r>
          </a:p>
          <a:p>
            <a:endParaRPr lang="en-ZA" dirty="0" smtClean="0"/>
          </a:p>
          <a:p>
            <a:endParaRPr lang="en-ZA" dirty="0"/>
          </a:p>
          <a:p>
            <a:endParaRPr lang="en-ZA" dirty="0" smtClean="0"/>
          </a:p>
          <a:p>
            <a:endParaRPr lang="en-ZA" dirty="0"/>
          </a:p>
          <a:p>
            <a:endParaRPr lang="en-ZA" dirty="0" smtClean="0"/>
          </a:p>
          <a:p>
            <a:endParaRPr lang="en-ZA" dirty="0"/>
          </a:p>
          <a:p>
            <a:endParaRPr lang="en-ZA" dirty="0"/>
          </a:p>
          <a:p>
            <a:r>
              <a:rPr lang="en-ZA" dirty="0" smtClean="0"/>
              <a:t>Equal opportunities for everyone </a:t>
            </a:r>
          </a:p>
          <a:p>
            <a:r>
              <a:rPr lang="en-ZA" dirty="0" smtClean="0"/>
              <a:t>Uplifting the livelihood for women and the child in the societies to transform discrimination practises together</a:t>
            </a:r>
          </a:p>
          <a:p>
            <a:r>
              <a:rPr lang="en-ZA" dirty="0"/>
              <a:t> </a:t>
            </a:r>
            <a:r>
              <a:rPr lang="en-ZA" dirty="0" smtClean="0"/>
              <a:t>sustainable development and human rights</a:t>
            </a:r>
          </a:p>
          <a:p>
            <a:r>
              <a:rPr lang="en-ZA" dirty="0" err="1" smtClean="0"/>
              <a:t>Sdg</a:t>
            </a:r>
            <a:r>
              <a:rPr lang="en-ZA" dirty="0" smtClean="0"/>
              <a:t> goal number 5  ,10,3</a:t>
            </a:r>
            <a:endParaRPr lang="en-ZA" dirty="0"/>
          </a:p>
        </p:txBody>
      </p:sp>
      <p:sp>
        <p:nvSpPr>
          <p:cNvPr id="9" name="TextBox 8"/>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WhatsApp Video 2024-10-29 at 8.32.18 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64075" y="2700917"/>
            <a:ext cx="3817937" cy="804863"/>
          </a:xfrm>
          <a:prstGeom prst="rect">
            <a:avLst/>
          </a:prstGeom>
        </p:spPr>
      </p:pic>
    </p:spTree>
    <p:extLst>
      <p:ext uri="{BB962C8B-B14F-4D97-AF65-F5344CB8AC3E}">
        <p14:creationId xmlns:p14="http://schemas.microsoft.com/office/powerpoint/2010/main" val="85999378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smtClean="0"/>
              <a:t>WHAT DO YOU DO?   </a:t>
            </a:r>
            <a:endParaRPr lang="en-ZW" b="1" dirty="0"/>
          </a:p>
        </p:txBody>
      </p:sp>
      <p:sp>
        <p:nvSpPr>
          <p:cNvPr id="6" name="Text Placeholder 5"/>
          <p:cNvSpPr>
            <a:spLocks noGrp="1"/>
          </p:cNvSpPr>
          <p:nvPr>
            <p:ph type="body" idx="1"/>
          </p:nvPr>
        </p:nvSpPr>
        <p:spPr/>
        <p:txBody>
          <a:bodyPr/>
          <a:lstStyle/>
          <a:p>
            <a:r>
              <a:rPr lang="en-ZA" dirty="0"/>
              <a:t>Detail</a:t>
            </a:r>
          </a:p>
        </p:txBody>
      </p:sp>
      <p:sp>
        <p:nvSpPr>
          <p:cNvPr id="5" name="Content Placeholder 4"/>
          <p:cNvSpPr>
            <a:spLocks noGrp="1"/>
          </p:cNvSpPr>
          <p:nvPr>
            <p:ph sz="half" idx="2"/>
          </p:nvPr>
        </p:nvSpPr>
        <p:spPr>
          <a:ln>
            <a:solidFill>
              <a:schemeClr val="tx1"/>
            </a:solidFill>
          </a:ln>
        </p:spPr>
        <p:txBody>
          <a:bodyPr>
            <a:normAutofit/>
          </a:bodyPr>
          <a:lstStyle/>
          <a:p>
            <a:r>
              <a:rPr lang="en-ZW" sz="2600" dirty="0"/>
              <a:t>Describe your work and how you have influenced gender equality e.g. gender </a:t>
            </a:r>
            <a:r>
              <a:rPr lang="en-ZW" sz="2600" dirty="0" smtClean="0"/>
              <a:t>mainstreaming, gender budgeting etc. </a:t>
            </a:r>
            <a:endParaRPr lang="en-ZW" sz="2600" dirty="0"/>
          </a:p>
        </p:txBody>
      </p:sp>
      <p:sp>
        <p:nvSpPr>
          <p:cNvPr id="8" name="Content Placeholder 7"/>
          <p:cNvSpPr>
            <a:spLocks noGrp="1"/>
          </p:cNvSpPr>
          <p:nvPr>
            <p:ph sz="quarter" idx="4"/>
          </p:nvPr>
        </p:nvSpPr>
        <p:spPr>
          <a:ln>
            <a:solidFill>
              <a:schemeClr val="tx1"/>
            </a:solidFill>
          </a:ln>
        </p:spPr>
        <p:txBody>
          <a:bodyPr>
            <a:normAutofit fontScale="85000" lnSpcReduction="20000"/>
          </a:bodyPr>
          <a:lstStyle/>
          <a:p>
            <a:r>
              <a:rPr lang="en-ZA" dirty="0"/>
              <a:t>Include Photos or </a:t>
            </a:r>
            <a:r>
              <a:rPr lang="en-ZA" dirty="0" smtClean="0"/>
              <a:t>videos</a:t>
            </a:r>
            <a:endParaRPr lang="en-ZA" dirty="0"/>
          </a:p>
          <a:p>
            <a:pPr lvl="0"/>
            <a:endParaRPr lang="en-ZA" dirty="0" smtClean="0">
              <a:solidFill>
                <a:prstClr val="black"/>
              </a:solidFill>
            </a:endParaRPr>
          </a:p>
          <a:p>
            <a:pPr lvl="0"/>
            <a:endParaRPr lang="en-ZA" dirty="0">
              <a:solidFill>
                <a:prstClr val="black"/>
              </a:solidFill>
            </a:endParaRPr>
          </a:p>
          <a:p>
            <a:pPr lvl="0"/>
            <a:endParaRPr lang="en-ZA" dirty="0" smtClean="0">
              <a:solidFill>
                <a:prstClr val="black"/>
              </a:solidFill>
            </a:endParaRPr>
          </a:p>
          <a:p>
            <a:pPr lvl="0"/>
            <a:endParaRPr lang="en-ZA" dirty="0">
              <a:solidFill>
                <a:prstClr val="black"/>
              </a:solidFill>
            </a:endParaRPr>
          </a:p>
          <a:p>
            <a:pPr lvl="0"/>
            <a:r>
              <a:rPr lang="en-ZA" dirty="0" smtClean="0">
                <a:solidFill>
                  <a:prstClr val="black"/>
                </a:solidFill>
              </a:rPr>
              <a:t>Equal </a:t>
            </a:r>
            <a:r>
              <a:rPr lang="en-ZA" dirty="0">
                <a:solidFill>
                  <a:prstClr val="black"/>
                </a:solidFill>
              </a:rPr>
              <a:t>opportunities for everyone </a:t>
            </a:r>
            <a:r>
              <a:rPr lang="en-ZA" dirty="0" smtClean="0">
                <a:solidFill>
                  <a:prstClr val="black"/>
                </a:solidFill>
              </a:rPr>
              <a:t>in program implementation , budget consultations and in discussion making </a:t>
            </a:r>
          </a:p>
          <a:p>
            <a:pPr lvl="0"/>
            <a:r>
              <a:rPr lang="en-ZA" dirty="0" err="1" smtClean="0">
                <a:solidFill>
                  <a:prstClr val="black"/>
                </a:solidFill>
              </a:rPr>
              <a:t>Sdg</a:t>
            </a:r>
            <a:r>
              <a:rPr lang="en-ZA" dirty="0" smtClean="0">
                <a:solidFill>
                  <a:prstClr val="black"/>
                </a:solidFill>
              </a:rPr>
              <a:t> 10 reduces inequality ,17 partnership for the goal ,8 Descent working and economic growth and 6 Clean water and </a:t>
            </a:r>
            <a:r>
              <a:rPr lang="en-ZA" dirty="0" err="1" smtClean="0">
                <a:solidFill>
                  <a:prstClr val="black"/>
                </a:solidFill>
              </a:rPr>
              <a:t>sanitstion</a:t>
            </a:r>
            <a:r>
              <a:rPr lang="en-ZA" dirty="0" smtClean="0">
                <a:solidFill>
                  <a:prstClr val="black"/>
                </a:solidFill>
              </a:rPr>
              <a:t> for all</a:t>
            </a:r>
            <a:endParaRPr lang="en-ZA" dirty="0">
              <a:solidFill>
                <a:prstClr val="black"/>
              </a:solidFill>
            </a:endParaRPr>
          </a:p>
          <a:p>
            <a:endParaRPr lang="en-ZA" dirty="0"/>
          </a:p>
        </p:txBody>
      </p:sp>
      <p:sp>
        <p:nvSpPr>
          <p:cNvPr id="7" name="TextBox 6"/>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2667000"/>
            <a:ext cx="3657600" cy="1752600"/>
          </a:xfrm>
          <a:prstGeom prst="rect">
            <a:avLst/>
          </a:prstGeom>
        </p:spPr>
      </p:pic>
    </p:spTree>
    <p:extLst>
      <p:ext uri="{BB962C8B-B14F-4D97-AF65-F5344CB8AC3E}">
        <p14:creationId xmlns:p14="http://schemas.microsoft.com/office/powerpoint/2010/main" val="62311164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t>GENDER EQUALITY CHALLENGES </a:t>
            </a:r>
            <a:endParaRPr lang="en-ZA" dirty="0"/>
          </a:p>
        </p:txBody>
      </p:sp>
      <p:sp>
        <p:nvSpPr>
          <p:cNvPr id="3" name="Content Placeholder 2"/>
          <p:cNvSpPr>
            <a:spLocks noGrp="1"/>
          </p:cNvSpPr>
          <p:nvPr>
            <p:ph sz="half" idx="1"/>
          </p:nvPr>
        </p:nvSpPr>
        <p:spPr>
          <a:ln>
            <a:solidFill>
              <a:schemeClr val="tx1"/>
            </a:solidFill>
          </a:ln>
        </p:spPr>
        <p:txBody>
          <a:bodyPr>
            <a:normAutofit fontScale="70000" lnSpcReduction="20000"/>
          </a:bodyPr>
          <a:lstStyle/>
          <a:p>
            <a:r>
              <a:rPr lang="en-US" sz="3200" dirty="0"/>
              <a:t>Describe the challenges faced in pushing for gender equality in your community </a:t>
            </a:r>
            <a:r>
              <a:rPr lang="en-US" sz="3200" dirty="0" smtClean="0"/>
              <a:t>and organisation.</a:t>
            </a:r>
          </a:p>
          <a:p>
            <a:r>
              <a:rPr lang="en-US" sz="3200" dirty="0" smtClean="0"/>
              <a:t>How have you addressed the challenges?</a:t>
            </a:r>
            <a:endParaRPr lang="en-ZW" sz="1400" dirty="0"/>
          </a:p>
        </p:txBody>
      </p:sp>
      <p:sp>
        <p:nvSpPr>
          <p:cNvPr id="5" name="Content Placeholder 4"/>
          <p:cNvSpPr>
            <a:spLocks noGrp="1"/>
          </p:cNvSpPr>
          <p:nvPr>
            <p:ph sz="half" idx="2"/>
          </p:nvPr>
        </p:nvSpPr>
        <p:spPr>
          <a:ln>
            <a:solidFill>
              <a:schemeClr val="tx1"/>
            </a:solidFill>
          </a:ln>
        </p:spPr>
        <p:txBody>
          <a:bodyPr>
            <a:normAutofit fontScale="70000" lnSpcReduction="20000"/>
          </a:bodyPr>
          <a:lstStyle/>
          <a:p>
            <a:r>
              <a:rPr lang="en-ZA" dirty="0"/>
              <a:t>Share videos/photos of evidence </a:t>
            </a:r>
            <a:endParaRPr lang="en-ZA" dirty="0" smtClean="0"/>
          </a:p>
          <a:p>
            <a:endParaRPr lang="en-ZA" dirty="0" smtClean="0"/>
          </a:p>
          <a:p>
            <a:endParaRPr lang="en-ZA" dirty="0"/>
          </a:p>
          <a:p>
            <a:endParaRPr lang="en-ZA" dirty="0" smtClean="0"/>
          </a:p>
          <a:p>
            <a:r>
              <a:rPr lang="en-ZA" dirty="0" smtClean="0"/>
              <a:t>Resistance to change </a:t>
            </a:r>
          </a:p>
          <a:p>
            <a:r>
              <a:rPr lang="en-ZA" dirty="0" smtClean="0"/>
              <a:t>Cultural and social believes </a:t>
            </a:r>
          </a:p>
          <a:p>
            <a:r>
              <a:rPr lang="en-ZA" dirty="0" smtClean="0"/>
              <a:t>Pull her down syndrome </a:t>
            </a:r>
          </a:p>
          <a:p>
            <a:r>
              <a:rPr lang="en-ZA" dirty="0" smtClean="0"/>
              <a:t>Educating through dialogs and workshops </a:t>
            </a:r>
          </a:p>
          <a:p>
            <a:r>
              <a:rPr lang="en-ZA" dirty="0" smtClean="0"/>
              <a:t>Empowering women , gain power </a:t>
            </a:r>
          </a:p>
          <a:p>
            <a:r>
              <a:rPr lang="en-ZA" dirty="0" smtClean="0"/>
              <a:t>Give them access to resources </a:t>
            </a:r>
            <a:r>
              <a:rPr lang="en-ZA" dirty="0" err="1" smtClean="0"/>
              <a:t>eg</a:t>
            </a:r>
            <a:r>
              <a:rPr lang="en-ZA" dirty="0" smtClean="0"/>
              <a:t> training employment to state their projects </a:t>
            </a:r>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905000"/>
            <a:ext cx="1447800" cy="914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026" y="1905001"/>
            <a:ext cx="1476374" cy="914400"/>
          </a:xfrm>
          <a:prstGeom prst="rect">
            <a:avLst/>
          </a:prstGeom>
        </p:spPr>
      </p:pic>
    </p:spTree>
    <p:extLst>
      <p:ext uri="{BB962C8B-B14F-4D97-AF65-F5344CB8AC3E}">
        <p14:creationId xmlns:p14="http://schemas.microsoft.com/office/powerpoint/2010/main" val="295948244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smtClean="0"/>
              <a:t>CHANGES  AT INDIVIDUAL LEVEL  </a:t>
            </a:r>
            <a:endParaRPr lang="en-ZW" b="1" dirty="0"/>
          </a:p>
        </p:txBody>
      </p:sp>
      <p:sp>
        <p:nvSpPr>
          <p:cNvPr id="5" name="Content Placeholder 4"/>
          <p:cNvSpPr>
            <a:spLocks noGrp="1"/>
          </p:cNvSpPr>
          <p:nvPr>
            <p:ph sz="half" idx="2"/>
          </p:nvPr>
        </p:nvSpPr>
        <p:spPr>
          <a:ln>
            <a:solidFill>
              <a:schemeClr val="tx1"/>
            </a:solidFill>
          </a:ln>
        </p:spPr>
        <p:txBody>
          <a:bodyPr>
            <a:normAutofit/>
          </a:bodyPr>
          <a:lstStyle/>
          <a:p>
            <a:r>
              <a:rPr lang="en-US" sz="2600" dirty="0"/>
              <a:t>How has championing gender influenced your life</a:t>
            </a:r>
            <a:r>
              <a:rPr lang="en-GB" dirty="0" smtClean="0">
                <a:effectLst/>
                <a:latin typeface="Calibri" panose="020F0502020204030204" pitchFamily="34" charset="0"/>
                <a:ea typeface="Tahoma" panose="020B0604030504040204" pitchFamily="34" charset="0"/>
                <a:cs typeface="Calibri" panose="020F0502020204030204" pitchFamily="34" charset="0"/>
              </a:rPr>
              <a:t>?</a:t>
            </a:r>
          </a:p>
          <a:p>
            <a:r>
              <a:rPr lang="en-GB" dirty="0" smtClean="0">
                <a:latin typeface="Calibri" panose="020F0502020204030204" pitchFamily="34" charset="0"/>
                <a:ea typeface="Tahoma" panose="020B0604030504040204" pitchFamily="34" charset="0"/>
                <a:cs typeface="Calibri" panose="020F0502020204030204" pitchFamily="34" charset="0"/>
              </a:rPr>
              <a:t>What has changed in your life?</a:t>
            </a:r>
            <a:endParaRPr lang="en-GB" dirty="0">
              <a:effectLst/>
              <a:latin typeface="Calibri" panose="020F0502020204030204" pitchFamily="34" charset="0"/>
              <a:ea typeface="Tahoma" panose="020B0604030504040204" pitchFamily="34" charset="0"/>
              <a:cs typeface="Calibri" panose="020F0502020204030204" pitchFamily="34" charset="0"/>
            </a:endParaRPr>
          </a:p>
          <a:p>
            <a:r>
              <a:rPr lang="en-GB" dirty="0">
                <a:latin typeface="Calibri" panose="020F0502020204030204" pitchFamily="34" charset="0"/>
                <a:ea typeface="Tahoma" panose="020B0604030504040204" pitchFamily="34" charset="0"/>
                <a:cs typeface="Calibri" panose="020F0502020204030204" pitchFamily="34" charset="0"/>
              </a:rPr>
              <a:t>What/who do you attribute </a:t>
            </a:r>
            <a:r>
              <a:rPr lang="en-GB" dirty="0" smtClean="0">
                <a:latin typeface="Calibri" panose="020F0502020204030204" pitchFamily="34" charset="0"/>
                <a:ea typeface="Tahoma" panose="020B0604030504040204" pitchFamily="34" charset="0"/>
                <a:cs typeface="Calibri" panose="020F0502020204030204" pitchFamily="34" charset="0"/>
              </a:rPr>
              <a:t>this/these changes </a:t>
            </a:r>
            <a:r>
              <a:rPr lang="en-GB" dirty="0">
                <a:latin typeface="Calibri" panose="020F0502020204030204" pitchFamily="34" charset="0"/>
                <a:ea typeface="Tahoma" panose="020B0604030504040204" pitchFamily="34" charset="0"/>
                <a:cs typeface="Calibri" panose="020F0502020204030204" pitchFamily="34" charset="0"/>
              </a:rPr>
              <a:t>to?</a:t>
            </a:r>
          </a:p>
          <a:p>
            <a:r>
              <a:rPr lang="en-GB" dirty="0">
                <a:effectLst/>
                <a:latin typeface="Calibri" panose="020F0502020204030204" pitchFamily="34" charset="0"/>
                <a:ea typeface="Tahoma" panose="020B0604030504040204" pitchFamily="34" charset="0"/>
                <a:cs typeface="Calibri" panose="020F0502020204030204" pitchFamily="34" charset="0"/>
              </a:rPr>
              <a:t>What are your </a:t>
            </a:r>
            <a:r>
              <a:rPr lang="en-GB" dirty="0" smtClean="0">
                <a:effectLst/>
                <a:latin typeface="Calibri" panose="020F0502020204030204" pitchFamily="34" charset="0"/>
                <a:ea typeface="Tahoma" panose="020B0604030504040204" pitchFamily="34" charset="0"/>
                <a:cs typeface="Calibri" panose="020F0502020204030204" pitchFamily="34" charset="0"/>
              </a:rPr>
              <a:t>achievements</a:t>
            </a:r>
            <a:r>
              <a:rPr lang="en-GB" dirty="0">
                <a:effectLst/>
                <a:latin typeface="Calibri" panose="020F0502020204030204" pitchFamily="34" charset="0"/>
                <a:ea typeface="Tahoma" panose="020B0604030504040204" pitchFamily="34" charset="0"/>
                <a:cs typeface="Calibri" panose="020F0502020204030204" pitchFamily="34" charset="0"/>
              </a:rPr>
              <a:t>?</a:t>
            </a:r>
          </a:p>
          <a:p>
            <a:endParaRPr lang="en-ZW" sz="2600" dirty="0">
              <a:solidFill>
                <a:srgbClr val="FF0000"/>
              </a:solidFill>
            </a:endParaRPr>
          </a:p>
          <a:p>
            <a:endParaRPr lang="en-ZW" sz="2600" dirty="0"/>
          </a:p>
        </p:txBody>
      </p:sp>
      <p:sp>
        <p:nvSpPr>
          <p:cNvPr id="8" name="Content Placeholder 7"/>
          <p:cNvSpPr>
            <a:spLocks noGrp="1"/>
          </p:cNvSpPr>
          <p:nvPr>
            <p:ph sz="quarter" idx="4"/>
          </p:nvPr>
        </p:nvSpPr>
        <p:spPr>
          <a:ln>
            <a:solidFill>
              <a:schemeClr val="tx1"/>
            </a:solidFill>
          </a:ln>
        </p:spPr>
        <p:txBody>
          <a:bodyPr>
            <a:normAutofit fontScale="92500" lnSpcReduction="10000"/>
          </a:bodyPr>
          <a:lstStyle/>
          <a:p>
            <a:r>
              <a:rPr lang="en-ZA" dirty="0"/>
              <a:t>Include Photos or </a:t>
            </a:r>
            <a:r>
              <a:rPr lang="en-ZA" dirty="0" smtClean="0"/>
              <a:t>videos</a:t>
            </a:r>
          </a:p>
          <a:p>
            <a:endParaRPr lang="en-ZA" dirty="0"/>
          </a:p>
          <a:p>
            <a:endParaRPr lang="en-ZA" dirty="0" smtClean="0"/>
          </a:p>
          <a:p>
            <a:endParaRPr lang="en-ZA" dirty="0" smtClean="0"/>
          </a:p>
          <a:p>
            <a:r>
              <a:rPr lang="en-ZA" dirty="0" smtClean="0"/>
              <a:t>Now a gender champion</a:t>
            </a:r>
          </a:p>
          <a:p>
            <a:r>
              <a:rPr lang="en-ZA" dirty="0" smtClean="0"/>
              <a:t>Now gender neutral </a:t>
            </a:r>
          </a:p>
          <a:p>
            <a:r>
              <a:rPr lang="en-ZA" dirty="0" smtClean="0"/>
              <a:t>The community at large </a:t>
            </a:r>
          </a:p>
          <a:p>
            <a:r>
              <a:rPr lang="en-ZA" dirty="0" smtClean="0"/>
              <a:t>Women and youth participation </a:t>
            </a:r>
          </a:p>
          <a:p>
            <a:pPr marL="0" indent="0">
              <a:buNone/>
            </a:pPr>
            <a:r>
              <a:rPr lang="en-ZA" dirty="0" smtClean="0"/>
              <a:t> </a:t>
            </a:r>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2514600"/>
            <a:ext cx="1484312" cy="1066800"/>
          </a:xfrm>
          <a:prstGeom prst="rect">
            <a:avLst/>
          </a:prstGeom>
        </p:spPr>
      </p:pic>
    </p:spTree>
    <p:extLst>
      <p:ext uri="{BB962C8B-B14F-4D97-AF65-F5344CB8AC3E}">
        <p14:creationId xmlns:p14="http://schemas.microsoft.com/office/powerpoint/2010/main" val="2389784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W" b="1" dirty="0" smtClean="0"/>
              <a:t>CHANGES  AT THE  HOUSEHOLD LEVEL  </a:t>
            </a:r>
            <a:endParaRPr lang="en-ZW" b="1" dirty="0"/>
          </a:p>
        </p:txBody>
      </p:sp>
      <p:sp>
        <p:nvSpPr>
          <p:cNvPr id="5" name="Content Placeholder 4"/>
          <p:cNvSpPr>
            <a:spLocks noGrp="1"/>
          </p:cNvSpPr>
          <p:nvPr>
            <p:ph sz="half" idx="2"/>
          </p:nvPr>
        </p:nvSpPr>
        <p:spPr>
          <a:ln>
            <a:solidFill>
              <a:schemeClr val="tx1"/>
            </a:solidFill>
          </a:ln>
        </p:spPr>
        <p:txBody>
          <a:bodyPr>
            <a:normAutofit/>
          </a:bodyPr>
          <a:lstStyle/>
          <a:p>
            <a:r>
              <a:rPr lang="en-US" sz="2600" dirty="0"/>
              <a:t>How has championing gender </a:t>
            </a:r>
            <a:r>
              <a:rPr lang="en-US" sz="2600" dirty="0" smtClean="0"/>
              <a:t>equality led </a:t>
            </a:r>
            <a:r>
              <a:rPr lang="en-US" sz="2600" dirty="0"/>
              <a:t>to changes within your family and close </a:t>
            </a:r>
            <a:r>
              <a:rPr lang="en-US" sz="2600" dirty="0" smtClean="0"/>
              <a:t>circle</a:t>
            </a:r>
            <a:r>
              <a:rPr lang="en-ZW" sz="2600" dirty="0" smtClean="0"/>
              <a:t>?</a:t>
            </a:r>
            <a:endParaRPr lang="en-GB" dirty="0">
              <a:effectLst/>
              <a:latin typeface="Calibri" panose="020F0502020204030204" pitchFamily="34" charset="0"/>
              <a:ea typeface="Tahoma" panose="020B0604030504040204" pitchFamily="34" charset="0"/>
              <a:cs typeface="Calibri" panose="020F0502020204030204" pitchFamily="34" charset="0"/>
            </a:endParaRPr>
          </a:p>
          <a:p>
            <a:endParaRPr lang="en-ZW" sz="2600" dirty="0">
              <a:solidFill>
                <a:srgbClr val="FF0000"/>
              </a:solidFill>
            </a:endParaRPr>
          </a:p>
          <a:p>
            <a:endParaRPr lang="en-ZW" sz="2600" dirty="0"/>
          </a:p>
        </p:txBody>
      </p:sp>
      <p:sp>
        <p:nvSpPr>
          <p:cNvPr id="8" name="Content Placeholder 7"/>
          <p:cNvSpPr>
            <a:spLocks noGrp="1"/>
          </p:cNvSpPr>
          <p:nvPr>
            <p:ph sz="quarter" idx="4"/>
          </p:nvPr>
        </p:nvSpPr>
        <p:spPr>
          <a:ln>
            <a:solidFill>
              <a:schemeClr val="tx1"/>
            </a:solidFill>
          </a:ln>
        </p:spPr>
        <p:txBody>
          <a:bodyPr>
            <a:normAutofit fontScale="92500" lnSpcReduction="10000"/>
          </a:bodyPr>
          <a:lstStyle/>
          <a:p>
            <a:r>
              <a:rPr lang="en-ZA" dirty="0"/>
              <a:t>Include Photos or </a:t>
            </a:r>
            <a:r>
              <a:rPr lang="en-ZA" dirty="0" smtClean="0"/>
              <a:t>videos</a:t>
            </a:r>
          </a:p>
          <a:p>
            <a:r>
              <a:rPr lang="en-ZA" dirty="0" err="1" smtClean="0"/>
              <a:t>Iam</a:t>
            </a:r>
            <a:r>
              <a:rPr lang="en-ZA" dirty="0" smtClean="0"/>
              <a:t> a strong leader </a:t>
            </a:r>
          </a:p>
          <a:p>
            <a:r>
              <a:rPr lang="en-ZA" dirty="0" smtClean="0"/>
              <a:t>I am able to understand and manage emotion at all cost </a:t>
            </a:r>
          </a:p>
          <a:p>
            <a:r>
              <a:rPr lang="en-ZA" dirty="0" smtClean="0"/>
              <a:t>Share house hold chores </a:t>
            </a:r>
          </a:p>
          <a:p>
            <a:endParaRPr lang="en-ZA" dirty="0" smtClean="0"/>
          </a:p>
          <a:p>
            <a:endParaRPr lang="en-ZA" dirty="0"/>
          </a:p>
          <a:p>
            <a:r>
              <a:rPr lang="en-ZA" dirty="0" smtClean="0"/>
              <a:t>Placed an end to gender discrimination</a:t>
            </a:r>
          </a:p>
          <a:p>
            <a:endParaRPr lang="en-ZA" dirty="0"/>
          </a:p>
          <a:p>
            <a:r>
              <a:rPr lang="en-ZA" dirty="0" smtClean="0"/>
              <a:t> </a:t>
            </a:r>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715" y="4267201"/>
            <a:ext cx="2209800" cy="8682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2152" y="4267200"/>
            <a:ext cx="1520824" cy="12330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5202531"/>
            <a:ext cx="2041528" cy="856522"/>
          </a:xfrm>
          <a:prstGeom prst="rect">
            <a:avLst/>
          </a:prstGeom>
        </p:spPr>
      </p:pic>
    </p:spTree>
    <p:extLst>
      <p:ext uri="{BB962C8B-B14F-4D97-AF65-F5344CB8AC3E}">
        <p14:creationId xmlns:p14="http://schemas.microsoft.com/office/powerpoint/2010/main" val="57235749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RLLink xmlns="baaa1e52-d096-4578-884f-544177159c31">
      <Url xsi:nil="true"/>
      <Description xsi:nil="true"/>
    </URLLink>
    <TaxCatchAll xmlns="5c72703c-1067-4fa7-89cc-ef245258de7b" xsi:nil="true"/>
    <lcf76f155ced4ddcb4097134ff3c332f xmlns="baaa1e52-d096-4578-884f-544177159c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195517-BA27-4E6F-A7CE-68BB096E9E55}">
  <ds:schemaRefs>
    <ds:schemaRef ds:uri="http://schemas.microsoft.com/sharepoint/v3/contenttype/forms"/>
  </ds:schemaRefs>
</ds:datastoreItem>
</file>

<file path=customXml/itemProps2.xml><?xml version="1.0" encoding="utf-8"?>
<ds:datastoreItem xmlns:ds="http://schemas.openxmlformats.org/officeDocument/2006/customXml" ds:itemID="{731640F0-7554-4274-9E2F-D6B8694A18EF}"/>
</file>

<file path=customXml/itemProps3.xml><?xml version="1.0" encoding="utf-8"?>
<ds:datastoreItem xmlns:ds="http://schemas.openxmlformats.org/officeDocument/2006/customXml" ds:itemID="{D100ACDD-6142-4E0C-8A7A-45D7311A2B9A}">
  <ds:schemaRefs>
    <ds:schemaRef ds:uri="http://schemas.microsoft.com/office/2006/metadata/properties"/>
    <ds:schemaRef ds:uri="5c72703c-1067-4fa7-89cc-ef245258de7b"/>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0d0128bf-0240-4a00-b00a-ea9f2cdab00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4156</TotalTime>
  <Words>941</Words>
  <Application>Microsoft Office PowerPoint</Application>
  <PresentationFormat>On-screen Show (4:3)</PresentationFormat>
  <Paragraphs>179</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Tahoma</vt:lpstr>
      <vt:lpstr>Times New Roman</vt:lpstr>
      <vt:lpstr>Office Theme</vt:lpstr>
      <vt:lpstr>PowerPoint Presentation</vt:lpstr>
      <vt:lpstr>Quotable Quotes</vt:lpstr>
      <vt:lpstr>Experience as a leader</vt:lpstr>
      <vt:lpstr>WHO IS THIS LEADER?  </vt:lpstr>
      <vt:lpstr>WHAT DRIVES YOU?   </vt:lpstr>
      <vt:lpstr>WHAT DO YOU DO?   </vt:lpstr>
      <vt:lpstr>GENDER EQUALITY CHALLENGES </vt:lpstr>
      <vt:lpstr>CHANGES  AT INDIVIDUAL LEVEL  </vt:lpstr>
      <vt:lpstr>CHANGES  AT THE  HOUSEHOLD LEVEL  </vt:lpstr>
      <vt:lpstr>CHANGES  AT THE  INSTITUTIONAL LEVEL  </vt:lpstr>
      <vt:lpstr>CHANGES  AT POLICY LEVEL  </vt:lpstr>
      <vt:lpstr>INFLUENCE AT COMMUNITY LEVEL  </vt:lpstr>
      <vt:lpstr>Lessons Learnt </vt:lpstr>
      <vt:lpstr>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munyanyi</cp:lastModifiedBy>
  <cp:revision>108</cp:revision>
  <cp:lastPrinted>2024-11-08T15:05:08Z</cp:lastPrinted>
  <dcterms:created xsi:type="dcterms:W3CDTF">2014-03-06T12:27:13Z</dcterms:created>
  <dcterms:modified xsi:type="dcterms:W3CDTF">2024-11-08T15:31:04Z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ies>
</file>