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emf" ContentType="image/x-emf"/>
  <Default Extension="mp4" ContentType="video/mp4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85" r:id="rId7"/>
    <p:sldId id="263" r:id="rId8"/>
    <p:sldId id="273" r:id="rId9"/>
    <p:sldId id="275" r:id="rId10"/>
    <p:sldId id="279" r:id="rId11"/>
    <p:sldId id="278" r:id="rId12"/>
    <p:sldId id="281" r:id="rId13"/>
    <p:sldId id="280" r:id="rId14"/>
    <p:sldId id="284" r:id="rId15"/>
    <p:sldId id="287" r:id="rId16"/>
    <p:sldId id="265" r:id="rId17"/>
    <p:sldId id="268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 showGuides="1">
      <p:cViewPr varScale="1">
        <p:scale>
          <a:sx n="63" d="100"/>
          <a:sy n="63" d="100"/>
        </p:scale>
        <p:origin x="13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customXml" Target="../customXml/item3.xml"/><Relationship Id="rId24" Type="http://schemas.openxmlformats.org/officeDocument/2006/relationships/customXml" Target="../customXml/item2.xml"/><Relationship Id="rId23" Type="http://schemas.openxmlformats.org/officeDocument/2006/relationships/customXml" Target="../customXml/item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67AC4-FAAE-40C7-9D5F-93FB15DECFD0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5587-7577-41D4-90F2-B824B19906F8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2772239"/>
            <a:ext cx="769620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SADC PROTOCOL@WORK SUMMITS AND AWARDS </a:t>
            </a:r>
            <a:endParaRPr lang="en-US" sz="2400" b="1" dirty="0"/>
          </a:p>
          <a:p>
            <a:pPr algn="ctr"/>
            <a:r>
              <a:rPr lang="en-US" sz="3600" b="1" dirty="0"/>
              <a:t> </a:t>
            </a:r>
            <a:r>
              <a:rPr lang="en-US" sz="3600" b="1" dirty="0" smtClean="0"/>
              <a:t>2024</a:t>
            </a:r>
            <a:endParaRPr lang="en-US" sz="3600" b="1" dirty="0"/>
          </a:p>
          <a:p>
            <a:pPr algn="ctr"/>
            <a:r>
              <a:rPr lang="en-US" sz="3600" b="1" dirty="0"/>
              <a:t>INSTITUTIONAL COE </a:t>
            </a:r>
            <a:endParaRPr lang="en-US" sz="36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GB" altLang="en-US" sz="2000" dirty="0">
                <a:solidFill>
                  <a:srgbClr val="FF0000"/>
                </a:solidFill>
              </a:rPr>
              <a:t>ZIMBABWE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GB" altLang="en-US" sz="2000" dirty="0">
                <a:solidFill>
                  <a:srgbClr val="FF0000"/>
                </a:solidFill>
              </a:rPr>
              <a:t>RUSAPE TOWN COUNCIL 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GB" altLang="en-US" sz="2000" dirty="0">
                <a:solidFill>
                  <a:srgbClr val="FF0000"/>
                </a:solidFill>
              </a:rPr>
              <a:t>6 NOVEMBER  2024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GB" altLang="en-US" sz="2000" dirty="0">
                <a:solidFill>
                  <a:srgbClr val="FF0000"/>
                </a:solidFill>
              </a:rPr>
              <a:t>Presenter AUYA PATRICIA: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ZA" sz="2000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09600"/>
            <a:ext cx="9144000" cy="1371600"/>
            <a:chOff x="543012" y="237175"/>
            <a:chExt cx="11206620" cy="13145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352800"/>
            <a:ext cx="1809750" cy="12382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b="1" dirty="0">
                <a:solidFill>
                  <a:prstClr val="black"/>
                </a:solidFill>
                <a:ea typeface="+mn-ea"/>
                <a:cs typeface="+mn-cs"/>
              </a:rPr>
              <a:t>VII. GENDER BASED VIOLENCE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ZA" dirty="0">
                <a:solidFill>
                  <a:prstClr val="black"/>
                </a:solidFill>
              </a:rPr>
              <a:t>key actions council has taken towards</a:t>
            </a:r>
            <a:r>
              <a:rPr lang="en-GB" altLang="en-ZA" dirty="0">
                <a:solidFill>
                  <a:prstClr val="black"/>
                </a:solidFill>
              </a:rPr>
              <a:t> gender based violence</a:t>
            </a:r>
            <a:endParaRPr lang="en-ZA" dirty="0">
              <a:solidFill>
                <a:prstClr val="black"/>
              </a:solidFill>
            </a:endParaRPr>
          </a:p>
          <a:p>
            <a:pPr lvl="0"/>
            <a:r>
              <a:rPr lang="en-ZA" dirty="0">
                <a:solidFill>
                  <a:prstClr val="black"/>
                </a:solidFill>
              </a:rPr>
              <a:t>Prevention 	</a:t>
            </a:r>
            <a:endParaRPr lang="en-ZA" dirty="0">
              <a:solidFill>
                <a:prstClr val="black"/>
              </a:solidFill>
            </a:endParaRPr>
          </a:p>
          <a:p>
            <a:pPr lvl="0"/>
            <a:r>
              <a:rPr lang="en-ZA" dirty="0">
                <a:solidFill>
                  <a:prstClr val="black"/>
                </a:solidFill>
              </a:rPr>
              <a:t>Public awareness </a:t>
            </a:r>
            <a:endParaRPr lang="en-ZA" dirty="0">
              <a:solidFill>
                <a:prstClr val="black"/>
              </a:solidFill>
            </a:endParaRPr>
          </a:p>
          <a:p>
            <a:pPr lvl="0"/>
            <a:r>
              <a:rPr lang="en-ZA" dirty="0">
                <a:solidFill>
                  <a:prstClr val="black"/>
                </a:solidFill>
              </a:rPr>
              <a:t>Response and coordination</a:t>
            </a:r>
            <a:endParaRPr lang="en-ZA" dirty="0">
              <a:solidFill>
                <a:prstClr val="black"/>
              </a:solidFill>
            </a:endParaRPr>
          </a:p>
          <a:p>
            <a:pPr lvl="0"/>
            <a:r>
              <a:rPr lang="en-ZA" dirty="0">
                <a:solidFill>
                  <a:prstClr val="black"/>
                </a:solidFill>
              </a:rPr>
              <a:t>Support and empowerment </a:t>
            </a:r>
            <a:endParaRPr lang="en-ZA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Include evidence here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pic>
        <p:nvPicPr>
          <p:cNvPr id="4" name="Picture 3" descr="GBV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9960" y="1682750"/>
            <a:ext cx="3785235" cy="1858645"/>
          </a:xfrm>
          <a:prstGeom prst="rect">
            <a:avLst/>
          </a:prstGeom>
        </p:spPr>
      </p:pic>
      <p:pic>
        <p:nvPicPr>
          <p:cNvPr id="5" name="Picture 4" descr="GBV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8235"/>
            <a:ext cx="3972560" cy="24688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VIII. CLIMATE JUSTICE</a:t>
            </a:r>
            <a:endParaRPr lang="en-US" sz="2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60000"/>
          </a:bodyPr>
          <a:lstStyle/>
          <a:p>
            <a:pPr marR="191135">
              <a:lnSpc>
                <a:spcPct val="115000"/>
              </a:lnSpc>
            </a:pPr>
            <a:r>
              <a:rPr 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council have a climate change polic</a:t>
            </a:r>
            <a:r>
              <a:rPr lang="en-GB" alt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however  its under safety, health and environment policy which they are adopting from  National climate change response strategy</a:t>
            </a:r>
            <a:endParaRPr lang="en-ZA" sz="18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>
              <a:lnSpc>
                <a:spcPct val="115000"/>
              </a:lnSpc>
            </a:pPr>
            <a:r>
              <a:rPr lang="en-GB" alt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a group of </a:t>
            </a:r>
            <a:r>
              <a:rPr 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women, PWD, and youth</a:t>
            </a:r>
            <a:r>
              <a:rPr lang="en-GB" alt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who are </a:t>
            </a:r>
            <a:r>
              <a:rPr 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equally involved in projects that prevent climate change such as waste management, sustainable energy and recycling </a:t>
            </a:r>
            <a:r>
              <a:rPr lang="en-GB" alt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are yet no t registered with council  but they </a:t>
            </a:r>
            <a:r>
              <a:rPr 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 from economic opportunities arising from this</a:t>
            </a:r>
            <a:r>
              <a:rPr lang="en-GB" alt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such as getting funds from reselling paper and pastics </a:t>
            </a:r>
            <a:r>
              <a:rPr 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ZA" sz="18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>
              <a:lnSpc>
                <a:spcPct val="115000"/>
              </a:lnSpc>
            </a:pPr>
            <a:r>
              <a:rPr 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 adapted or mitigated against climate change</a:t>
            </a:r>
            <a:r>
              <a:rPr lang="en-GB" altLang="en-ZA" sz="18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through tree planting  around town , sending prohibition letters of river bank cultivation, dumpsite compaction , land reclamationand  engaging solar companies to invest in Rusape </a:t>
            </a:r>
            <a:endParaRPr lang="en-GB" altLang="en-ZA" sz="18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umpsitecompaction">
            <a:hlinkClick r:id="" action="ppaction://media"/>
          </p:cNvPr>
          <p:cNvPicPr/>
          <p:nvPr>
            <p:ph sz="half" idx="2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24705" y="3254375"/>
            <a:ext cx="2272665" cy="26301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6398786"/>
            <a:ext cx="91440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US" sz="2400" dirty="0"/>
          </a:p>
        </p:txBody>
      </p:sp>
      <p:pic>
        <p:nvPicPr>
          <p:cNvPr id="4" name="Picture 3" descr="director tree plant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270" y="1676400"/>
            <a:ext cx="2665730" cy="1433195"/>
          </a:xfrm>
          <a:prstGeom prst="rect">
            <a:avLst/>
          </a:prstGeom>
        </p:spPr>
      </p:pic>
      <p:pic>
        <p:nvPicPr>
          <p:cNvPr id="7" name="Picture 6" descr="WhatsApp Image 2024-10-29 at 10.40.23 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1600200"/>
            <a:ext cx="1620520" cy="1709420"/>
          </a:xfrm>
          <a:prstGeom prst="rect">
            <a:avLst/>
          </a:prstGeom>
        </p:spPr>
      </p:pic>
      <p:pic>
        <p:nvPicPr>
          <p:cNvPr id="9" name="Picture 8" descr="solar  visi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200" y="3254375"/>
            <a:ext cx="1869440" cy="26301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IX. GENDER MANAGEMENT SYSTEM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038600" cy="4525963"/>
          </a:xfrm>
          <a:ln>
            <a:solidFill>
              <a:schemeClr val="tx1"/>
            </a:solidFill>
          </a:ln>
        </p:spPr>
        <p:txBody>
          <a:bodyPr>
            <a:normAutofit fontScale="90000" lnSpcReduction="10000"/>
          </a:bodyPr>
          <a:lstStyle/>
          <a:p>
            <a:pPr lvl="0">
              <a:spcBef>
                <a:spcPts val="0"/>
              </a:spcBef>
            </a:pPr>
            <a:r>
              <a:rPr lang="en-GB" altLang="en-US" sz="2400" dirty="0"/>
              <a:t>Rusape Town Council has a </a:t>
            </a:r>
            <a:r>
              <a:rPr lang="en-US" sz="2400" dirty="0"/>
              <a:t>. Gender focal persons gender c</a:t>
            </a:r>
            <a:r>
              <a:rPr lang="en-GB" altLang="en-US" sz="2400" dirty="0"/>
              <a:t>hampion  and is part of the district gender c</a:t>
            </a:r>
            <a:r>
              <a:rPr lang="en-US" sz="2400" dirty="0"/>
              <a:t>ommittee 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dirty="0"/>
              <a:t> Gender Action Plan aligned to the Council’s strategic plan</a:t>
            </a:r>
            <a:endParaRPr lang="en-US" sz="2400" dirty="0"/>
          </a:p>
          <a:p>
            <a:pPr lvl="0">
              <a:spcBef>
                <a:spcPts val="0"/>
              </a:spcBef>
            </a:pPr>
            <a:r>
              <a:rPr lang="en-US" sz="2400" dirty="0"/>
              <a:t> </a:t>
            </a:r>
            <a:r>
              <a:rPr lang="en-GB" altLang="en-US" sz="2400" dirty="0"/>
              <a:t>J</a:t>
            </a:r>
            <a:r>
              <a:rPr lang="en-US" sz="2400" dirty="0"/>
              <a:t>ob descriptions of key functionaries</a:t>
            </a:r>
            <a:r>
              <a:rPr lang="en-GB" altLang="en-US" sz="2400" dirty="0"/>
              <a:t> has no gender elements written.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 </a:t>
            </a:r>
            <a:r>
              <a:rPr lang="en-GB" altLang="en-US" sz="2400" dirty="0"/>
              <a:t>C</a:t>
            </a:r>
            <a:r>
              <a:rPr lang="en-US" sz="2400" dirty="0"/>
              <a:t>ouncil monitor</a:t>
            </a:r>
            <a:r>
              <a:rPr lang="en-GB" altLang="en-US" sz="2400" dirty="0"/>
              <a:t>s</a:t>
            </a:r>
            <a:r>
              <a:rPr lang="en-US" sz="2400" dirty="0"/>
              <a:t> and evalua</a:t>
            </a:r>
            <a:r>
              <a:rPr lang="en-GB" altLang="en-US" sz="2400" dirty="0"/>
              <a:t>tion gender by making sure there women in high position though they are not manegerial posts</a:t>
            </a:r>
            <a:endParaRPr lang="en-US" sz="2400" dirty="0"/>
          </a:p>
          <a:p>
            <a:pPr marL="0" lvl="0" indent="0"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514350" lvl="0" indent="-514350">
              <a:spcBef>
                <a:spcPts val="0"/>
              </a:spcBef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/>
          <p:nvPr/>
        </p:nvSpPr>
        <p:spPr>
          <a:xfrm>
            <a:off x="4572000" y="1577975"/>
            <a:ext cx="4038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>
                <a:solidFill>
                  <a:srgbClr val="FF0000"/>
                </a:solidFill>
              </a:rPr>
              <a:t>Photo</a:t>
            </a:r>
            <a:r>
              <a:rPr lang="en-ZA" dirty="0">
                <a:solidFill>
                  <a:srgbClr val="FF0000"/>
                </a:solidFill>
              </a:rPr>
              <a:t>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091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Content Placeholder 4"/>
          <p:cNvSpPr txBox="1"/>
          <p:nvPr/>
        </p:nvSpPr>
        <p:spPr>
          <a:xfrm>
            <a:off x="4648200" y="1371600"/>
            <a:ext cx="4038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>
                <a:solidFill>
                  <a:srgbClr val="FF0000"/>
                </a:solidFill>
              </a:rPr>
              <a:t>Photo</a:t>
            </a:r>
            <a:r>
              <a:rPr lang="en-ZA" dirty="0">
                <a:solidFill>
                  <a:srgbClr val="FF0000"/>
                </a:solidFill>
              </a:rPr>
              <a:t> </a:t>
            </a:r>
            <a:endParaRPr lang="en-ZA" dirty="0">
              <a:solidFill>
                <a:srgbClr val="FF0000"/>
              </a:solidFill>
            </a:endParaRPr>
          </a:p>
        </p:txBody>
      </p:sp>
      <p:pic>
        <p:nvPicPr>
          <p:cNvPr id="7" name="Picture 6" descr="women in leadeshi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2015" y="1417955"/>
            <a:ext cx="3918585" cy="42214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>
                <a:solidFill>
                  <a:prstClr val="black"/>
                </a:solidFill>
                <a:ea typeface="+mn-ea"/>
                <a:cs typeface="+mn-cs"/>
              </a:rPr>
              <a:t>X</a:t>
            </a:r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. GENDER </a:t>
            </a:r>
            <a:r>
              <a:rPr lang="en-ZA" sz="2800" b="1" dirty="0" smtClean="0">
                <a:solidFill>
                  <a:prstClr val="black"/>
                </a:solidFill>
                <a:ea typeface="+mn-ea"/>
                <a:cs typeface="+mn-cs"/>
              </a:rPr>
              <a:t>RESPONSIVE BUDGETING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038600" cy="4525963"/>
          </a:xfrm>
          <a:ln>
            <a:solidFill>
              <a:schemeClr val="tx1"/>
            </a:solidFill>
          </a:ln>
        </p:spPr>
        <p:txBody>
          <a:bodyPr>
            <a:normAutofit fontScale="60000"/>
          </a:bodyPr>
          <a:lstStyle/>
          <a:p>
            <a:pPr lvl="0">
              <a:spcBef>
                <a:spcPts val="0"/>
              </a:spcBef>
            </a:pPr>
            <a:r>
              <a:rPr lang="en-GB" altLang="en-US" sz="2400" dirty="0" smtClean="0"/>
              <a:t>Rusape Town Council submitted  an entry  in the GRB category</a:t>
            </a:r>
            <a:endParaRPr lang="en-GB" altLang="en-US" sz="2400" dirty="0" smtClean="0"/>
          </a:p>
          <a:p>
            <a:pPr lvl="0">
              <a:spcBef>
                <a:spcPts val="0"/>
              </a:spcBef>
            </a:pPr>
            <a:r>
              <a:rPr lang="en-US" sz="2400" dirty="0" smtClean="0"/>
              <a:t> Council </a:t>
            </a:r>
            <a:r>
              <a:rPr lang="en-GB" altLang="en-US" sz="2400" dirty="0" smtClean="0"/>
              <a:t> has  a </a:t>
            </a:r>
            <a:r>
              <a:rPr lang="en-US" sz="2400" dirty="0" smtClean="0"/>
              <a:t>drawn up  Gender Responsive Budget statement as per Ministry Guidelines</a:t>
            </a:r>
            <a:endParaRPr lang="en-US" sz="2400" dirty="0" smtClean="0"/>
          </a:p>
          <a:p>
            <a:pPr lvl="0">
              <a:spcBef>
                <a:spcPts val="0"/>
              </a:spcBef>
            </a:pPr>
            <a:r>
              <a:rPr lang="en-US" sz="2400" dirty="0" smtClean="0"/>
              <a:t> the </a:t>
            </a:r>
            <a:r>
              <a:rPr lang="en-GB" altLang="en-US" sz="2400" dirty="0" smtClean="0"/>
              <a:t>following are the </a:t>
            </a:r>
            <a:r>
              <a:rPr lang="en-US" sz="2400" dirty="0" smtClean="0"/>
              <a:t>key highligh</a:t>
            </a:r>
            <a:r>
              <a:rPr lang="en-GB" altLang="en-US" sz="2400" dirty="0" smtClean="0"/>
              <a:t>ts</a:t>
            </a:r>
            <a:r>
              <a:rPr lang="en-US" sz="2400" dirty="0" smtClean="0"/>
              <a:t> </a:t>
            </a:r>
            <a:r>
              <a:rPr lang="en-GB" altLang="en-US" sz="2400" dirty="0" smtClean="0"/>
              <a:t> of the gender statement.</a:t>
            </a:r>
            <a:endParaRPr lang="en-GB" altLang="en-US" sz="2400" dirty="0" smtClean="0"/>
          </a:p>
          <a:p>
            <a:pPr lvl="0"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GB" altLang="en-US" sz="2400" dirty="0" smtClean="0"/>
              <a:t> the GRB  statements works together with council’s detailed  revenue  and programme expenditure budgets which icludes sex dissagregated data of men, women, youth and PWD </a:t>
            </a:r>
            <a:endParaRPr lang="en-GB" altLang="en-US" sz="2400" dirty="0" smtClean="0"/>
          </a:p>
          <a:p>
            <a:pPr lvl="0"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GB" altLang="en-US" sz="2400" dirty="0" smtClean="0"/>
              <a:t>Council has a gender policy which is adopted from other national and international framewoks eg the Constituion of Zimbabwe</a:t>
            </a:r>
            <a:endParaRPr lang="en-GB" altLang="en-US" sz="2400" dirty="0" smtClean="0"/>
          </a:p>
          <a:p>
            <a:pPr lvl="0"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GB" altLang="en-US" sz="2400" dirty="0" smtClean="0"/>
              <a:t>it states the budget process from planning to implementation stage </a:t>
            </a:r>
            <a:endParaRPr lang="en-GB" altLang="en-US" sz="2400" dirty="0" smtClean="0"/>
          </a:p>
          <a:p>
            <a:pPr lvl="0"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GB" altLang="en-US" sz="2400" dirty="0" smtClean="0"/>
              <a:t>Revenue overview  source of  funding of Council funds.</a:t>
            </a:r>
            <a:endParaRPr lang="en-GB" altLang="en-US" sz="2400" dirty="0" smtClean="0"/>
          </a:p>
          <a:p>
            <a:pPr lvl="0">
              <a:spcBef>
                <a:spcPts val="0"/>
              </a:spcBef>
              <a:buFont typeface="Wingdings" panose="05000000000000000000" charset="0"/>
              <a:buChar char="Ø"/>
            </a:pPr>
            <a:endParaRPr lang="en-US" sz="2400" dirty="0"/>
          </a:p>
          <a:p>
            <a:pPr marL="0" lvl="0" indent="0">
              <a:spcBef>
                <a:spcPts val="0"/>
              </a:spcBef>
              <a:buFont typeface="Wingdings" panose="05000000000000000000" charset="0"/>
              <a:buNone/>
            </a:pPr>
            <a:endParaRPr lang="en-US" sz="2400" dirty="0"/>
          </a:p>
          <a:p>
            <a:pPr marL="514350" lvl="0" indent="-514350">
              <a:spcBef>
                <a:spcPts val="0"/>
              </a:spcBef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 txBox="1"/>
          <p:nvPr/>
        </p:nvSpPr>
        <p:spPr>
          <a:xfrm>
            <a:off x="4648200" y="1219200"/>
            <a:ext cx="4038600" cy="45259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>
                <a:solidFill>
                  <a:srgbClr val="FF0000"/>
                </a:solidFill>
              </a:rPr>
              <a:t>Photo</a:t>
            </a:r>
            <a:r>
              <a:rPr lang="en-ZA" dirty="0">
                <a:solidFill>
                  <a:srgbClr val="FF0000"/>
                </a:solidFill>
              </a:rPr>
              <a:t>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pic>
        <p:nvPicPr>
          <p:cNvPr id="4" name="Picture 3" descr="source of revenue  GR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935" y="1649095"/>
            <a:ext cx="3538855" cy="3808730"/>
          </a:xfrm>
          <a:prstGeom prst="rect">
            <a:avLst/>
          </a:prstGeom>
        </p:spPr>
      </p:pic>
      <p:pic>
        <p:nvPicPr>
          <p:cNvPr id="7" name="Picture 6" descr="dissagregated  data GR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789680"/>
            <a:ext cx="1726565" cy="19291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lvl="0"/>
            <a:r>
              <a:rPr lang="en-ZA" sz="2800" dirty="0"/>
              <a:t> </a:t>
            </a:r>
            <a:r>
              <a:rPr lang="en-GB" altLang="en-ZA" sz="2800" dirty="0"/>
              <a:t>The main challege of the gender management system there is less resource allocation for  advocating  for resources that support gender initiatives.</a:t>
            </a:r>
            <a:endParaRPr lang="en-GB" altLang="en-ZA" sz="2800" dirty="0"/>
          </a:p>
          <a:p>
            <a:pPr lvl="0"/>
            <a:r>
              <a:rPr lang="en-GB" altLang="en-ZA" sz="2800" dirty="0"/>
              <a:t>Lack of awareness  and cultural barriers where there are parochial elements that create barriers  for advancement of gender equality.</a:t>
            </a:r>
            <a:endParaRPr lang="en-GB" altLang="en-ZA" sz="2800" dirty="0"/>
          </a:p>
          <a:p>
            <a:pPr lvl="0"/>
            <a:r>
              <a:rPr lang="en-GB" altLang="en-US" sz="2700" dirty="0"/>
              <a:t>this has been overcomed by efforts to include gender equality issues by incorpaarating gender budget allocation for activities to do with gender issues.</a:t>
            </a:r>
            <a:endParaRPr lang="en-GB" altLang="en-US" sz="2700" dirty="0"/>
          </a:p>
          <a:p>
            <a:pPr lvl="0"/>
            <a:r>
              <a:rPr lang="en-GB" altLang="en-US" sz="2700" dirty="0"/>
              <a:t>by encouranging women to participate in application of vacancies of high posts</a:t>
            </a:r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LESSON LEARNED AND INNOVATION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altLang="en-ZA" sz="2800" dirty="0"/>
              <a:t>I have learned that</a:t>
            </a:r>
            <a:r>
              <a:rPr lang="en-ZA" sz="2800" dirty="0"/>
              <a:t> in the COE, hub and spoke process</a:t>
            </a:r>
            <a:r>
              <a:rPr lang="en-GB" altLang="en-ZA" sz="2800" dirty="0"/>
              <a:t> there is need for coordination  and financial  support for the activities to be effective and that there should be a budget allocated for gender  issues.</a:t>
            </a:r>
            <a:endParaRPr lang="en-ZA" sz="2800" dirty="0"/>
          </a:p>
          <a:p>
            <a:pPr lvl="0"/>
            <a:r>
              <a:rPr lang="en-GB" altLang="en-ZA" sz="2800" dirty="0"/>
              <a:t>Council is pushing for a viable  budget for gender mainstreaming issues and for CEO and hub and spoke issues.</a:t>
            </a:r>
            <a:endParaRPr lang="en-ZA" sz="2800" dirty="0"/>
          </a:p>
          <a:p>
            <a:pPr marL="0" indent="0">
              <a:buNone/>
            </a:pPr>
            <a:endParaRPr lang="en-Z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/>
              <a:t>SUSTAINABILITY AND REPLICATION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ZA" sz="2800" dirty="0"/>
              <a:t> COE, hub and spoke work</a:t>
            </a:r>
            <a:r>
              <a:rPr lang="en-GB" altLang="en-ZA" sz="2800" dirty="0"/>
              <a:t> can</a:t>
            </a:r>
            <a:r>
              <a:rPr lang="en-ZA" sz="2800" dirty="0"/>
              <a:t> be sustained wit</a:t>
            </a:r>
            <a:r>
              <a:rPr lang="en-GB" altLang="en-ZA" sz="2800" dirty="0"/>
              <a:t>hin our organisation through having a  budget allocated  for contributions and participation on activities cordinated by the hub at provincial level.</a:t>
            </a:r>
            <a:endParaRPr lang="en-GB" altLang="en-ZA" sz="2800" dirty="0"/>
          </a:p>
          <a:p>
            <a:pPr lvl="0"/>
            <a:r>
              <a:rPr lang="en-GB" altLang="en-ZA" sz="2800" dirty="0"/>
              <a:t>A clear budget for procurement of promotional materials such as awareness materials eg T-shirts , banners, PA system for entertainment and mobilization  flyers , etc</a:t>
            </a:r>
            <a:endParaRPr lang="en-GB" altLang="en-ZA" sz="2800" dirty="0"/>
          </a:p>
          <a:p>
            <a:pPr lvl="0"/>
            <a:r>
              <a:rPr lang="en-GB" altLang="en-ZA" sz="2800" dirty="0"/>
              <a:t>COE and spoke and hub can  be sustained if there is a blue print / guidelines that guarantees support from our local authority first.</a:t>
            </a:r>
            <a:endParaRPr lang="en-GB" altLang="en-ZA" sz="2800" dirty="0"/>
          </a:p>
          <a:p>
            <a:pPr lvl="0"/>
            <a:endParaRPr lang="en-GB" altLang="en-ZA" sz="2800" dirty="0"/>
          </a:p>
          <a:p>
            <a:pPr marL="0" lvl="0" indent="0">
              <a:buNone/>
            </a:pPr>
            <a:endParaRPr lang="en-ZA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881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altLang="en-US" sz="2400" dirty="0"/>
              <a:t>‘’ IAM NOT A WOMAN TRYING TO IMPRESS  IAM A WOMAN TRYING TO PROGRESS’’</a:t>
            </a:r>
            <a:endParaRPr lang="en-GB" alt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/>
              <a:t>OVERVIEW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59431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/>
          </a:p>
          <a:p>
            <a:endParaRPr lang="en-GB" sz="2800"/>
          </a:p>
          <a:p>
            <a:endParaRPr lang="en-GB" sz="2800"/>
          </a:p>
          <a:p>
            <a:endParaRPr lang="en-US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914400"/>
          <a:ext cx="7924800" cy="5029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065"/>
                <a:gridCol w="1245207"/>
                <a:gridCol w="1246038"/>
                <a:gridCol w="1245207"/>
                <a:gridCol w="1588283"/>
              </a:tblGrid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COUNTRY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ZIMBSBWE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RUSAPE TOWN COUNCIL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GENDER CHAMPION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MRS CHRISTINE MUREMBWE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GENDER FOCAL PERSON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MS AUYA PATRICIA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713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r>
                        <a:rPr lang="en-GB" altLang="en-ZA" sz="2000" dirty="0">
                          <a:effectLst/>
                        </a:rPr>
                        <a:t>RUSAPE TOWN COUNCIL IS A  HUB</a:t>
                      </a:r>
                      <a:endParaRPr lang="en-GB" altLang="en-ZA" sz="20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9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Latest score (year)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713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Women </a:t>
                      </a:r>
                      <a:endParaRPr lang="en-ZA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Men </a:t>
                      </a:r>
                      <a:endParaRPr 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Total </a:t>
                      </a:r>
                      <a:endParaRPr 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% Women </a:t>
                      </a:r>
                      <a:endParaRPr 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r>
                        <a:rPr lang="en-GB" altLang="en-ZA" sz="1100" dirty="0">
                          <a:effectLst/>
                        </a:rPr>
                        <a:t>5</a:t>
                      </a:r>
                      <a:endParaRPr lang="en-GB" altLang="en-ZA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8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13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1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7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8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 staff overall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85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168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r>
                        <a:rPr lang="en-GB" altLang="en-ZA" sz="1100">
                          <a:effectLst/>
                        </a:rPr>
                        <a:t>253</a:t>
                      </a:r>
                      <a:endParaRPr lang="en-GB" alt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 served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r>
                        <a:rPr lang="en-GB" altLang="en-ZA" sz="1100" dirty="0">
                          <a:effectLst/>
                        </a:rPr>
                        <a:t>+-45 0000</a:t>
                      </a:r>
                      <a:endParaRPr lang="en-GB" altLang="en-ZA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characteristics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marR="191135" lvl="1">
              <a:lnSpc>
                <a:spcPct val="115000"/>
              </a:lnSpc>
              <a:spcAft>
                <a:spcPts val="0"/>
              </a:spcAft>
            </a:pPr>
            <a:br>
              <a:rPr lang="en-US" b="1" dirty="0"/>
            </a:br>
            <a:r>
              <a:rPr lang="en-ZA" sz="31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ZA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ZA" sz="31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ENDER POLICY, ACTION PLAN, HUB AND SPOKE</a:t>
            </a:r>
            <a:b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5770" cy="47523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Font typeface="Calibri" panose="020F0502020204030204" pitchFamily="34" charset="0"/>
              <a:buChar char="•"/>
            </a:pPr>
            <a:r>
              <a:rPr lang="en-GB" altLang="en-ZA" sz="2400" dirty="0"/>
              <a:t>Rusape Town Council has </a:t>
            </a:r>
            <a:r>
              <a:rPr lang="en-ZA" sz="2400" dirty="0"/>
              <a:t>gender policy and action plan that incorporates the Post 2015 SADC Gender Protocol, SDGs and other relevant </a:t>
            </a:r>
            <a:r>
              <a:rPr lang="en-GB" altLang="en-ZA" sz="2400" dirty="0"/>
              <a:t>statutory.</a:t>
            </a:r>
            <a:endParaRPr lang="en-ZA" sz="2400" dirty="0"/>
          </a:p>
          <a:p>
            <a:pPr lvl="0">
              <a:buFont typeface="Calibri" panose="020F0502020204030204" pitchFamily="34" charset="0"/>
              <a:buChar char="•"/>
            </a:pPr>
            <a:r>
              <a:rPr lang="en-ZA" sz="2400" dirty="0"/>
              <a:t> </a:t>
            </a:r>
            <a:r>
              <a:rPr lang="en-GB" altLang="en-ZA" sz="2400" dirty="0"/>
              <a:t>The policy is well known and has a high profile champion Mrs Christine  Murembwe and a vibrant  focal person Ms Auya who pushes for  policy review when neccessary</a:t>
            </a:r>
            <a:r>
              <a:rPr lang="en-US" sz="2400" dirty="0"/>
              <a:t>  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234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Photo of the Gender Policy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pic>
        <p:nvPicPr>
          <p:cNvPr id="7" name="Picture 6" descr="GENDER POLICY PIC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760" y="1676400"/>
            <a:ext cx="3531235" cy="2757170"/>
          </a:xfrm>
          <a:prstGeom prst="rect">
            <a:avLst/>
          </a:prstGeom>
        </p:spPr>
      </p:pic>
      <p:pic>
        <p:nvPicPr>
          <p:cNvPr id="4" name="Picture 3" descr="spoke and hu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395" y="4419600"/>
            <a:ext cx="3520440" cy="16935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marR="191135" lvl="1">
              <a:lnSpc>
                <a:spcPct val="115000"/>
              </a:lnSpc>
              <a:spcAft>
                <a:spcPts val="0"/>
              </a:spcAft>
            </a:pPr>
            <a:br>
              <a:rPr lang="en-US" b="1" dirty="0"/>
            </a:br>
            <a:r>
              <a:rPr lang="en-ZA" sz="31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ZA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ZA" sz="31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ENDER POLICY, ACTION PLAN, HUB AND SPOKE</a:t>
            </a:r>
            <a:b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FF0000"/>
                </a:solidFill>
              </a:rPr>
              <a:t>Rusape Town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ouncil contributed to the </a:t>
            </a:r>
            <a:r>
              <a:rPr lang="en-US" sz="2400" b="1" dirty="0">
                <a:solidFill>
                  <a:srgbClr val="FF0000"/>
                </a:solidFill>
              </a:rPr>
              <a:t>hub and spoke </a:t>
            </a:r>
            <a:r>
              <a:rPr lang="en-US" sz="2400" dirty="0">
                <a:solidFill>
                  <a:srgbClr val="FF0000"/>
                </a:solidFill>
              </a:rPr>
              <a:t>activities</a:t>
            </a:r>
            <a:r>
              <a:rPr lang="en-GB" altLang="en-US" sz="2400" dirty="0">
                <a:solidFill>
                  <a:srgbClr val="FF0000"/>
                </a:solidFill>
              </a:rPr>
              <a:t> by attending summit preparatory meeting 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GB" altLang="en-US" sz="2400" dirty="0">
                <a:solidFill>
                  <a:srgbClr val="FF0000"/>
                </a:solidFill>
              </a:rPr>
              <a:t>Hub  and spoke activities are usually conducted 2 times per quarter however due to financial  constraints we managed to  meet once at  Mutare civic centre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Photo of the Gender Policy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pic>
        <p:nvPicPr>
          <p:cNvPr id="4" name="Picture 3" descr="GENDER POLICY PI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1607820"/>
            <a:ext cx="3860165" cy="444309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II. GOVERNANCE 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Detail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57500"/>
          </a:bodyPr>
          <a:lstStyle/>
          <a:p>
            <a:r>
              <a:rPr lang="en-GB" altLang="en-ZA" dirty="0" smtClean="0"/>
              <a:t>Rusape Town Council has 13 councillors  5 are female and 8 are male . which is 5: 8 proportion. </a:t>
            </a:r>
            <a:endParaRPr lang="en-GB" altLang="en-ZA" dirty="0" smtClean="0"/>
          </a:p>
          <a:p>
            <a:r>
              <a:rPr lang="en-ZA" dirty="0" smtClean="0"/>
              <a:t> </a:t>
            </a:r>
            <a:r>
              <a:rPr lang="en-GB" altLang="en-ZA" dirty="0" smtClean="0"/>
              <a:t>Out of the  the 5 women 2 female councillors</a:t>
            </a:r>
            <a:r>
              <a:rPr lang="en-ZA" dirty="0" smtClean="0"/>
              <a:t> are elected and </a:t>
            </a:r>
            <a:r>
              <a:rPr lang="en-GB" altLang="en-ZA" dirty="0" smtClean="0"/>
              <a:t>3 are </a:t>
            </a:r>
            <a:r>
              <a:rPr lang="en-ZA" dirty="0" smtClean="0"/>
              <a:t> from</a:t>
            </a:r>
            <a:r>
              <a:rPr lang="en-GB" altLang="en-ZA" dirty="0" smtClean="0"/>
              <a:t> women’s </a:t>
            </a:r>
            <a:r>
              <a:rPr lang="en-ZA" dirty="0" smtClean="0"/>
              <a:t> quota)</a:t>
            </a:r>
            <a:endParaRPr lang="en-ZA" dirty="0" smtClean="0"/>
          </a:p>
          <a:p>
            <a:r>
              <a:rPr lang="en-GB" altLang="en-ZA" dirty="0"/>
              <a:t>Rusape Town Council has 5 committees</a:t>
            </a:r>
            <a:endParaRPr lang="en-ZA" dirty="0"/>
          </a:p>
          <a:p>
            <a:r>
              <a:rPr lang="en-GB" altLang="en-ZA" dirty="0"/>
              <a:t>Ony 1 committee is chaired by a woman  (Housing, health and environment committee chaired by  Cllr Redemptor Gwasira).</a:t>
            </a:r>
            <a:endParaRPr lang="en-GB" altLang="en-ZA" dirty="0"/>
          </a:p>
          <a:p>
            <a:r>
              <a:rPr lang="en-GB" altLang="en-ZA" dirty="0"/>
              <a:t>  There is no committee chaired by PWD</a:t>
            </a:r>
            <a:endParaRPr lang="en-ZA" dirty="0"/>
          </a:p>
          <a:p>
            <a:r>
              <a:rPr lang="en-ZA" dirty="0"/>
              <a:t>women/ youth/ PWD  participate in council consultations and </a:t>
            </a:r>
            <a:r>
              <a:rPr lang="en-ZA" dirty="0" smtClean="0"/>
              <a:t>decision-making</a:t>
            </a:r>
            <a:r>
              <a:rPr lang="en-GB" altLang="en-ZA" dirty="0" smtClean="0"/>
              <a:t> through stakeholder consultation  voicing their needs and priorities and also participate through civic organisations which represents their needs and perspectives</a:t>
            </a:r>
            <a:endParaRPr lang="en-GB" altLang="en-ZA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Evidence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Photos or video of women leaders. 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8786"/>
            <a:ext cx="9334500" cy="881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altLang="en-US" sz="2400" dirty="0"/>
              <a:t>‘’WE ARE MORE POWERFUL WHEN WE EMPOWER EACH OTHER’’ Coco Channel</a:t>
            </a:r>
            <a:endParaRPr lang="en-GB" altLang="en-US" sz="2400" dirty="0"/>
          </a:p>
        </p:txBody>
      </p:sp>
      <p:pic>
        <p:nvPicPr>
          <p:cNvPr id="3" name="Picture 2" descr="women leadership councillo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5990" y="2212975"/>
            <a:ext cx="3942715" cy="39230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ZA" sz="3200" b="1" dirty="0">
                <a:solidFill>
                  <a:prstClr val="black"/>
                </a:solidFill>
                <a:ea typeface="+mn-ea"/>
                <a:cs typeface="+mn-cs"/>
              </a:rPr>
              <a:t>III. WORK PLACE POLICY AND PRACTICE </a:t>
            </a:r>
            <a:endParaRPr lang="en-US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55000"/>
          </a:bodyPr>
          <a:lstStyle/>
          <a:p>
            <a:pPr mar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How gender sensitive is the </a:t>
            </a:r>
            <a:r>
              <a:rPr lang="en-ZA" sz="2000" b="1" dirty="0" smtClean="0">
                <a:solidFill>
                  <a:prstClr val="black"/>
                </a:solidFill>
              </a:rPr>
              <a:t>workplace? </a:t>
            </a:r>
            <a:endParaRPr lang="en-ZA" sz="2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Provide examples.</a:t>
            </a:r>
            <a:endParaRPr lang="en-ZA" sz="2000" b="1" dirty="0">
              <a:solidFill>
                <a:prstClr val="black"/>
              </a:solidFill>
            </a:endParaRPr>
          </a:p>
          <a:p>
            <a:r>
              <a:rPr lang="en-GB" altLang="en-US" sz="2400" dirty="0" smtClean="0"/>
              <a:t>The proportion of women workforce is 34%  (84:253)</a:t>
            </a:r>
            <a:endParaRPr lang="en-US" sz="2400" dirty="0" smtClean="0"/>
          </a:p>
          <a:p>
            <a:r>
              <a:rPr lang="en-GB" altLang="en-US" sz="2400" dirty="0"/>
              <a:t>Council  suports women in the work place  by advertising internally , encouraging women to apply for high positions</a:t>
            </a:r>
            <a:endParaRPr lang="en-US" sz="2400" dirty="0"/>
          </a:p>
          <a:p>
            <a:r>
              <a:rPr lang="en-GB" altLang="en-US" sz="2400" dirty="0"/>
              <a:t>The proportion of youth and PWD  in council is 0.37%</a:t>
            </a:r>
            <a:endParaRPr lang="en-US" sz="2400" dirty="0"/>
          </a:p>
          <a:p>
            <a:r>
              <a:rPr lang="en-GB" altLang="en-US" sz="2400" dirty="0"/>
              <a:t>Rusape Town Council has </a:t>
            </a:r>
            <a:r>
              <a:rPr lang="en-US" sz="2400" dirty="0"/>
              <a:t>sexual harassment policy</a:t>
            </a:r>
            <a:r>
              <a:rPr lang="en-GB" altLang="en-US" sz="2400" dirty="0"/>
              <a:t> in place</a:t>
            </a:r>
            <a:endParaRPr lang="en-US" sz="2400" dirty="0"/>
          </a:p>
          <a:p>
            <a:r>
              <a:rPr lang="en-GB" altLang="en-US" sz="2400" dirty="0"/>
              <a:t>How </a:t>
            </a:r>
            <a:r>
              <a:rPr lang="en-US" sz="2400" dirty="0"/>
              <a:t>sexual harassment cases </a:t>
            </a:r>
            <a:r>
              <a:rPr lang="en-GB" altLang="en-US" sz="2400" dirty="0"/>
              <a:t> are </a:t>
            </a:r>
            <a:r>
              <a:rPr lang="en-US" sz="2400" dirty="0"/>
              <a:t>deal</a:t>
            </a:r>
            <a:r>
              <a:rPr lang="en-GB" altLang="en-US" sz="2400" dirty="0"/>
              <a:t>t with</a:t>
            </a:r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one complains through grievance procedure outlined in the code of conduct an investigation team wil conduct all neccesary information to the case , sensetivity and official secrecy is guaranteed,  if the victim withdraws the case Rusape Town Council  will determine wether to continue  with the case or not or a disciplinary hearing action is needed.  or if  the case needs intervention fthe (ZRP)Zimbabwe Republic Police sexual harrasement  policy page 7</a:t>
            </a:r>
            <a:endParaRPr lang="en-US" sz="2400" dirty="0"/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dirty="0"/>
              <a:t> </a:t>
            </a:r>
            <a:r>
              <a:rPr lang="en-ZA" sz="2400" dirty="0">
                <a:solidFill>
                  <a:srgbClr val="FF0000"/>
                </a:solidFill>
              </a:rPr>
              <a:t>Evidence – Include photos and articles as evidence here.</a:t>
            </a:r>
            <a:endParaRPr lang="en-ZA" sz="2400" dirty="0">
              <a:solidFill>
                <a:srgbClr val="FF0000"/>
              </a:solidFill>
            </a:endParaRPr>
          </a:p>
          <a:p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3091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pic>
        <p:nvPicPr>
          <p:cNvPr id="4" name="Picture 3" descr="sexual harrassment policy pag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1060" y="1600200"/>
            <a:ext cx="3733800" cy="45345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prstClr val="black"/>
                </a:solidFill>
                <a:ea typeface="+mn-ea"/>
                <a:cs typeface="+mn-cs"/>
              </a:rPr>
              <a:t>IV. LOCAL ECONOMIC DEVELOPMENT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955"/>
            <a:ext cx="4387850" cy="4765675"/>
          </a:xfrm>
          <a:ln>
            <a:solidFill>
              <a:schemeClr val="tx1"/>
            </a:solidFill>
          </a:ln>
        </p:spPr>
        <p:txBody>
          <a:bodyPr>
            <a:normAutofit fontScale="65000" lnSpcReduction="10000"/>
          </a:bodyPr>
          <a:lstStyle/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Rusape Town Council  has 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local economic development plan</a:t>
            </a:r>
            <a:r>
              <a:rPr lang="en-GB" alt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is being reviewed , there are also</a:t>
            </a:r>
            <a:r>
              <a:rPr 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projects that target women, PWD, and youth </a:t>
            </a:r>
            <a:r>
              <a:rPr lang="en-GB" altLang="en-US" sz="1600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example land allocation for </a:t>
            </a:r>
            <a:endParaRPr lang="en-US" sz="16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16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designed ma</a:t>
            </a:r>
            <a:r>
              <a:rPr lang="en-ZA" sz="16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rket places </a:t>
            </a:r>
            <a:r>
              <a:rPr lang="en-GB" altLang="en-ZA" sz="16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of stands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allocated to men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38% is located to women 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PWD and youth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 located 2%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an equal opportunity basis.</a:t>
            </a:r>
            <a:endParaRPr lang="en-ZA" sz="16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 is  no  e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xistence of entrepreneurship finance schemes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are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linked t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Council.</a:t>
            </a:r>
            <a:endParaRPr lang="en-ZA" sz="16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ounci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il provides land and permitts  for operating businesses  which can be used as collateral for example Mukwecheni issue   and some times proof of residence which is a requirement by the banks  when opening personal accounts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this has helped 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to promote access to finance for local entrepreneurs, especially women, PWD and the </a:t>
            </a:r>
            <a:r>
              <a:rPr lang="en-ZA" sz="16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youth?</a:t>
            </a:r>
            <a:endParaRPr lang="en-ZA" sz="16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Rusape Town </a:t>
            </a:r>
            <a:r>
              <a:rPr 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council allocate tenders</a:t>
            </a:r>
            <a:r>
              <a:rPr lang="en-GB" altLang="en-ZA" sz="1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based on Procurement Regulatory Authority of Zimbabwe PRAZ rules and regulations  which does not state allocation based on gender  plus  most companies are share owned which is private information . </a:t>
            </a:r>
            <a:endParaRPr lang="en-GB" altLang="en-ZA" sz="16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16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PRAZ  guidelines makes it difficult to determine tenders allocated to women or men.</a:t>
            </a:r>
            <a:endParaRPr lang="en-GB" altLang="en-ZA" sz="1600" dirty="0" smtClean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16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LED budget is incoprarated in the social services  budget which is 9% of the total budget</a:t>
            </a:r>
            <a:endParaRPr lang="en-GB" altLang="en-ZA" sz="1600" dirty="0" smtClean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endParaRPr lang="en-GB" altLang="en-ZA" sz="1600" dirty="0" smtClean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endParaRPr lang="en-ZA" sz="1600" dirty="0" smtClean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endParaRPr lang="en-ZA" sz="1600" dirty="0"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417639"/>
            <a:ext cx="3886200" cy="4708524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sz="3200" b="1" dirty="0">
                <a:solidFill>
                  <a:srgbClr val="FF0000"/>
                </a:solidFill>
              </a:rPr>
              <a:t>Include photos, videos and articles or newspaper clippings here.</a:t>
            </a:r>
            <a:endParaRPr lang="en-ZA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400" dirty="0"/>
          </a:p>
        </p:txBody>
      </p:sp>
      <p:pic>
        <p:nvPicPr>
          <p:cNvPr id="4" name="Picture 3" descr="LED pg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2530" y="1355725"/>
            <a:ext cx="3837305" cy="46018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V. INFRASTRUCTURE AND SOCIAL DEVELOPMENT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337" y="1567526"/>
            <a:ext cx="4215063" cy="4452274"/>
          </a:xfrm>
          <a:ln>
            <a:solidFill>
              <a:schemeClr val="tx1"/>
            </a:solidFill>
          </a:ln>
        </p:spPr>
        <p:txBody>
          <a:bodyPr>
            <a:normAutofit fontScale="70000"/>
          </a:bodyPr>
          <a:lstStyle/>
          <a:p>
            <a:pPr marL="0" lv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Land and housing </a:t>
            </a:r>
            <a:endParaRPr lang="en-ZA" sz="2000" b="1" dirty="0">
              <a:solidFill>
                <a:prstClr val="black"/>
              </a:solidFill>
            </a:endParaRPr>
          </a:p>
          <a:p>
            <a:pPr lvl="0"/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Sex disaggregated data of land allocations for council &amp; community beneficiaries.</a:t>
            </a: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Sex disaggregated data for housing allocations</a:t>
            </a: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Water and sanitation </a:t>
            </a:r>
            <a:endParaRPr lang="en-ZA" sz="2000" b="1" dirty="0">
              <a:solidFill>
                <a:prstClr val="black"/>
              </a:solidFill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 17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water committees </a:t>
            </a: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GB" alt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is  one water project  in Rusape :kuture piped water scheme</a:t>
            </a:r>
            <a:r>
              <a:rPr lang="en-GB" alt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16 boreholes The project is 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gender-responsive </a:t>
            </a:r>
            <a:r>
              <a:rPr lang="en-GB" alt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since i the boreholes are placed at the centre of the general populace  and is accessible to women, men, youth and people with disabilities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 lvl="0">
              <a:lnSpc>
                <a:spcPct val="115000"/>
              </a:lnSpc>
              <a:buFont typeface="Tahoma" panose="020B0604030504040204" pitchFamily="34" charset="0"/>
              <a:buChar char="•"/>
            </a:pPr>
            <a:endParaRPr lang="en-ZA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>
                <a:solidFill>
                  <a:srgbClr val="FF0000"/>
                </a:solidFill>
              </a:rPr>
              <a:t>.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98786"/>
            <a:ext cx="9334500" cy="1276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altLang="en-US" sz="2400" dirty="0"/>
              <a:t>‘’ALL MEN SHOULD BE FEMINISTS  IF MEN CARE ABOUT  WOMEN’S RIGHT THE WORLD WILL BE A BETTER  PLACE WE ARE BETTER OF WHEN WOMEN ARE EMPOWERED IT LEADS TO A BETTER SOCIETY’’ John Legend</a:t>
            </a:r>
            <a:endParaRPr lang="en-GB" altLang="en-US" sz="2400" dirty="0"/>
          </a:p>
        </p:txBody>
      </p:sp>
      <p:graphicFrame>
        <p:nvGraphicFramePr>
          <p:cNvPr id="5" name="Table 7"/>
          <p:cNvGraphicFramePr>
            <a:graphicFrameLocks noGrp="1"/>
          </p:cNvGraphicFramePr>
          <p:nvPr/>
        </p:nvGraphicFramePr>
        <p:xfrm>
          <a:off x="4706332" y="3893621"/>
          <a:ext cx="3995904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976"/>
                <a:gridCol w="998976"/>
                <a:gridCol w="998976"/>
                <a:gridCol w="998976"/>
              </a:tblGrid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Water Committees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Chairpersons of Water Committees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Vice Chairpersons of water committees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Women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GB"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GB" sz="16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1"/>
          <p:cNvGraphicFramePr>
            <a:graphicFrameLocks noGrp="1"/>
          </p:cNvGraphicFramePr>
          <p:nvPr/>
        </p:nvGraphicFramePr>
        <p:xfrm>
          <a:off x="4711590" y="1690261"/>
          <a:ext cx="3996164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1967"/>
                <a:gridCol w="1331967"/>
                <a:gridCol w="1332230"/>
              </a:tblGrid>
              <a:tr h="307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Housing Allocations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Proportion (%)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07319">
                <a:tc>
                  <a:txBody>
                    <a:bodyPr/>
                    <a:lstStyle/>
                    <a:p>
                      <a:r>
                        <a:rPr lang="en-US" b="1" dirty="0"/>
                        <a:t>Women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33%</a:t>
                      </a:r>
                      <a:endParaRPr lang="en-GB"/>
                    </a:p>
                  </a:txBody>
                  <a:tcPr/>
                </a:tc>
              </a:tr>
              <a:tr h="286385">
                <a:tc>
                  <a:txBody>
                    <a:bodyPr/>
                    <a:lstStyle/>
                    <a:p>
                      <a:r>
                        <a:rPr lang="en-US" b="1" dirty="0"/>
                        <a:t>Men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67%</a:t>
                      </a:r>
                      <a:endParaRPr lang="en-GB" dirty="0"/>
                    </a:p>
                  </a:txBody>
                  <a:tcPr/>
                </a:tc>
              </a:tr>
              <a:tr h="307319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700" b="1" dirty="0">
                <a:solidFill>
                  <a:prstClr val="black"/>
                </a:solidFill>
                <a:ea typeface="+mn-ea"/>
                <a:cs typeface="+mn-cs"/>
              </a:rPr>
              <a:t>VI. SEXUAL AND REPRODUCTIVE HEALTH, HIV AND AIDS</a:t>
            </a:r>
            <a:endParaRPr lang="en-Z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60000"/>
          </a:bodyPr>
          <a:lstStyle/>
          <a:p>
            <a:r>
              <a:rPr lang="en-ZA" sz="2000" dirty="0">
                <a:latin typeface="+mj-lt"/>
              </a:rPr>
              <a:t> </a:t>
            </a:r>
            <a:r>
              <a:rPr lang="en-GB" altLang="en-ZA" sz="2000" dirty="0">
                <a:latin typeface="+mj-lt"/>
              </a:rPr>
              <a:t>Rusape Town C</a:t>
            </a:r>
            <a:r>
              <a:rPr lang="en-ZA" sz="2000" dirty="0">
                <a:latin typeface="+mj-lt"/>
              </a:rPr>
              <a:t>ouncil promote SRHR</a:t>
            </a:r>
            <a:r>
              <a:rPr lang="en-GB" altLang="en-ZA" sz="2000" dirty="0">
                <a:latin typeface="+mj-lt"/>
              </a:rPr>
              <a:t> through conducting awareness campaigns  programmes  , commemorating world aids day. Council has   a displayed Aids policy which is against discrimination council also participates in cancer awareness programmes</a:t>
            </a:r>
            <a:endParaRPr lang="en-ZA" sz="2000" dirty="0">
              <a:latin typeface="+mj-lt"/>
            </a:endParaRPr>
          </a:p>
          <a:p>
            <a:r>
              <a:rPr lang="en-ZA" sz="2000" dirty="0">
                <a:latin typeface="+mj-lt"/>
                <a:sym typeface="+mn-ea"/>
              </a:rPr>
              <a:t>women, men, people living with di</a:t>
            </a:r>
            <a:r>
              <a:rPr lang="en-GB" altLang="en-ZA" sz="2000" dirty="0">
                <a:latin typeface="+mj-lt"/>
                <a:sym typeface="+mn-ea"/>
              </a:rPr>
              <a:t>sability and youth have a</a:t>
            </a:r>
            <a:r>
              <a:rPr lang="en-GB" altLang="en-ZA" sz="2000" dirty="0">
                <a:latin typeface="+mj-lt"/>
              </a:rPr>
              <a:t>ccess to health facilities   and  easy access to  treatment  at all Local Clinics for example distribution of ARV’s</a:t>
            </a:r>
            <a:endParaRPr lang="en-ZA" sz="2000" dirty="0">
              <a:latin typeface="+mj-lt"/>
            </a:endParaRPr>
          </a:p>
          <a:p>
            <a:r>
              <a:rPr lang="en-ZA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council</a:t>
            </a:r>
            <a:r>
              <a:rPr lang="en-GB" altLang="en-ZA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has</a:t>
            </a:r>
            <a:r>
              <a:rPr lang="en-ZA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ensured that health/SRHR</a:t>
            </a:r>
            <a:r>
              <a:rPr lang="en-GB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facilities are more accessible to all groups of people all our clinics  eg  at vengere shopping centre which caters for vengere population , tsanzaguru clinic  and Mabvazuva clinic  are </a:t>
            </a:r>
            <a:r>
              <a:rPr lang="en-GB" sz="20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+mn-ea"/>
              </a:rPr>
              <a:t> are located 1 to 2km away from the general populace  fo easy access and the facilities are user friendly  they have a ramp for disabled persons on wheel chair.</a:t>
            </a:r>
            <a:endParaRPr lang="en-GB" sz="20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 Council encourage or support Comprehensive Sexual Education (CSE) in school</a:t>
            </a:r>
            <a:r>
              <a:rPr lang="en-GB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through through the use of Junior Councillors and and health workers clubs .</a:t>
            </a:r>
            <a:endParaRPr lang="en-U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ZA" sz="2000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endParaRPr lang="en-ZA" sz="1600" dirty="0"/>
          </a:p>
          <a:p>
            <a:endParaRPr lang="en-ZA" sz="1600" dirty="0"/>
          </a:p>
          <a:p>
            <a:endParaRPr lang="en-ZA" sz="1600" dirty="0"/>
          </a:p>
          <a:p>
            <a:pPr marL="0" indent="0">
              <a:buNone/>
            </a:pPr>
            <a:endParaRPr lang="en-ZA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Evidence – photos/videos of projects and imp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9334500" cy="466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/>
              <a:t> 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2076450" cy="2272030"/>
          </a:xfrm>
          <a:prstGeom prst="rect">
            <a:avLst/>
          </a:prstGeom>
        </p:spPr>
      </p:pic>
      <p:pic>
        <p:nvPicPr>
          <p:cNvPr id="4" name="Picture 3" descr="clinic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12895"/>
            <a:ext cx="2185035" cy="1983105"/>
          </a:xfrm>
          <a:prstGeom prst="rect">
            <a:avLst/>
          </a:prstGeom>
        </p:spPr>
      </p:pic>
      <p:pic>
        <p:nvPicPr>
          <p:cNvPr id="7" name="Picture 6" descr="aids policy pi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55" y="4038600"/>
            <a:ext cx="1637030" cy="2150745"/>
          </a:xfrm>
          <a:prstGeom prst="rect">
            <a:avLst/>
          </a:prstGeom>
        </p:spPr>
      </p:pic>
      <p:pic>
        <p:nvPicPr>
          <p:cNvPr id="9" name="Picture 8" descr="vengere clin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765300"/>
            <a:ext cx="1388745" cy="22009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9BAA37-4243-49EA-B0ED-45980E74A452}"/>
</file>

<file path=customXml/itemProps2.xml><?xml version="1.0" encoding="utf-8"?>
<ds:datastoreItem xmlns:ds="http://schemas.openxmlformats.org/officeDocument/2006/customXml" ds:itemID="{C55E51EE-2B4A-4D72-8861-9CB0C1EED28F}">
  <ds:schemaRefs/>
</ds:datastoreItem>
</file>

<file path=customXml/itemProps3.xml><?xml version="1.0" encoding="utf-8"?>
<ds:datastoreItem xmlns:ds="http://schemas.openxmlformats.org/officeDocument/2006/customXml" ds:itemID="{64B9AA27-9761-4E4B-B6EF-22624EC1916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9841</Words>
  <Application>WPS Presentation</Application>
  <PresentationFormat>On-screen Show (4:3)</PresentationFormat>
  <Paragraphs>375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Tahoma</vt:lpstr>
      <vt:lpstr>Times New Roman</vt:lpstr>
      <vt:lpstr>Calibri</vt:lpstr>
      <vt:lpstr>Times New Roman</vt:lpstr>
      <vt:lpstr>Calibri</vt:lpstr>
      <vt:lpstr>Wingdings</vt:lpstr>
      <vt:lpstr>Microsoft YaHei</vt:lpstr>
      <vt:lpstr>Arial Unicode MS</vt:lpstr>
      <vt:lpstr>Office Theme</vt:lpstr>
      <vt:lpstr>PowerPoint 演示文稿</vt:lpstr>
      <vt:lpstr>OVERVIEW </vt:lpstr>
      <vt:lpstr> I. GENDER POLICY, ACTION PLAN, HUB AND SPOKE  </vt:lpstr>
      <vt:lpstr> I. GENDER POLICY, ACTION PLAN, HUB AND SPOKE  </vt:lpstr>
      <vt:lpstr>II. GOVERNANCE  </vt:lpstr>
      <vt:lpstr>III. WORK PLACE POLICY AND PRACTICE </vt:lpstr>
      <vt:lpstr>IV. LOCAL ECONOMIC DEVELOPMENT</vt:lpstr>
      <vt:lpstr>V. INFRASTRUCTURE AND SOCIAL DEVELOPMENT</vt:lpstr>
      <vt:lpstr>VI. SEXUAL AND REPRODUCTIVE HEALTH, HIV AND AIDS</vt:lpstr>
      <vt:lpstr>VII. GENDER BASED VIOLENCE</vt:lpstr>
      <vt:lpstr>VIII. CLIMATE JUSTICE</vt:lpstr>
      <vt:lpstr>IX. GENDER MANAGEMENT SYSTEM </vt:lpstr>
      <vt:lpstr>X. GENDER RESPONSIVE BUDGETING </vt:lpstr>
      <vt:lpstr>CHALLENGES</vt:lpstr>
      <vt:lpstr>LESSON LEARNED AND INNOVATION </vt:lpstr>
      <vt:lpstr>SUSTAINABILITY AND REPLICATION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hp</cp:lastModifiedBy>
  <cp:revision>159</cp:revision>
  <dcterms:created xsi:type="dcterms:W3CDTF">2014-03-06T12:27:00Z</dcterms:created>
  <dcterms:modified xsi:type="dcterms:W3CDTF">2024-11-07T13:53:23Z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  <property fmtid="{D5CDD505-2E9C-101B-9397-08002B2CF9AE}" pid="3" name="ICV">
    <vt:lpwstr>7B060D7023AC4DC1B35C3C571E906279_13</vt:lpwstr>
  </property>
  <property fmtid="{D5CDD505-2E9C-101B-9397-08002B2CF9AE}" pid="4" name="KSOProductBuildVer">
    <vt:lpwstr>1033-12.2.0.18607</vt:lpwstr>
  </property>
</Properties>
</file>