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7" r:id="rId4"/>
  </p:sldMasterIdLst>
  <p:sldIdLst>
    <p:sldId id="256" r:id="rId5"/>
    <p:sldId id="270" r:id="rId6"/>
    <p:sldId id="262" r:id="rId7"/>
    <p:sldId id="261" r:id="rId8"/>
    <p:sldId id="271" r:id="rId9"/>
    <p:sldId id="272" r:id="rId10"/>
    <p:sldId id="273" r:id="rId11"/>
    <p:sldId id="274" r:id="rId12"/>
    <p:sldId id="277" r:id="rId13"/>
    <p:sldId id="264" r:id="rId14"/>
    <p:sldId id="266" r:id="rId15"/>
    <p:sldId id="258" r:id="rId16"/>
    <p:sldId id="279" r:id="rId17"/>
    <p:sldId id="278" r:id="rId18"/>
    <p:sldId id="265" r:id="rId19"/>
    <p:sldId id="28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-588" y="-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W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4279631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815183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189880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4155660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365413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W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W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4172488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W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W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160008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W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521086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209150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804163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W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031514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F70C4-1ED9-47B2-AFD9-E1951BFB614D}" type="datetimeFigureOut">
              <a:rPr lang="en-ZA" smtClean="0"/>
              <a:pPr/>
              <a:t>2024/11/07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15541-44CE-4F1C-894B-7AB6EF58C79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866073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8963" y="1901948"/>
            <a:ext cx="9144000" cy="2040608"/>
          </a:xfrm>
        </p:spPr>
        <p:txBody>
          <a:bodyPr>
            <a:normAutofit fontScale="90000"/>
          </a:bodyPr>
          <a:lstStyle/>
          <a:p>
            <a:pPr algn="ctr"/>
            <a:r>
              <a:rPr lang="en-ZA" dirty="0" smtClean="0"/>
              <a:t/>
            </a:r>
            <a:br>
              <a:rPr lang="en-ZA" dirty="0" smtClean="0"/>
            </a:br>
            <a:r>
              <a:rPr lang="en-ZA" dirty="0"/>
              <a:t/>
            </a:r>
            <a:br>
              <a:rPr lang="en-ZA" dirty="0"/>
            </a:br>
            <a:r>
              <a:rPr lang="en-ZA" dirty="0" smtClean="0"/>
              <a:t/>
            </a:r>
            <a:br>
              <a:rPr lang="en-ZA" dirty="0" smtClean="0"/>
            </a:br>
            <a:r>
              <a:rPr lang="en-ZA" dirty="0"/>
              <a:t/>
            </a:r>
            <a:br>
              <a:rPr lang="en-ZA" dirty="0"/>
            </a:br>
            <a:r>
              <a:rPr lang="en-ZA" sz="4400" b="1" dirty="0" smtClean="0">
                <a:latin typeface="+mn-lt"/>
              </a:rPr>
              <a:t>PROMOTING </a:t>
            </a:r>
            <a:r>
              <a:rPr lang="en-ZA" sz="4400" b="1" dirty="0" smtClean="0">
                <a:latin typeface="+mn-lt"/>
              </a:rPr>
              <a:t>GENDER-INCLUSIVE </a:t>
            </a:r>
            <a:r>
              <a:rPr lang="en-ZA" sz="4400" b="1" dirty="0" smtClean="0">
                <a:latin typeface="+mn-lt"/>
              </a:rPr>
              <a:t>LOCAL ECONOMIC DEVELOPMENT IN ZIMBABWE </a:t>
            </a:r>
            <a:r>
              <a:rPr lang="en-ZA" sz="4400" b="1" dirty="0" smtClean="0"/>
              <a:t/>
            </a:r>
            <a:br>
              <a:rPr lang="en-ZA" sz="4400" b="1" dirty="0" smtClean="0"/>
            </a:br>
            <a:endParaRPr lang="en-ZA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4272" y="4076806"/>
            <a:ext cx="6987645" cy="1326524"/>
          </a:xfrm>
        </p:spPr>
        <p:txBody>
          <a:bodyPr>
            <a:normAutofit lnSpcReduction="10000"/>
          </a:bodyPr>
          <a:lstStyle/>
          <a:p>
            <a:pPr algn="l"/>
            <a:r>
              <a:rPr lang="en-ZA" b="1" dirty="0">
                <a:solidFill>
                  <a:schemeClr val="tx1"/>
                </a:solidFill>
              </a:rPr>
              <a:t>Business </a:t>
            </a:r>
            <a:r>
              <a:rPr lang="en-ZA" b="1" dirty="0" smtClean="0">
                <a:solidFill>
                  <a:schemeClr val="tx1"/>
                </a:solidFill>
              </a:rPr>
              <a:t>name: AMAL </a:t>
            </a:r>
            <a:endParaRPr lang="en-ZA" b="1" dirty="0" smtClean="0">
              <a:solidFill>
                <a:schemeClr val="tx1"/>
              </a:solidFill>
            </a:endParaRPr>
          </a:p>
          <a:p>
            <a:pPr algn="l"/>
            <a:r>
              <a:rPr lang="en-ZA" b="1" dirty="0" smtClean="0">
                <a:solidFill>
                  <a:schemeClr val="tx1"/>
                </a:solidFill>
              </a:rPr>
              <a:t>Participant </a:t>
            </a:r>
            <a:r>
              <a:rPr lang="en-ZA" b="1" dirty="0" smtClean="0">
                <a:solidFill>
                  <a:schemeClr val="tx1"/>
                </a:solidFill>
              </a:rPr>
              <a:t>name: </a:t>
            </a:r>
            <a:r>
              <a:rPr lang="en-ZA" b="1" dirty="0" err="1" smtClean="0">
                <a:solidFill>
                  <a:schemeClr val="tx1"/>
                </a:solidFill>
              </a:rPr>
              <a:t>Ncamusile</a:t>
            </a:r>
            <a:r>
              <a:rPr lang="en-ZA" b="1" dirty="0" smtClean="0">
                <a:solidFill>
                  <a:schemeClr val="tx1"/>
                </a:solidFill>
              </a:rPr>
              <a:t> </a:t>
            </a:r>
            <a:r>
              <a:rPr lang="en-ZA" b="1" dirty="0" err="1" smtClean="0">
                <a:solidFill>
                  <a:schemeClr val="tx1"/>
                </a:solidFill>
              </a:rPr>
              <a:t>Ngwenya</a:t>
            </a:r>
            <a:r>
              <a:rPr lang="en-ZA" b="1" dirty="0" smtClean="0">
                <a:solidFill>
                  <a:schemeClr val="tx1"/>
                </a:solidFill>
              </a:rPr>
              <a:t> </a:t>
            </a:r>
            <a:endParaRPr lang="en-ZA" b="1" dirty="0" smtClean="0">
              <a:solidFill>
                <a:schemeClr val="tx1"/>
              </a:solidFill>
            </a:endParaRPr>
          </a:p>
          <a:p>
            <a:pPr algn="l"/>
            <a:r>
              <a:rPr lang="en-ZA" b="1" dirty="0" smtClean="0"/>
              <a:t>City of Bulawayo </a:t>
            </a:r>
            <a:endParaRPr lang="en-ZA" b="1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486399" y="5403330"/>
            <a:ext cx="5872766" cy="72443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 sz="2400" b="1" dirty="0">
              <a:solidFill>
                <a:schemeClr val="tx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13616" y="473900"/>
            <a:ext cx="11206620" cy="1314506"/>
            <a:chOff x="543012" y="237175"/>
            <a:chExt cx="11206620" cy="131450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049638" y="638675"/>
              <a:ext cx="3237986" cy="77875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43012" y="237175"/>
              <a:ext cx="1506626" cy="131450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969018" y="679918"/>
              <a:ext cx="2780614" cy="80770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470412" y="708948"/>
              <a:ext cx="3315817" cy="623788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4817" y="3312737"/>
            <a:ext cx="2630196" cy="24840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913984" y="5831632"/>
            <a:ext cx="4581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W" dirty="0" err="1" smtClean="0"/>
              <a:t>Ncamusile</a:t>
            </a:r>
            <a:r>
              <a:rPr lang="en-ZW" dirty="0" smtClean="0"/>
              <a:t> </a:t>
            </a:r>
            <a:r>
              <a:rPr lang="en-ZW" dirty="0" err="1" smtClean="0"/>
              <a:t>Ngwenya</a:t>
            </a:r>
            <a:r>
              <a:rPr lang="en-ZW" dirty="0" smtClean="0"/>
              <a:t> making a gourd basket at Bulawayo Home Industries in August 2023.</a:t>
            </a:r>
            <a:endParaRPr lang="en-ZW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98" y="5278506"/>
            <a:ext cx="1008000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6023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6334" y="322617"/>
            <a:ext cx="10018713" cy="720935"/>
          </a:xfrm>
        </p:spPr>
        <p:txBody>
          <a:bodyPr>
            <a:noAutofit/>
          </a:bodyPr>
          <a:lstStyle/>
          <a:p>
            <a:pPr algn="ctr"/>
            <a:r>
              <a:rPr lang="en-ZA" sz="2800" b="1" dirty="0" smtClean="0">
                <a:latin typeface="+mn-lt"/>
              </a:rPr>
              <a:t>INCOME AND EXPENSES FOR THE BUSINESS FOR THE  PAST</a:t>
            </a:r>
            <a:r>
              <a:rPr lang="en-ZA" sz="28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ZA" sz="2800" b="1" dirty="0" smtClean="0">
                <a:latin typeface="+mn-lt"/>
              </a:rPr>
              <a:t> SIX MONTHS</a:t>
            </a:r>
            <a:endParaRPr lang="en-ZA" sz="2800" b="1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0377" y="965915"/>
            <a:ext cx="4895056" cy="576262"/>
          </a:xfrm>
        </p:spPr>
        <p:txBody>
          <a:bodyPr/>
          <a:lstStyle/>
          <a:p>
            <a:pPr algn="ctr"/>
            <a:r>
              <a:rPr lang="en-ZA" dirty="0" smtClean="0"/>
              <a:t>Income</a:t>
            </a:r>
            <a:endParaRPr lang="en-ZA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504755653"/>
              </p:ext>
            </p:extLst>
          </p:nvPr>
        </p:nvGraphicFramePr>
        <p:xfrm>
          <a:off x="965915" y="1541463"/>
          <a:ext cx="5269785" cy="480000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3542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155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ITEM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AMOUNT USD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800" dirty="0" smtClean="0"/>
                        <a:t>Baskets</a:t>
                      </a:r>
                      <a:endParaRPr lang="en-ZA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ZA" sz="1800" dirty="0" smtClean="0"/>
                        <a:t>$2898</a:t>
                      </a:r>
                      <a:endParaRPr lang="en-ZA" sz="18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1526">
                <a:tc>
                  <a:txBody>
                    <a:bodyPr/>
                    <a:lstStyle/>
                    <a:p>
                      <a:r>
                        <a:rPr lang="en-ZA" sz="1800" dirty="0" smtClean="0"/>
                        <a:t>Poultry</a:t>
                      </a:r>
                      <a:endParaRPr lang="en-ZA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ZA" sz="1800" dirty="0" smtClean="0"/>
                        <a:t>$1979</a:t>
                      </a:r>
                      <a:endParaRPr lang="en-ZA" sz="18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b="1" dirty="0" smtClean="0"/>
                        <a:t>TOTAL</a:t>
                      </a:r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dirty="0" smtClean="0"/>
                        <a:t>$4877</a:t>
                      </a:r>
                    </a:p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7967" y="970710"/>
            <a:ext cx="4895056" cy="576262"/>
          </a:xfrm>
        </p:spPr>
        <p:txBody>
          <a:bodyPr/>
          <a:lstStyle/>
          <a:p>
            <a:pPr algn="ctr"/>
            <a:r>
              <a:rPr lang="en-ZA" dirty="0" smtClean="0"/>
              <a:t>Expenses</a:t>
            </a:r>
            <a:endParaRPr lang="en-ZA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xmlns="" val="1004577984"/>
              </p:ext>
            </p:extLst>
          </p:nvPr>
        </p:nvGraphicFramePr>
        <p:xfrm>
          <a:off x="6607174" y="1550988"/>
          <a:ext cx="5189873" cy="535234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990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07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20423">
                <a:tc>
                  <a:txBody>
                    <a:bodyPr/>
                    <a:lstStyle/>
                    <a:p>
                      <a:r>
                        <a:rPr lang="en-ZA" dirty="0" smtClean="0"/>
                        <a:t>ITEM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AMOUNT USD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22937">
                <a:tc>
                  <a:txBody>
                    <a:bodyPr/>
                    <a:lstStyle/>
                    <a:p>
                      <a:r>
                        <a:rPr lang="en-ZA" sz="1400" b="1" dirty="0" smtClean="0"/>
                        <a:t>Basket</a:t>
                      </a:r>
                      <a:r>
                        <a:rPr lang="en-ZA" sz="1400" b="1" baseline="0" dirty="0" smtClean="0"/>
                        <a:t> expenses</a:t>
                      </a:r>
                    </a:p>
                    <a:p>
                      <a:r>
                        <a:rPr lang="en-ZA" sz="1400" baseline="0" dirty="0" smtClean="0"/>
                        <a:t>-</a:t>
                      </a:r>
                      <a:r>
                        <a:rPr lang="en-ZA" sz="1400" baseline="0" dirty="0" err="1" smtClean="0"/>
                        <a:t>Ilala</a:t>
                      </a:r>
                      <a:endParaRPr lang="en-ZA" sz="1400" baseline="0" dirty="0" smtClean="0"/>
                    </a:p>
                    <a:p>
                      <a:r>
                        <a:rPr lang="en-ZA" sz="1400" baseline="0" dirty="0" smtClean="0"/>
                        <a:t>-</a:t>
                      </a:r>
                      <a:r>
                        <a:rPr lang="en-ZA" sz="1400" baseline="0" dirty="0" err="1" smtClean="0"/>
                        <a:t>Indaza</a:t>
                      </a:r>
                      <a:endParaRPr lang="en-ZA" sz="1400" baseline="0" dirty="0" smtClean="0"/>
                    </a:p>
                    <a:p>
                      <a:r>
                        <a:rPr lang="en-ZA" sz="1400" baseline="0" dirty="0" smtClean="0"/>
                        <a:t>-</a:t>
                      </a:r>
                      <a:r>
                        <a:rPr lang="en-ZA" sz="1400" baseline="0" dirty="0" err="1" smtClean="0"/>
                        <a:t>umthala</a:t>
                      </a:r>
                      <a:endParaRPr lang="en-ZA" sz="1400" baseline="0" dirty="0" smtClean="0"/>
                    </a:p>
                    <a:p>
                      <a:r>
                        <a:rPr lang="en-ZA" sz="1400" baseline="0" dirty="0" smtClean="0"/>
                        <a:t>-transport</a:t>
                      </a:r>
                    </a:p>
                    <a:p>
                      <a:r>
                        <a:rPr lang="en-ZA" sz="1400" baseline="0" dirty="0" smtClean="0"/>
                        <a:t>-packaging</a:t>
                      </a:r>
                    </a:p>
                    <a:p>
                      <a:r>
                        <a:rPr lang="en-ZA" sz="1400" baseline="0" dirty="0" smtClean="0"/>
                        <a:t>-data</a:t>
                      </a:r>
                    </a:p>
                    <a:p>
                      <a:r>
                        <a:rPr lang="en-ZA" sz="1400" baseline="0" dirty="0" smtClean="0"/>
                        <a:t>-Salaries</a:t>
                      </a:r>
                    </a:p>
                    <a:p>
                      <a:r>
                        <a:rPr lang="en-ZA" sz="1400" b="1" baseline="0" dirty="0" smtClean="0"/>
                        <a:t>Total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ZA" sz="1400" dirty="0"/>
                    </a:p>
                    <a:p>
                      <a:r>
                        <a:rPr lang="en-ZA" sz="1400" dirty="0" smtClean="0"/>
                        <a:t>$588</a:t>
                      </a:r>
                    </a:p>
                    <a:p>
                      <a:r>
                        <a:rPr lang="en-ZA" sz="1400" dirty="0" smtClean="0"/>
                        <a:t>$511</a:t>
                      </a:r>
                    </a:p>
                    <a:p>
                      <a:r>
                        <a:rPr lang="en-ZA" sz="1400" dirty="0" smtClean="0"/>
                        <a:t>$42</a:t>
                      </a:r>
                    </a:p>
                    <a:p>
                      <a:r>
                        <a:rPr lang="en-ZA" sz="1400" dirty="0" smtClean="0"/>
                        <a:t>$60</a:t>
                      </a:r>
                    </a:p>
                    <a:p>
                      <a:r>
                        <a:rPr lang="en-ZA" sz="1400" dirty="0" smtClean="0"/>
                        <a:t>$60</a:t>
                      </a:r>
                    </a:p>
                    <a:p>
                      <a:r>
                        <a:rPr lang="en-ZA" sz="1400" dirty="0" smtClean="0"/>
                        <a:t>$80</a:t>
                      </a:r>
                    </a:p>
                    <a:p>
                      <a:r>
                        <a:rPr lang="en-ZA" sz="1400" dirty="0" smtClean="0"/>
                        <a:t>$268</a:t>
                      </a:r>
                    </a:p>
                    <a:p>
                      <a:r>
                        <a:rPr lang="en-ZA" sz="1400" dirty="0" smtClean="0"/>
                        <a:t>$1609</a:t>
                      </a:r>
                      <a:endParaRPr lang="en-ZA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63255">
                <a:tc>
                  <a:txBody>
                    <a:bodyPr/>
                    <a:lstStyle/>
                    <a:p>
                      <a:r>
                        <a:rPr lang="en-ZA" sz="1400" b="1" dirty="0" smtClean="0"/>
                        <a:t>Poultry</a:t>
                      </a:r>
                    </a:p>
                    <a:p>
                      <a:r>
                        <a:rPr lang="en-ZA" sz="1400" b="0" dirty="0" smtClean="0"/>
                        <a:t>-booking</a:t>
                      </a:r>
                      <a:r>
                        <a:rPr lang="en-ZA" sz="1400" b="0" baseline="0" dirty="0" smtClean="0"/>
                        <a:t> of chicks</a:t>
                      </a:r>
                    </a:p>
                    <a:p>
                      <a:r>
                        <a:rPr lang="en-ZA" sz="1400" b="0" baseline="0" dirty="0" smtClean="0"/>
                        <a:t>-Feed</a:t>
                      </a:r>
                    </a:p>
                    <a:p>
                      <a:r>
                        <a:rPr lang="en-ZA" sz="1400" b="0" baseline="0" dirty="0" smtClean="0"/>
                        <a:t>-Vaccines</a:t>
                      </a:r>
                    </a:p>
                    <a:p>
                      <a:r>
                        <a:rPr lang="en-ZA" sz="1400" b="0" baseline="0" dirty="0" smtClean="0"/>
                        <a:t>-Transport</a:t>
                      </a:r>
                    </a:p>
                    <a:p>
                      <a:r>
                        <a:rPr lang="en-ZA" sz="1400" b="0" baseline="0" dirty="0" smtClean="0"/>
                        <a:t>-Coal</a:t>
                      </a:r>
                    </a:p>
                    <a:p>
                      <a:r>
                        <a:rPr lang="en-ZA" sz="1400" b="0" baseline="0" dirty="0" smtClean="0"/>
                        <a:t>-Electricity</a:t>
                      </a:r>
                    </a:p>
                    <a:p>
                      <a:r>
                        <a:rPr lang="en-ZA" sz="1400" b="0" baseline="0" dirty="0" smtClean="0"/>
                        <a:t>-Bales</a:t>
                      </a:r>
                    </a:p>
                    <a:p>
                      <a:r>
                        <a:rPr lang="en-ZA" sz="1400" b="0" baseline="0" dirty="0" smtClean="0"/>
                        <a:t>-salary</a:t>
                      </a:r>
                    </a:p>
                    <a:p>
                      <a:r>
                        <a:rPr lang="en-ZA" sz="1400" b="1" baseline="0" dirty="0" smtClean="0"/>
                        <a:t>Total</a:t>
                      </a:r>
                      <a:endParaRPr lang="en-ZA" sz="1400" b="1" dirty="0" smtClean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ZA" sz="1400" dirty="0" smtClean="0"/>
                    </a:p>
                    <a:p>
                      <a:r>
                        <a:rPr lang="en-ZA" sz="1400" dirty="0" smtClean="0"/>
                        <a:t>$330</a:t>
                      </a:r>
                    </a:p>
                    <a:p>
                      <a:r>
                        <a:rPr lang="en-ZA" sz="1400" dirty="0" smtClean="0"/>
                        <a:t>$1011</a:t>
                      </a:r>
                    </a:p>
                    <a:p>
                      <a:r>
                        <a:rPr lang="en-ZA" sz="1400" dirty="0" smtClean="0"/>
                        <a:t>$45</a:t>
                      </a:r>
                      <a:br>
                        <a:rPr lang="en-ZA" sz="1400" dirty="0" smtClean="0"/>
                      </a:br>
                      <a:r>
                        <a:rPr lang="en-ZA" sz="1400" dirty="0" smtClean="0"/>
                        <a:t>$40</a:t>
                      </a:r>
                      <a:br>
                        <a:rPr lang="en-ZA" sz="1400" dirty="0" smtClean="0"/>
                      </a:br>
                      <a:r>
                        <a:rPr lang="en-ZA" sz="1400" dirty="0" smtClean="0"/>
                        <a:t>$24</a:t>
                      </a:r>
                    </a:p>
                    <a:p>
                      <a:r>
                        <a:rPr lang="en-ZA" sz="1400" dirty="0" smtClean="0"/>
                        <a:t>$30</a:t>
                      </a:r>
                    </a:p>
                    <a:p>
                      <a:r>
                        <a:rPr lang="en-ZA" sz="1400" dirty="0" smtClean="0"/>
                        <a:t>$24</a:t>
                      </a:r>
                    </a:p>
                    <a:p>
                      <a:r>
                        <a:rPr lang="en-ZA" sz="1400" dirty="0" smtClean="0"/>
                        <a:t>$80</a:t>
                      </a:r>
                    </a:p>
                    <a:p>
                      <a:r>
                        <a:rPr lang="en-ZA" sz="1400" dirty="0" smtClean="0"/>
                        <a:t>$1584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0397">
                <a:tc>
                  <a:txBody>
                    <a:bodyPr/>
                    <a:lstStyle/>
                    <a:p>
                      <a:r>
                        <a:rPr lang="en-ZA" sz="1400" b="1" dirty="0" smtClean="0"/>
                        <a:t>TOTAL</a:t>
                      </a:r>
                      <a:endParaRPr lang="en-ZA" sz="14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$3193</a:t>
                      </a:r>
                      <a:endParaRPr lang="en-ZA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74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6334" y="423424"/>
            <a:ext cx="10018713" cy="553510"/>
          </a:xfrm>
        </p:spPr>
        <p:txBody>
          <a:bodyPr>
            <a:noAutofit/>
          </a:bodyPr>
          <a:lstStyle/>
          <a:p>
            <a:pPr algn="ctr"/>
            <a:r>
              <a:rPr lang="en-ZA" sz="3200" b="1" dirty="0" smtClean="0">
                <a:latin typeface="+mn-lt"/>
              </a:rPr>
              <a:t>INCOME AND EXPENSES FOR THE BUSINESS FOR </a:t>
            </a:r>
            <a:br>
              <a:rPr lang="en-ZA" sz="3200" b="1" dirty="0" smtClean="0">
                <a:latin typeface="+mn-lt"/>
              </a:rPr>
            </a:br>
            <a:r>
              <a:rPr lang="en-ZA" sz="3200" b="1" dirty="0" smtClean="0">
                <a:latin typeface="+mn-lt"/>
              </a:rPr>
              <a:t>NEXT SIX MONTHS</a:t>
            </a:r>
            <a:endParaRPr lang="en-ZA" sz="3200" b="1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0377" y="965915"/>
            <a:ext cx="4895056" cy="576262"/>
          </a:xfrm>
        </p:spPr>
        <p:txBody>
          <a:bodyPr/>
          <a:lstStyle/>
          <a:p>
            <a:pPr algn="ctr"/>
            <a:r>
              <a:rPr lang="en-ZA" dirty="0" smtClean="0"/>
              <a:t>Income</a:t>
            </a:r>
            <a:endParaRPr lang="en-ZA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1622943507"/>
              </p:ext>
            </p:extLst>
          </p:nvPr>
        </p:nvGraphicFramePr>
        <p:xfrm>
          <a:off x="978794" y="1541463"/>
          <a:ext cx="5256906" cy="4820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4129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440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ITEM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AMOUNT USD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800" dirty="0" smtClean="0"/>
                        <a:t>Baskets( 70 per month)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ZA" sz="1800" dirty="0" smtClean="0"/>
                        <a:t>$3500</a:t>
                      </a:r>
                      <a:endParaRPr lang="en-ZA" sz="18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800" dirty="0" smtClean="0"/>
                        <a:t>Poultry (2</a:t>
                      </a:r>
                      <a:r>
                        <a:rPr lang="en-ZA" sz="1800" baseline="0" dirty="0" smtClean="0"/>
                        <a:t> weeks spacing $600)</a:t>
                      </a:r>
                      <a:endParaRPr lang="en-ZA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ZA" sz="1800" dirty="0" smtClean="0"/>
                        <a:t>$2400 (monthly)</a:t>
                      </a:r>
                      <a:endParaRPr lang="en-ZA" sz="18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b="1" dirty="0" smtClean="0"/>
                        <a:t>TOTAL</a:t>
                      </a:r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$5900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7967" y="970710"/>
            <a:ext cx="4895056" cy="576262"/>
          </a:xfrm>
        </p:spPr>
        <p:txBody>
          <a:bodyPr/>
          <a:lstStyle/>
          <a:p>
            <a:pPr algn="ctr"/>
            <a:r>
              <a:rPr lang="en-ZA" dirty="0" smtClean="0"/>
              <a:t>Expenses</a:t>
            </a:r>
            <a:endParaRPr lang="en-ZA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xmlns="" val="1341263173"/>
              </p:ext>
            </p:extLst>
          </p:nvPr>
        </p:nvGraphicFramePr>
        <p:xfrm>
          <a:off x="6607175" y="1550988"/>
          <a:ext cx="5205380" cy="520249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4503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550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87639">
                <a:tc>
                  <a:txBody>
                    <a:bodyPr/>
                    <a:lstStyle/>
                    <a:p>
                      <a:r>
                        <a:rPr lang="en-ZA" dirty="0" smtClean="0"/>
                        <a:t>ITEM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AMOUNT USD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07227">
                <a:tc>
                  <a:txBody>
                    <a:bodyPr/>
                    <a:lstStyle/>
                    <a:p>
                      <a:r>
                        <a:rPr lang="en-ZA" sz="1400" b="1" dirty="0" smtClean="0"/>
                        <a:t>Basket</a:t>
                      </a:r>
                      <a:r>
                        <a:rPr lang="en-ZA" sz="1400" b="1" baseline="0" dirty="0" smtClean="0"/>
                        <a:t> expenses</a:t>
                      </a:r>
                    </a:p>
                    <a:p>
                      <a:r>
                        <a:rPr lang="en-ZA" sz="1400" baseline="0" dirty="0" smtClean="0"/>
                        <a:t>-</a:t>
                      </a:r>
                      <a:r>
                        <a:rPr lang="en-ZA" sz="1400" baseline="0" dirty="0" err="1" smtClean="0"/>
                        <a:t>Ilala</a:t>
                      </a:r>
                      <a:endParaRPr lang="en-ZA" sz="1400" baseline="0" dirty="0" smtClean="0"/>
                    </a:p>
                    <a:p>
                      <a:r>
                        <a:rPr lang="en-ZA" sz="1400" baseline="0" dirty="0" smtClean="0"/>
                        <a:t>-</a:t>
                      </a:r>
                      <a:r>
                        <a:rPr lang="en-ZA" sz="1400" baseline="0" dirty="0" err="1" smtClean="0"/>
                        <a:t>Indaza</a:t>
                      </a:r>
                      <a:endParaRPr lang="en-ZA" sz="1400" baseline="0" dirty="0" smtClean="0"/>
                    </a:p>
                    <a:p>
                      <a:r>
                        <a:rPr lang="en-ZA" sz="1400" baseline="0" dirty="0" smtClean="0"/>
                        <a:t>-</a:t>
                      </a:r>
                      <a:r>
                        <a:rPr lang="en-ZA" sz="1400" baseline="0" dirty="0" err="1" smtClean="0"/>
                        <a:t>umthala</a:t>
                      </a:r>
                      <a:endParaRPr lang="en-ZA" sz="1400" baseline="0" dirty="0" smtClean="0"/>
                    </a:p>
                    <a:p>
                      <a:r>
                        <a:rPr lang="en-ZA" sz="1400" baseline="0" dirty="0" smtClean="0"/>
                        <a:t>-transport</a:t>
                      </a:r>
                    </a:p>
                    <a:p>
                      <a:r>
                        <a:rPr lang="en-ZA" sz="1400" baseline="0" dirty="0" smtClean="0"/>
                        <a:t>-packaging</a:t>
                      </a:r>
                    </a:p>
                    <a:p>
                      <a:r>
                        <a:rPr lang="en-ZA" sz="1400" baseline="0" dirty="0" smtClean="0"/>
                        <a:t>-data</a:t>
                      </a:r>
                    </a:p>
                    <a:p>
                      <a:r>
                        <a:rPr lang="en-ZA" sz="1400" baseline="0" dirty="0" smtClean="0"/>
                        <a:t>-Salaries</a:t>
                      </a:r>
                    </a:p>
                    <a:p>
                      <a:r>
                        <a:rPr lang="en-ZA" sz="1400" b="1" baseline="0" dirty="0" smtClean="0"/>
                        <a:t>Total</a:t>
                      </a:r>
                      <a:endParaRPr lang="en-ZA" sz="1400" b="1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400" dirty="0" smtClean="0"/>
                    </a:p>
                    <a:p>
                      <a:r>
                        <a:rPr lang="en-ZA" sz="1400" dirty="0" smtClean="0"/>
                        <a:t>$588</a:t>
                      </a:r>
                    </a:p>
                    <a:p>
                      <a:r>
                        <a:rPr lang="en-ZA" sz="1400" dirty="0" smtClean="0"/>
                        <a:t>$511</a:t>
                      </a:r>
                    </a:p>
                    <a:p>
                      <a:r>
                        <a:rPr lang="en-ZA" sz="1400" dirty="0" smtClean="0"/>
                        <a:t>$42</a:t>
                      </a:r>
                    </a:p>
                    <a:p>
                      <a:r>
                        <a:rPr lang="en-ZA" sz="1400" dirty="0" smtClean="0"/>
                        <a:t>$60</a:t>
                      </a:r>
                    </a:p>
                    <a:p>
                      <a:r>
                        <a:rPr lang="en-ZA" sz="1400" dirty="0" smtClean="0"/>
                        <a:t>$60</a:t>
                      </a:r>
                    </a:p>
                    <a:p>
                      <a:r>
                        <a:rPr lang="en-ZA" sz="1400" dirty="0" smtClean="0"/>
                        <a:t>$80</a:t>
                      </a:r>
                    </a:p>
                    <a:p>
                      <a:r>
                        <a:rPr lang="en-ZA" sz="1400" dirty="0" smtClean="0"/>
                        <a:t>$268</a:t>
                      </a:r>
                    </a:p>
                    <a:p>
                      <a:r>
                        <a:rPr lang="en-ZA" sz="1400" dirty="0" smtClean="0"/>
                        <a:t>$1609</a:t>
                      </a:r>
                    </a:p>
                    <a:p>
                      <a:endParaRPr lang="en-Z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83331">
                <a:tc>
                  <a:txBody>
                    <a:bodyPr/>
                    <a:lstStyle/>
                    <a:p>
                      <a:r>
                        <a:rPr lang="en-ZA" sz="1400" b="1" dirty="0" smtClean="0"/>
                        <a:t>Poultry</a:t>
                      </a:r>
                    </a:p>
                    <a:p>
                      <a:r>
                        <a:rPr lang="en-ZA" sz="1400" b="0" dirty="0" smtClean="0"/>
                        <a:t>-booking</a:t>
                      </a:r>
                      <a:r>
                        <a:rPr lang="en-ZA" sz="1400" b="0" baseline="0" dirty="0" smtClean="0"/>
                        <a:t> of chicks</a:t>
                      </a:r>
                    </a:p>
                    <a:p>
                      <a:r>
                        <a:rPr lang="en-ZA" sz="1400" b="0" baseline="0" dirty="0" smtClean="0"/>
                        <a:t>-Feed</a:t>
                      </a:r>
                    </a:p>
                    <a:p>
                      <a:r>
                        <a:rPr lang="en-ZA" sz="1400" b="0" baseline="0" dirty="0" smtClean="0"/>
                        <a:t>-Vaccines</a:t>
                      </a:r>
                    </a:p>
                    <a:p>
                      <a:r>
                        <a:rPr lang="en-ZA" sz="1400" b="0" baseline="0" dirty="0" smtClean="0"/>
                        <a:t>-Transport</a:t>
                      </a:r>
                    </a:p>
                    <a:p>
                      <a:r>
                        <a:rPr lang="en-ZA" sz="1400" b="0" baseline="0" dirty="0" smtClean="0"/>
                        <a:t>-Coal</a:t>
                      </a:r>
                    </a:p>
                    <a:p>
                      <a:r>
                        <a:rPr lang="en-ZA" sz="1400" b="0" baseline="0" dirty="0" smtClean="0"/>
                        <a:t>-Electricity</a:t>
                      </a:r>
                    </a:p>
                    <a:p>
                      <a:r>
                        <a:rPr lang="en-ZA" sz="1400" b="0" baseline="0" dirty="0" smtClean="0"/>
                        <a:t>-Bales</a:t>
                      </a:r>
                    </a:p>
                    <a:p>
                      <a:r>
                        <a:rPr lang="en-ZA" sz="1400" b="0" baseline="0" dirty="0" smtClean="0"/>
                        <a:t>-salary</a:t>
                      </a:r>
                    </a:p>
                    <a:p>
                      <a:r>
                        <a:rPr lang="en-ZA" sz="1400" b="1" baseline="0" dirty="0" smtClean="0"/>
                        <a:t>Total</a:t>
                      </a:r>
                      <a:endParaRPr lang="en-ZA" sz="1400" b="1" dirty="0" smtClean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ZA" sz="1400" dirty="0" smtClean="0"/>
                    </a:p>
                    <a:p>
                      <a:r>
                        <a:rPr lang="en-ZA" sz="1400" dirty="0" smtClean="0"/>
                        <a:t>$330</a:t>
                      </a:r>
                    </a:p>
                    <a:p>
                      <a:r>
                        <a:rPr lang="en-ZA" sz="1400" dirty="0" smtClean="0"/>
                        <a:t>$1011</a:t>
                      </a:r>
                    </a:p>
                    <a:p>
                      <a:r>
                        <a:rPr lang="en-ZA" sz="1400" dirty="0" smtClean="0"/>
                        <a:t>$45</a:t>
                      </a:r>
                      <a:br>
                        <a:rPr lang="en-ZA" sz="1400" dirty="0" smtClean="0"/>
                      </a:br>
                      <a:r>
                        <a:rPr lang="en-ZA" sz="1400" dirty="0" smtClean="0"/>
                        <a:t>$40</a:t>
                      </a:r>
                      <a:br>
                        <a:rPr lang="en-ZA" sz="1400" dirty="0" smtClean="0"/>
                      </a:br>
                      <a:r>
                        <a:rPr lang="en-ZA" sz="1400" dirty="0" smtClean="0"/>
                        <a:t>$24</a:t>
                      </a:r>
                    </a:p>
                    <a:p>
                      <a:r>
                        <a:rPr lang="en-ZA" sz="1400" dirty="0" smtClean="0"/>
                        <a:t>$30</a:t>
                      </a:r>
                    </a:p>
                    <a:p>
                      <a:r>
                        <a:rPr lang="en-ZA" sz="1400" dirty="0" smtClean="0"/>
                        <a:t>$24</a:t>
                      </a:r>
                    </a:p>
                    <a:p>
                      <a:r>
                        <a:rPr lang="en-ZA" sz="1400" dirty="0" smtClean="0"/>
                        <a:t>$80</a:t>
                      </a:r>
                    </a:p>
                    <a:p>
                      <a:r>
                        <a:rPr lang="en-ZA" sz="1400" dirty="0" smtClean="0"/>
                        <a:t>$1584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7639">
                <a:tc>
                  <a:txBody>
                    <a:bodyPr/>
                    <a:lstStyle/>
                    <a:p>
                      <a:r>
                        <a:rPr lang="en-ZA" sz="1400" b="1" dirty="0" smtClean="0"/>
                        <a:t>TOTAL</a:t>
                      </a:r>
                      <a:endParaRPr lang="en-ZA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$3193</a:t>
                      </a:r>
                      <a:endParaRPr lang="en-ZA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3736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sz="3200" b="1" dirty="0" smtClean="0">
                <a:latin typeface="+mn-lt"/>
              </a:rPr>
              <a:t>WHAT PLANS HAVE YOU MADE TO GROW YOUR BUSINESS IN THE NEXT 6 MONTHS?  </a:t>
            </a:r>
            <a:endParaRPr lang="en-ZA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Over the next six months, </a:t>
            </a:r>
            <a:r>
              <a:rPr lang="en-US" dirty="0" smtClean="0"/>
              <a:t>the business will grow by </a:t>
            </a:r>
            <a:r>
              <a:rPr lang="en-US" dirty="0" smtClean="0"/>
              <a:t>focusing on key targets and actions:</a:t>
            </a:r>
          </a:p>
          <a:p>
            <a:r>
              <a:rPr lang="en-US" b="1" dirty="0" smtClean="0"/>
              <a:t>IMAL to have Customer Growth</a:t>
            </a:r>
            <a:endParaRPr lang="en-US" dirty="0" smtClean="0"/>
          </a:p>
          <a:p>
            <a:r>
              <a:rPr lang="en-US" b="1" dirty="0" smtClean="0"/>
              <a:t>IMAL to have Sales Volume</a:t>
            </a:r>
          </a:p>
          <a:p>
            <a:r>
              <a:rPr lang="en-US" b="1" dirty="0" smtClean="0"/>
              <a:t>IMAL to have Staff Expansion</a:t>
            </a:r>
          </a:p>
          <a:p>
            <a:r>
              <a:rPr lang="en-US" b="1" dirty="0" smtClean="0"/>
              <a:t>IMAL to Improve on Monthly Income and Monthly Expenses</a:t>
            </a:r>
          </a:p>
          <a:p>
            <a:r>
              <a:rPr lang="en-US" b="1" dirty="0" smtClean="0"/>
              <a:t>Improve IMAL Customer Service</a:t>
            </a:r>
          </a:p>
          <a:p>
            <a:endParaRPr lang="en-ZW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9065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W" b="1" dirty="0" smtClean="0"/>
              <a:t>CHALLENGES</a:t>
            </a:r>
            <a:endParaRPr lang="en-ZW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99592"/>
            <a:ext cx="5181600" cy="4777371"/>
          </a:xfrm>
          <a:ln w="3175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Transportation of Baskets:</a:t>
            </a:r>
          </a:p>
          <a:p>
            <a:r>
              <a:rPr lang="en-US" dirty="0" smtClean="0"/>
              <a:t>Challenge: Transporting baskets to Cape Town is difficult due to Bulawayo that has limited bus services, with only one bus leaving on Tuesdays.</a:t>
            </a:r>
          </a:p>
          <a:p>
            <a:r>
              <a:rPr lang="en-US" dirty="0" smtClean="0"/>
              <a:t>Solution: Exploring alternative transport options like using Harare route to ensure more timely and cost-effective deliveries. </a:t>
            </a:r>
            <a:endParaRPr lang="en-ZW" dirty="0" smtClean="0"/>
          </a:p>
          <a:p>
            <a:endParaRPr lang="en-ZW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436914"/>
            <a:ext cx="5181600" cy="4740049"/>
          </a:xfrm>
          <a:ln w="3175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Poultry Farming</a:t>
            </a:r>
            <a:r>
              <a:rPr lang="en-US" dirty="0" smtClean="0"/>
              <a:t>:</a:t>
            </a:r>
          </a:p>
          <a:p>
            <a:r>
              <a:rPr lang="en-US" dirty="0" smtClean="0"/>
              <a:t>Challenge: The waiting period for chickens to reach 6 weeks can sometimes lead to rejections, impacting productivity and profits.</a:t>
            </a:r>
          </a:p>
          <a:p>
            <a:r>
              <a:rPr lang="en-US" dirty="0" smtClean="0"/>
              <a:t>Solution: Implementing better management practices to monitor chicken growth closely and ensuring healthier stock to reduce the likelihood of rejections</a:t>
            </a:r>
            <a:endParaRPr lang="en-ZW" dirty="0" smtClean="0"/>
          </a:p>
          <a:p>
            <a:endParaRPr lang="en-ZW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9999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W" b="1" dirty="0" smtClean="0">
                <a:latin typeface="+mn-lt"/>
              </a:rPr>
              <a:t>SUSTAINABILITY</a:t>
            </a:r>
            <a:endParaRPr lang="en-ZW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71600"/>
            <a:ext cx="5181600" cy="4805363"/>
          </a:xfrm>
          <a:ln w="3175">
            <a:solidFill>
              <a:schemeClr val="tx1"/>
            </a:solidFill>
          </a:ln>
        </p:spPr>
        <p:txBody>
          <a:bodyPr/>
          <a:lstStyle/>
          <a:p>
            <a:r>
              <a:rPr lang="en-US" b="1" dirty="0" smtClean="0"/>
              <a:t>To sustain and grow IMAL:</a:t>
            </a:r>
          </a:p>
          <a:p>
            <a:pPr marL="0" indent="0">
              <a:buNone/>
            </a:pPr>
            <a:r>
              <a:rPr lang="en-US" dirty="0" smtClean="0"/>
              <a:t>1.Diversification</a:t>
            </a:r>
          </a:p>
          <a:p>
            <a:pPr marL="0" indent="0">
              <a:buNone/>
            </a:pPr>
            <a:r>
              <a:rPr lang="en-US" dirty="0" smtClean="0"/>
              <a:t>2. Quality Control</a:t>
            </a:r>
          </a:p>
          <a:p>
            <a:pPr marL="0" indent="0">
              <a:buNone/>
            </a:pPr>
            <a:r>
              <a:rPr lang="en-US" dirty="0" smtClean="0"/>
              <a:t>3. Marketing &amp; Customer Engagement</a:t>
            </a:r>
          </a:p>
          <a:p>
            <a:pPr marL="0" indent="0">
              <a:buNone/>
            </a:pPr>
            <a:r>
              <a:rPr lang="en-US" dirty="0" smtClean="0"/>
              <a:t>4. Staffing &amp; Training</a:t>
            </a:r>
          </a:p>
          <a:p>
            <a:pPr marL="0" indent="0">
              <a:buNone/>
            </a:pPr>
            <a:r>
              <a:rPr lang="en-US" dirty="0" smtClean="0"/>
              <a:t>5. Financial Management</a:t>
            </a:r>
          </a:p>
          <a:p>
            <a:pPr marL="0" indent="0">
              <a:buNone/>
            </a:pPr>
            <a:r>
              <a:rPr lang="en-US" dirty="0" smtClean="0"/>
              <a:t>6. Sustainability in Production</a:t>
            </a:r>
          </a:p>
          <a:p>
            <a:endParaRPr lang="en-ZW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6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212" t="20396" r="-1212" b="19552"/>
          <a:stretch/>
        </p:blipFill>
        <p:spPr>
          <a:xfrm>
            <a:off x="7163189" y="1374839"/>
            <a:ext cx="3162300" cy="41183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32645" y="5561045"/>
            <a:ext cx="3741575" cy="38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W" dirty="0" smtClean="0"/>
              <a:t>Handbag made out of </a:t>
            </a:r>
            <a:r>
              <a:rPr lang="en-ZW" dirty="0" err="1" smtClean="0"/>
              <a:t>ilala</a:t>
            </a: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xmlns="" val="1197323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115910"/>
            <a:ext cx="10018713" cy="772732"/>
          </a:xfrm>
        </p:spPr>
        <p:txBody>
          <a:bodyPr/>
          <a:lstStyle/>
          <a:p>
            <a:pPr algn="ctr"/>
            <a:r>
              <a:rPr lang="en-ZA" b="1" dirty="0" smtClean="0">
                <a:latin typeface="+mn-lt"/>
              </a:rPr>
              <a:t>ADDITIONAL INFORMATION?</a:t>
            </a:r>
            <a:endParaRPr lang="en-ZA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4555" y="842383"/>
            <a:ext cx="10325617" cy="556367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 smtClean="0"/>
              <a:t>Under </a:t>
            </a:r>
            <a:r>
              <a:rPr lang="en-US" b="1" dirty="0" err="1" smtClean="0"/>
              <a:t>Imal</a:t>
            </a:r>
            <a:endParaRPr lang="en-US" b="1" dirty="0" smtClean="0"/>
          </a:p>
          <a:p>
            <a:r>
              <a:rPr lang="en-US" dirty="0" smtClean="0"/>
              <a:t>Management: </a:t>
            </a:r>
            <a:r>
              <a:rPr lang="en-US" dirty="0" err="1" smtClean="0"/>
              <a:t>Imal</a:t>
            </a:r>
            <a:r>
              <a:rPr lang="en-US" dirty="0" smtClean="0"/>
              <a:t> has made significant improvements in managing finances, which has helped ensure better budgeting and profitability in the business.</a:t>
            </a:r>
          </a:p>
          <a:p>
            <a:r>
              <a:rPr lang="en-US" dirty="0" smtClean="0"/>
              <a:t>Collaboration: Working with others, both staff and collaborators, has enhanced productivity and allowed for a more streamlined operation.</a:t>
            </a:r>
          </a:p>
          <a:p>
            <a:pPr marL="0" indent="0">
              <a:buNone/>
            </a:pPr>
            <a:r>
              <a:rPr lang="en-US" b="1" dirty="0" smtClean="0"/>
              <a:t>Personal growth</a:t>
            </a:r>
          </a:p>
          <a:p>
            <a:r>
              <a:rPr lang="en-US" dirty="0" smtClean="0"/>
              <a:t>Marketing Strategies: There has been a notable shift in </a:t>
            </a:r>
            <a:r>
              <a:rPr lang="en-US" dirty="0" smtClean="0"/>
              <a:t>how the business approaches </a:t>
            </a:r>
            <a:r>
              <a:rPr lang="en-US" dirty="0" smtClean="0"/>
              <a:t>marketing. The focus on social media and word-of-mouth has proven to be effective in reaching more customers.</a:t>
            </a:r>
          </a:p>
          <a:p>
            <a:r>
              <a:rPr lang="en-US" dirty="0" smtClean="0"/>
              <a:t>Self-Confidence</a:t>
            </a:r>
            <a:r>
              <a:rPr lang="en-US" dirty="0" smtClean="0"/>
              <a:t>: Confidence </a:t>
            </a:r>
            <a:r>
              <a:rPr lang="en-US" dirty="0" smtClean="0"/>
              <a:t>in promoting the business and communicating its value to potential customers has grown, which has played a key role in increasing customer engagement and sales.</a:t>
            </a:r>
            <a:endParaRPr lang="en-ZA" dirty="0" smtClean="0"/>
          </a:p>
          <a:p>
            <a:pPr marL="0" indent="0">
              <a:buNone/>
            </a:pPr>
            <a:endParaRPr lang="en-ZA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6804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9714" y="672466"/>
            <a:ext cx="8579273" cy="54540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b="1" dirty="0" smtClean="0">
                <a:latin typeface="Goudy Stout" panose="0202090407030B020401" pitchFamily="18" charset="0"/>
                <a:cs typeface="Juice ITC" panose="04040403040A02020202" charset="0"/>
                <a:sym typeface="+mn-ea"/>
              </a:rPr>
              <a:t>SIYABONGA</a:t>
            </a:r>
            <a:r>
              <a:rPr lang="en-US" altLang="en-GB" b="1" dirty="0" smtClean="0">
                <a:latin typeface="Goudy Stout" panose="0202090407030B020401" pitchFamily="18" charset="0"/>
                <a:cs typeface="Juice ITC" panose="04040403040A02020202" charset="0"/>
                <a:sym typeface="+mn-ea"/>
              </a:rPr>
              <a:t>...</a:t>
            </a:r>
            <a:endParaRPr lang="en-GB" b="1" dirty="0" smtClean="0">
              <a:latin typeface="Goudy Stout" panose="0202090407030B020401" pitchFamily="18" charset="0"/>
              <a:cs typeface="Juice ITC" panose="04040403040A02020202" charset="0"/>
            </a:endParaRPr>
          </a:p>
          <a:p>
            <a:pPr>
              <a:buNone/>
            </a:pPr>
            <a:r>
              <a:rPr lang="en-GB" b="1" dirty="0" smtClean="0">
                <a:latin typeface="Goudy Stout" panose="0202090407030B020401" pitchFamily="18" charset="0"/>
                <a:cs typeface="Juice ITC" panose="04040403040A02020202" charset="0"/>
                <a:sym typeface="+mn-ea"/>
              </a:rPr>
              <a:t>TATENDA</a:t>
            </a:r>
            <a:r>
              <a:rPr lang="en-US" altLang="en-GB" b="1" dirty="0" smtClean="0">
                <a:latin typeface="Goudy Stout" panose="0202090407030B020401" pitchFamily="18" charset="0"/>
                <a:cs typeface="Juice ITC" panose="04040403040A02020202" charset="0"/>
                <a:sym typeface="+mn-ea"/>
              </a:rPr>
              <a:t>...</a:t>
            </a:r>
            <a:endParaRPr lang="en-GB" b="1" dirty="0" smtClean="0">
              <a:latin typeface="Goudy Stout" panose="0202090407030B020401" pitchFamily="18" charset="0"/>
              <a:cs typeface="Juice ITC" panose="04040403040A02020202" charset="0"/>
            </a:endParaRPr>
          </a:p>
          <a:p>
            <a:pPr>
              <a:buNone/>
            </a:pPr>
            <a:r>
              <a:rPr lang="en-GB" b="1" dirty="0" smtClean="0">
                <a:latin typeface="Goudy Stout" panose="0202090407030B020401" pitchFamily="18" charset="0"/>
                <a:cs typeface="Juice ITC" panose="04040403040A02020202" charset="0"/>
                <a:sym typeface="+mn-ea"/>
              </a:rPr>
              <a:t>THANK YOU</a:t>
            </a:r>
            <a:r>
              <a:rPr lang="en-US" altLang="en-GB" b="1" dirty="0" smtClean="0">
                <a:latin typeface="Goudy Stout" panose="0202090407030B020401" pitchFamily="18" charset="0"/>
                <a:cs typeface="Juice ITC" panose="04040403040A02020202" charset="0"/>
                <a:sym typeface="+mn-ea"/>
              </a:rPr>
              <a:t>...</a:t>
            </a:r>
            <a:endParaRPr lang="en-US" altLang="en-GB" b="1" dirty="0" smtClean="0">
              <a:latin typeface="Goudy Stout" panose="0202090407030B020401" pitchFamily="18" charset="0"/>
              <a:cs typeface="Juice ITC" panose="04040403040A02020202" charset="0"/>
            </a:endParaRPr>
          </a:p>
          <a:p>
            <a:pPr>
              <a:buNone/>
            </a:pPr>
            <a:endParaRPr lang="en-US" altLang="en-GB" b="1" dirty="0" smtClean="0">
              <a:latin typeface="Juice ITC" panose="04040403040A02020202" charset="0"/>
              <a:cs typeface="Juice ITC" panose="04040403040A02020202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6CC1-C62E-4793-9BAB-70F633D6ED53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6211571"/>
            <a:ext cx="12192000" cy="67500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US" sz="2400" dirty="0"/>
          </a:p>
        </p:txBody>
      </p:sp>
      <p:sp>
        <p:nvSpPr>
          <p:cNvPr id="6" name="Text Box 5"/>
          <p:cNvSpPr txBox="1"/>
          <p:nvPr/>
        </p:nvSpPr>
        <p:spPr>
          <a:xfrm>
            <a:off x="9042401" y="2743201"/>
            <a:ext cx="2056553" cy="14204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US"/>
          </a:p>
        </p:txBody>
      </p:sp>
      <p:pic>
        <p:nvPicPr>
          <p:cNvPr id="9" name="Content Placeholder 3" descr="Zimbabwe_240-animated-flag-gifs.gif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023445" y="3182753"/>
            <a:ext cx="2539153" cy="1428115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39690" y="3660808"/>
            <a:ext cx="1391139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b="1" dirty="0" smtClean="0">
                <a:latin typeface="+mn-lt"/>
              </a:rPr>
              <a:t>THE </a:t>
            </a:r>
            <a:r>
              <a:rPr lang="en-ZA" b="1" dirty="0" smtClean="0">
                <a:latin typeface="+mn-lt"/>
              </a:rPr>
              <a:t>BUSINESS  </a:t>
            </a:r>
            <a:endParaRPr lang="en-ZA" b="1" dirty="0"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dual-focused business </a:t>
            </a:r>
            <a:r>
              <a:rPr lang="en-US" dirty="0" smtClean="0"/>
              <a:t>combining </a:t>
            </a:r>
            <a:r>
              <a:rPr lang="en-US" dirty="0" smtClean="0"/>
              <a:t>traditional basket making to serve local and regional </a:t>
            </a:r>
            <a:r>
              <a:rPr lang="en-US" dirty="0" smtClean="0"/>
              <a:t>markets and poultry</a:t>
            </a:r>
            <a:endParaRPr lang="en-US" dirty="0" smtClean="0"/>
          </a:p>
          <a:p>
            <a:r>
              <a:rPr lang="en-US" b="1" dirty="0" smtClean="0"/>
              <a:t>Basket Making Craft</a:t>
            </a:r>
            <a:r>
              <a:rPr lang="en-US" dirty="0" smtClean="0"/>
              <a:t>: Handmade, eco-friendly baskets using traditional technique</a:t>
            </a:r>
          </a:p>
          <a:p>
            <a:r>
              <a:rPr lang="en-US" b="1" dirty="0" smtClean="0"/>
              <a:t>Poultry Farming: </a:t>
            </a:r>
            <a:r>
              <a:rPr lang="en-US" dirty="0" smtClean="0"/>
              <a:t>High-quality, fresh poultry (chickens).</a:t>
            </a:r>
          </a:p>
          <a:p>
            <a:endParaRPr lang="en-US" dirty="0" smtClean="0"/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7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3107" y="1522091"/>
            <a:ext cx="3161339" cy="3492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80621" y="1557714"/>
            <a:ext cx="2215038" cy="20024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5227" y="3665192"/>
            <a:ext cx="2214022" cy="208379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02220" y="5896947"/>
            <a:ext cx="4842588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ZW" dirty="0" smtClean="0"/>
              <a:t>Business products</a:t>
            </a: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xmlns="" val="3059007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b="1" dirty="0" smtClean="0">
                <a:latin typeface="+mn-lt"/>
              </a:rPr>
              <a:t>CUSTOMER BASE?</a:t>
            </a:r>
            <a:endParaRPr lang="en-ZA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71600"/>
            <a:ext cx="5181600" cy="4805363"/>
          </a:xfrm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 smtClean="0"/>
              <a:t>basket-making segment primarily serves customers in South Africa, with significant demand from Cape Town and Durban.</a:t>
            </a:r>
            <a:endParaRPr lang="en-ZA" dirty="0" smtClean="0"/>
          </a:p>
          <a:p>
            <a:r>
              <a:rPr lang="en-ZA" dirty="0" smtClean="0"/>
              <a:t>The number of customers have increased since starting the LED Programme</a:t>
            </a:r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6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32669" y="1292581"/>
            <a:ext cx="3263503" cy="43513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74024" y="5775649"/>
            <a:ext cx="3974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W" dirty="0" smtClean="0"/>
              <a:t>Baskets packaged for transportation to </a:t>
            </a:r>
            <a:r>
              <a:rPr lang="en-ZW" dirty="0" err="1" smtClean="0"/>
              <a:t>Capetown</a:t>
            </a: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xmlns="" val="419739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b="1" dirty="0" smtClean="0">
                <a:latin typeface="+mn-lt"/>
              </a:rPr>
              <a:t>COMPETITION</a:t>
            </a:r>
            <a:endParaRPr lang="en-ZA" b="1" dirty="0"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38200" y="1399592"/>
            <a:ext cx="5181600" cy="4801090"/>
          </a:xfrm>
          <a:ln w="3175">
            <a:solidFill>
              <a:schemeClr val="tx1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Competition:</a:t>
            </a:r>
          </a:p>
          <a:p>
            <a:pPr marL="0" indent="0">
              <a:buNone/>
            </a:pPr>
            <a:r>
              <a:rPr lang="en-US" dirty="0" smtClean="0"/>
              <a:t>Basket Making: Competing with artisans and larger handicraft businesses in and outside the region.</a:t>
            </a:r>
          </a:p>
          <a:p>
            <a:pPr marL="0" indent="0">
              <a:buNone/>
            </a:pPr>
            <a:r>
              <a:rPr lang="en-US" dirty="0" smtClean="0"/>
              <a:t>Poultry: Competing with other local and regional poultry producers.</a:t>
            </a:r>
          </a:p>
          <a:p>
            <a:pPr marL="0" indent="0">
              <a:buNone/>
            </a:pPr>
            <a:r>
              <a:rPr lang="en-US" b="1" dirty="0" smtClean="0"/>
              <a:t>Competitive Strategies:</a:t>
            </a:r>
          </a:p>
          <a:p>
            <a:pPr marL="0" indent="0">
              <a:buNone/>
            </a:pPr>
            <a:r>
              <a:rPr lang="en-US" dirty="0" smtClean="0"/>
              <a:t>Basket Making</a:t>
            </a:r>
          </a:p>
          <a:p>
            <a:r>
              <a:rPr lang="en-US" dirty="0" smtClean="0"/>
              <a:t>For large orders, leveraging community support by enlisting and compensating local artisans with commissions.</a:t>
            </a:r>
          </a:p>
          <a:p>
            <a:r>
              <a:rPr lang="en-US" dirty="0" smtClean="0"/>
              <a:t>Customization: Offering unique, handcrafted products  </a:t>
            </a:r>
          </a:p>
          <a:p>
            <a:pPr marL="0" indent="0">
              <a:buNone/>
            </a:pPr>
            <a:r>
              <a:rPr lang="en-US" dirty="0" smtClean="0"/>
              <a:t>Poultry:</a:t>
            </a:r>
          </a:p>
          <a:p>
            <a:r>
              <a:rPr lang="en-US" dirty="0" smtClean="0"/>
              <a:t>Cost Efficiency: Mixing own chicken feed to reduce expenses and offer competitive pricing tailored to customer preferences.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7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70842" y="1354844"/>
            <a:ext cx="3346994" cy="443827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64694" y="5822302"/>
            <a:ext cx="4301412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ZW" dirty="0" smtClean="0"/>
              <a:t>Finished gourd baskets and mats</a:t>
            </a: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xmlns="" val="1905695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 smtClean="0">
                <a:latin typeface="+mn-lt"/>
              </a:rPr>
              <a:t>NEW PRODUCTS OR SERVICES?</a:t>
            </a:r>
            <a:endParaRPr lang="en-ZA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5686" y="1418253"/>
            <a:ext cx="5181600" cy="4590759"/>
          </a:xfr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/>
            <a:r>
              <a:rPr lang="en-US" sz="2400" dirty="0" smtClean="0"/>
              <a:t>Recently introduced Tiffany </a:t>
            </a:r>
            <a:r>
              <a:rPr lang="en-US" sz="2400" dirty="0" smtClean="0"/>
              <a:t>Baskets, baby coat bed and Porcupine wall </a:t>
            </a:r>
            <a:r>
              <a:rPr lang="en-US" sz="2400" dirty="0" smtClean="0"/>
              <a:t>hangers</a:t>
            </a:r>
            <a:endParaRPr lang="en-US" sz="2400" dirty="0" smtClean="0"/>
          </a:p>
          <a:p>
            <a:pPr marL="0" indent="0"/>
            <a:r>
              <a:rPr lang="en-US" sz="2400" dirty="0" smtClean="0"/>
              <a:t>They have </a:t>
            </a:r>
            <a:r>
              <a:rPr lang="en-US" sz="2400" dirty="0" smtClean="0"/>
              <a:t>quickly become a popular choice, outperforming previous basket products.</a:t>
            </a:r>
          </a:p>
          <a:p>
            <a:pPr marL="0" indent="0"/>
            <a:r>
              <a:rPr lang="en-US" sz="2400" dirty="0" smtClean="0"/>
              <a:t>The business has leveraged </a:t>
            </a:r>
            <a:r>
              <a:rPr lang="en-US" sz="2400" dirty="0" smtClean="0"/>
              <a:t>social media platforms, particularly </a:t>
            </a:r>
            <a:r>
              <a:rPr lang="en-US" sz="2400" dirty="0" err="1" smtClean="0"/>
              <a:t>WhatsApp</a:t>
            </a:r>
            <a:r>
              <a:rPr lang="en-US" sz="2400" dirty="0" smtClean="0"/>
              <a:t>, to share product images and engage directly with customers for inquiries and orders.</a:t>
            </a:r>
            <a:endParaRPr lang="en-ZA" sz="2400" dirty="0" smtClean="0"/>
          </a:p>
          <a:p>
            <a:pPr marL="0" indent="0">
              <a:buNone/>
            </a:pPr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7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006999" y="1314839"/>
            <a:ext cx="1836000" cy="244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78078" y="1294468"/>
            <a:ext cx="1983601" cy="248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33296" y="3761171"/>
            <a:ext cx="3678581" cy="227368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42179" y="6064898"/>
            <a:ext cx="5262465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ZW" dirty="0" smtClean="0"/>
              <a:t>New products that the business has produced</a:t>
            </a: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xmlns="" val="2299412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 smtClean="0">
                <a:latin typeface="+mn-lt"/>
              </a:rPr>
              <a:t>QUALITY AND PACKAGING</a:t>
            </a:r>
            <a:endParaRPr lang="en-ZA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96955"/>
            <a:ext cx="5181600" cy="488000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Customer Feedback:</a:t>
            </a:r>
          </a:p>
          <a:p>
            <a:pPr>
              <a:lnSpc>
                <a:spcPct val="100000"/>
              </a:lnSpc>
            </a:pPr>
            <a:r>
              <a:rPr lang="en-US" dirty="0" smtClean="0"/>
              <a:t>High Satisfaction</a:t>
            </a:r>
          </a:p>
          <a:p>
            <a:pPr>
              <a:lnSpc>
                <a:spcPct val="100000"/>
              </a:lnSpc>
            </a:pPr>
            <a:r>
              <a:rPr lang="en-US" dirty="0" smtClean="0"/>
              <a:t>Word-of-Mouth Growth</a:t>
            </a:r>
          </a:p>
          <a:p>
            <a:pPr marL="0" indent="0">
              <a:buNone/>
            </a:pPr>
            <a:r>
              <a:rPr lang="en-US" b="1" dirty="0" smtClean="0"/>
              <a:t>Branding &amp; Packaging:</a:t>
            </a:r>
          </a:p>
          <a:p>
            <a:r>
              <a:rPr lang="en-US" dirty="0" smtClean="0"/>
              <a:t>Current Status: Branding efforts are still in development to strengthen market presence.</a:t>
            </a:r>
          </a:p>
          <a:p>
            <a:r>
              <a:rPr lang="en-US" dirty="0" smtClean="0"/>
              <a:t>Growth Strategy: While formal branding is not yet established, the business leverages direct customer interactions and exemplary service to build reputation and attract new clients.</a:t>
            </a:r>
            <a:endParaRPr lang="en-ZA" dirty="0" smtClean="0"/>
          </a:p>
          <a:p>
            <a:pPr>
              <a:lnSpc>
                <a:spcPct val="100000"/>
              </a:lnSpc>
            </a:pPr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6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b="6745"/>
          <a:stretch>
            <a:fillRect/>
          </a:stretch>
        </p:blipFill>
        <p:spPr>
          <a:xfrm>
            <a:off x="6543810" y="1314839"/>
            <a:ext cx="2516273" cy="45167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b="5986"/>
          <a:stretch>
            <a:fillRect/>
          </a:stretch>
        </p:blipFill>
        <p:spPr>
          <a:xfrm>
            <a:off x="9272451" y="1237161"/>
            <a:ext cx="2676953" cy="444518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78081" y="6008915"/>
            <a:ext cx="5449078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ZW" dirty="0" smtClean="0"/>
              <a:t>Customer feedback</a:t>
            </a: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xmlns="" val="3717392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 smtClean="0">
                <a:latin typeface="+mn-lt"/>
              </a:rPr>
              <a:t>BUSINESS MANAGEMENT</a:t>
            </a:r>
            <a:endParaRPr lang="en-ZA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51958" y="1483567"/>
            <a:ext cx="4878389" cy="4786604"/>
          </a:xfrm>
          <a:noFill/>
          <a:ln w="3175"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Workforce:</a:t>
            </a:r>
          </a:p>
          <a:p>
            <a:r>
              <a:rPr lang="en-US" dirty="0" smtClean="0"/>
              <a:t>Basket Making: 7 part-time artisans engaged for weaving, </a:t>
            </a:r>
          </a:p>
          <a:p>
            <a:r>
              <a:rPr lang="en-US" dirty="0" smtClean="0"/>
              <a:t>Poultry: 2 full-time employees.</a:t>
            </a:r>
          </a:p>
          <a:p>
            <a:pPr marL="0" indent="0">
              <a:buNone/>
            </a:pPr>
            <a:r>
              <a:rPr lang="en-US" b="1" dirty="0" smtClean="0"/>
              <a:t>Stock Management:</a:t>
            </a:r>
          </a:p>
          <a:p>
            <a:pPr marL="0" indent="0">
              <a:buNone/>
            </a:pPr>
            <a:r>
              <a:rPr lang="en-US" dirty="0" smtClean="0"/>
              <a:t>On-Demand Production: Baskets are crafted exclusively per order to maintain resource efficiency and reduce inventory costs. </a:t>
            </a:r>
          </a:p>
          <a:p>
            <a:pPr marL="0" indent="0">
              <a:buNone/>
            </a:pPr>
            <a:r>
              <a:rPr lang="en-US" b="1" dirty="0" smtClean="0"/>
              <a:t>Pricing Strategy:</a:t>
            </a:r>
          </a:p>
          <a:p>
            <a:r>
              <a:rPr lang="en-US" dirty="0" smtClean="0"/>
              <a:t>Dynamic Pricing: Product prices are adjusted based on market demand and the type of materials used, allowing for better budgeting and profitability while aligning with customer needs</a:t>
            </a:r>
            <a:endParaRPr lang="en-ZA" dirty="0" smtClean="0"/>
          </a:p>
          <a:p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53539" y="1389452"/>
            <a:ext cx="2729204" cy="29122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023618" y="1390261"/>
            <a:ext cx="2673556" cy="277321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04857" y="4991878"/>
            <a:ext cx="542108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ZW" dirty="0" smtClean="0"/>
              <a:t>Some of the employees employed in the business</a:t>
            </a: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xmlns="" val="3156873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b="1" dirty="0" smtClean="0">
                <a:latin typeface="+mn-lt"/>
              </a:rPr>
              <a:t>FINANCIAL MANAGEMENT </a:t>
            </a:r>
            <a:endParaRPr lang="en-ZA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18253"/>
            <a:ext cx="5181600" cy="4758710"/>
          </a:xfrm>
          <a:ln w="31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Record-Keeping System:</a:t>
            </a:r>
          </a:p>
          <a:p>
            <a:pPr marL="0" indent="0">
              <a:buNone/>
            </a:pPr>
            <a:r>
              <a:rPr lang="en-US" dirty="0" smtClean="0"/>
              <a:t>Method: Manual bookkeeping is employed to track profits and losses.</a:t>
            </a:r>
          </a:p>
          <a:p>
            <a:pPr marL="0" indent="0">
              <a:buNone/>
            </a:pPr>
            <a:r>
              <a:rPr lang="en-US" b="1" dirty="0" smtClean="0"/>
              <a:t> Banking Services:</a:t>
            </a:r>
          </a:p>
          <a:p>
            <a:r>
              <a:rPr lang="en-US" dirty="0" smtClean="0"/>
              <a:t>Platforms Used: Financial transactions are managed through </a:t>
            </a:r>
            <a:r>
              <a:rPr lang="en-US" dirty="0" err="1" smtClean="0"/>
              <a:t>Mukuru</a:t>
            </a:r>
            <a:r>
              <a:rPr lang="en-US" dirty="0" smtClean="0"/>
              <a:t>, Mama Money, Shoprite Send and CBZ Bank</a:t>
            </a:r>
          </a:p>
          <a:p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394104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3388" b="21938"/>
          <a:stretch/>
        </p:blipFill>
        <p:spPr>
          <a:xfrm>
            <a:off x="6118443" y="1390456"/>
            <a:ext cx="3224365" cy="428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60637" y="5645020"/>
            <a:ext cx="3984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W" dirty="0" smtClean="0"/>
              <a:t>Evidence of the business record keeping and business bank card</a:t>
            </a:r>
            <a:endParaRPr lang="en-ZW" dirty="0"/>
          </a:p>
        </p:txBody>
      </p:sp>
      <p:pic>
        <p:nvPicPr>
          <p:cNvPr id="8" name="Content Placeholder 4"/>
          <p:cNvPicPr>
            <a:picLocks noChangeAspect="1"/>
          </p:cNvPicPr>
          <p:nvPr/>
        </p:nvPicPr>
        <p:blipFill rotWithShape="1">
          <a:blip r:embed="rId3"/>
          <a:stretch/>
        </p:blipFill>
        <p:spPr>
          <a:xfrm>
            <a:off x="9391573" y="1259633"/>
            <a:ext cx="2529840" cy="438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7580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sz="3600" b="1" dirty="0" smtClean="0">
                <a:latin typeface="+mn-lt"/>
              </a:rPr>
              <a:t>SAVINGS AND SELF SUFFICIENCY</a:t>
            </a:r>
            <a:endParaRPr lang="en-ZA" sz="36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Savings Group:</a:t>
            </a:r>
          </a:p>
          <a:p>
            <a:r>
              <a:rPr lang="en-US" sz="2000" dirty="0" smtClean="0">
                <a:ea typeface="Tahoma" panose="020B0604030504040204" pitchFamily="34" charset="0"/>
                <a:cs typeface="Tahoma" panose="020B0604030504040204" pitchFamily="34" charset="0"/>
              </a:rPr>
              <a:t>Name: </a:t>
            </a:r>
            <a:r>
              <a:rPr lang="en-US" sz="2000" dirty="0" err="1" smtClean="0">
                <a:ea typeface="Tahoma" panose="020B0604030504040204" pitchFamily="34" charset="0"/>
                <a:cs typeface="Tahoma" panose="020B0604030504040204" pitchFamily="34" charset="0"/>
              </a:rPr>
              <a:t>Thandokuhle</a:t>
            </a:r>
            <a:r>
              <a:rPr lang="en-US" sz="2000" dirty="0" smtClean="0">
                <a:ea typeface="Tahoma" panose="020B0604030504040204" pitchFamily="34" charset="0"/>
                <a:cs typeface="Tahoma" panose="020B0604030504040204" pitchFamily="34" charset="0"/>
              </a:rPr>
              <a:t>, a savings group under Gender Links, which began 2 months ago.</a:t>
            </a:r>
          </a:p>
          <a:p>
            <a:r>
              <a:rPr lang="en-US" sz="2000" dirty="0" smtClean="0">
                <a:ea typeface="Tahoma" panose="020B0604030504040204" pitchFamily="34" charset="0"/>
                <a:cs typeface="Tahoma" panose="020B0604030504040204" pitchFamily="34" charset="0"/>
              </a:rPr>
              <a:t>Status: The group is still in its early stages, and savings have not yet been accumulated.</a:t>
            </a:r>
          </a:p>
          <a:p>
            <a:pPr marL="0" indent="0">
              <a:buNone/>
            </a:pPr>
            <a:r>
              <a:rPr lang="en-US" sz="2000" b="1" dirty="0" smtClean="0">
                <a:ea typeface="Tahoma" panose="020B0604030504040204" pitchFamily="34" charset="0"/>
                <a:cs typeface="Tahoma" panose="020B0604030504040204" pitchFamily="34" charset="0"/>
              </a:rPr>
              <a:t>Household Income:</a:t>
            </a:r>
          </a:p>
          <a:p>
            <a:r>
              <a:rPr lang="en-US" sz="2000" dirty="0" smtClean="0">
                <a:ea typeface="Tahoma" panose="020B0604030504040204" pitchFamily="34" charset="0"/>
                <a:cs typeface="Tahoma" panose="020B0604030504040204" pitchFamily="34" charset="0"/>
              </a:rPr>
              <a:t>Increase: Despite the savings group being new, the household income has experienced growth, likely due to the business success and increased financial management.</a:t>
            </a:r>
            <a:endParaRPr lang="en-ZA" sz="2000" dirty="0" smtClean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ZA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398786"/>
            <a:ext cx="12192000" cy="470000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ZW" sz="2400" dirty="0">
              <a:solidFill>
                <a:srgbClr val="FF00FF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85991" y="1517714"/>
            <a:ext cx="3900195" cy="43513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04653" y="6036906"/>
            <a:ext cx="4599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W" dirty="0" smtClean="0"/>
              <a:t>Members of the </a:t>
            </a:r>
            <a:r>
              <a:rPr lang="en-ZW" dirty="0" err="1" smtClean="0"/>
              <a:t>Thandokuhle</a:t>
            </a:r>
            <a:r>
              <a:rPr lang="en-ZW" dirty="0" smtClean="0"/>
              <a:t> Cooperative</a:t>
            </a: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xmlns="" val="3445189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RLLink xmlns="baaa1e52-d096-4578-884f-544177159c31">
      <Url xsi:nil="true"/>
      <Description xsi:nil="true"/>
    </URLLink>
    <TaxCatchAll xmlns="5c72703c-1067-4fa7-89cc-ef245258de7b" xsi:nil="true"/>
    <lcf76f155ced4ddcb4097134ff3c332f xmlns="baaa1e52-d096-4578-884f-544177159c3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83D288F9C0D742B1C572EE9F15CFEC" ma:contentTypeVersion="21" ma:contentTypeDescription="Create a new document." ma:contentTypeScope="" ma:versionID="053a5ec0831317e823422aaa8b6e0f06">
  <xsd:schema xmlns:xsd="http://www.w3.org/2001/XMLSchema" xmlns:xs="http://www.w3.org/2001/XMLSchema" xmlns:p="http://schemas.microsoft.com/office/2006/metadata/properties" xmlns:ns2="5c72703c-1067-4fa7-89cc-ef245258de7b" xmlns:ns3="baaa1e52-d096-4578-884f-544177159c31" targetNamespace="http://schemas.microsoft.com/office/2006/metadata/properties" ma:root="true" ma:fieldsID="22a11a410b86899d8171017e0a53600f" ns2:_="" ns3:_="">
    <xsd:import namespace="5c72703c-1067-4fa7-89cc-ef245258de7b"/>
    <xsd:import namespace="baaa1e52-d096-4578-884f-544177159c3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URLLink" minOccurs="0"/>
                <xsd:element ref="ns3:MediaServiceSearchProperties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72703c-1067-4fa7-89cc-ef245258de7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bc4b65e-775a-4a0b-8a3f-ec286c64b49d}" ma:internalName="TaxCatchAll" ma:showField="CatchAllData" ma:web="5c72703c-1067-4fa7-89cc-ef245258de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aa1e52-d096-4578-884f-544177159c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7300de80-7531-40b2-a37f-f138d0f80c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URLLink" ma:index="24" nillable="true" ma:displayName="URL Link" ma:format="Hyperlink" ma:internalName="URL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77966C-7C01-44BE-A75D-0AEECAE54174}">
  <ds:schemaRefs>
    <ds:schemaRef ds:uri="http://schemas.microsoft.com/office/2006/documentManagement/types"/>
    <ds:schemaRef ds:uri="http://purl.org/dc/dcmitype/"/>
    <ds:schemaRef ds:uri="http://purl.org/dc/terms/"/>
    <ds:schemaRef ds:uri="1c924d7e-c5b4-4b28-aa90-c1965de8ebdf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5c72703c-1067-4fa7-89cc-ef245258de7b"/>
  </ds:schemaRefs>
</ds:datastoreItem>
</file>

<file path=customXml/itemProps2.xml><?xml version="1.0" encoding="utf-8"?>
<ds:datastoreItem xmlns:ds="http://schemas.openxmlformats.org/officeDocument/2006/customXml" ds:itemID="{1564F237-B32C-474E-BCDA-E28413166BC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DC786E1-246E-4A0A-B5A9-F7D8A23A6CB1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2893</TotalTime>
  <Words>1024</Words>
  <Application>Microsoft Office PowerPoint</Application>
  <PresentationFormat>Custom</PresentationFormat>
  <Paragraphs>197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    PROMOTING GENDER-INCLUSIVE LOCAL ECONOMIC DEVELOPMENT IN ZIMBABWE  </vt:lpstr>
      <vt:lpstr>THE BUSINESS  </vt:lpstr>
      <vt:lpstr>CUSTOMER BASE?</vt:lpstr>
      <vt:lpstr>COMPETITION</vt:lpstr>
      <vt:lpstr>NEW PRODUCTS OR SERVICES?</vt:lpstr>
      <vt:lpstr>QUALITY AND PACKAGING</vt:lpstr>
      <vt:lpstr>BUSINESS MANAGEMENT</vt:lpstr>
      <vt:lpstr>FINANCIAL MANAGEMENT </vt:lpstr>
      <vt:lpstr>SAVINGS AND SELF SUFFICIENCY</vt:lpstr>
      <vt:lpstr>INCOME AND EXPENSES FOR THE BUSINESS FOR THE  PAST  SIX MONTHS</vt:lpstr>
      <vt:lpstr>INCOME AND EXPENSES FOR THE BUSINESS FOR  NEXT SIX MONTHS</vt:lpstr>
      <vt:lpstr>WHAT PLANS HAVE YOU MADE TO GROW YOUR BUSINESS IN THE NEXT 6 MONTHS?  </vt:lpstr>
      <vt:lpstr>CHALLENGES</vt:lpstr>
      <vt:lpstr>SUSTAINABILITY</vt:lpstr>
      <vt:lpstr>ADDITIONAL INFORMATION?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name</dc:title>
  <dc:creator>Anne Hilton - Entrepreneurship Mananger</dc:creator>
  <cp:lastModifiedBy>A. MANYEMWE</cp:lastModifiedBy>
  <cp:revision>79</cp:revision>
  <dcterms:created xsi:type="dcterms:W3CDTF">2015-03-24T08:09:40Z</dcterms:created>
  <dcterms:modified xsi:type="dcterms:W3CDTF">2024-11-07T17:59:27Z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0x010100FC83D288F9C0D742B1C572EE9F15CFEC</vt:lpwstr>
  </property>
</Properties>
</file>