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theme/themeOverride1.xml" ContentType="application/vnd.openxmlformats-officedocument.themeOverride+xml"/>
  <Override PartName="/ppt/notesSlides/notesSlide3.xml" ContentType="application/vnd.openxmlformats-officedocument.presentationml.notesSlide+xml"/>
  <Override PartName="/ppt/charts/chart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Override PartName="/ppt/charts/style1.xml" ContentType="application/vnd.ms-office.chartstyle+xml"/>
  <Override PartName="/ppt/charts/colors1.xml" ContentType="application/vnd.ms-office.chartcolor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4"/>
  </p:notesMasterIdLst>
  <p:sldIdLst>
    <p:sldId id="256" r:id="rId5"/>
    <p:sldId id="257" r:id="rId6"/>
    <p:sldId id="258" r:id="rId7"/>
    <p:sldId id="263" r:id="rId8"/>
    <p:sldId id="286" r:id="rId9"/>
    <p:sldId id="285" r:id="rId10"/>
    <p:sldId id="273" r:id="rId11"/>
    <p:sldId id="275" r:id="rId12"/>
    <p:sldId id="287" r:id="rId13"/>
    <p:sldId id="288" r:id="rId14"/>
    <p:sldId id="292" r:id="rId15"/>
    <p:sldId id="298" r:id="rId16"/>
    <p:sldId id="307" r:id="rId17"/>
    <p:sldId id="304" r:id="rId18"/>
    <p:sldId id="305" r:id="rId19"/>
    <p:sldId id="306" r:id="rId20"/>
    <p:sldId id="289" r:id="rId21"/>
    <p:sldId id="299" r:id="rId22"/>
    <p:sldId id="290" r:id="rId23"/>
    <p:sldId id="301" r:id="rId24"/>
    <p:sldId id="280" r:id="rId25"/>
    <p:sldId id="297" r:id="rId26"/>
    <p:sldId id="296" r:id="rId27"/>
    <p:sldId id="295" r:id="rId28"/>
    <p:sldId id="279" r:id="rId29"/>
    <p:sldId id="291" r:id="rId30"/>
    <p:sldId id="308" r:id="rId31"/>
    <p:sldId id="278" r:id="rId32"/>
    <p:sldId id="309"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8810" autoAdjust="0"/>
  </p:normalViewPr>
  <p:slideViewPr>
    <p:cSldViewPr>
      <p:cViewPr varScale="1">
        <p:scale>
          <a:sx n="77" d="100"/>
          <a:sy n="77" d="100"/>
        </p:scale>
        <p:origin x="-1618" y="-8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VARAYA TAPIWA - Local Action for Gender Justice  Zimbabwe Coordinator" userId="a6efff57-4fdb-4031-a99b-bc88ce5915cd" providerId="ADAL" clId="{71DAEF0F-A391-4BB4-AC77-F05C64401A50}"/>
    <pc:docChg chg="undo custSel addSld delSld modSld">
      <pc:chgData name="ZVARAYA TAPIWA - Local Action for Gender Justice  Zimbabwe Coordinator" userId="a6efff57-4fdb-4031-a99b-bc88ce5915cd" providerId="ADAL" clId="{71DAEF0F-A391-4BB4-AC77-F05C64401A50}" dt="2022-10-25T15:30:16.062" v="1083" actId="20577"/>
      <pc:docMkLst>
        <pc:docMk/>
      </pc:docMkLst>
      <pc:sldChg chg="delSp modSp mod">
        <pc:chgData name="ZVARAYA TAPIWA - Local Action for Gender Justice  Zimbabwe Coordinator" userId="a6efff57-4fdb-4031-a99b-bc88ce5915cd" providerId="ADAL" clId="{71DAEF0F-A391-4BB4-AC77-F05C64401A50}" dt="2022-10-25T15:25:48.989" v="287" actId="6549"/>
        <pc:sldMkLst>
          <pc:docMk/>
          <pc:sldMk cId="983321093" sldId="256"/>
        </pc:sldMkLst>
        <pc:spChg chg="mod">
          <ac:chgData name="ZVARAYA TAPIWA - Local Action for Gender Justice  Zimbabwe Coordinator" userId="a6efff57-4fdb-4031-a99b-bc88ce5915cd" providerId="ADAL" clId="{71DAEF0F-A391-4BB4-AC77-F05C64401A50}" dt="2022-10-12T11:39:17.199" v="150" actId="20577"/>
          <ac:spMkLst>
            <pc:docMk/>
            <pc:sldMk cId="983321093" sldId="256"/>
            <ac:spMk id="8" creationId="{00000000-0000-0000-0000-000000000000}"/>
          </ac:spMkLst>
        </pc:spChg>
        <pc:spChg chg="mod">
          <ac:chgData name="ZVARAYA TAPIWA - Local Action for Gender Justice  Zimbabwe Coordinator" userId="a6efff57-4fdb-4031-a99b-bc88ce5915cd" providerId="ADAL" clId="{71DAEF0F-A391-4BB4-AC77-F05C64401A50}" dt="2022-10-25T15:25:48.989" v="287" actId="6549"/>
          <ac:spMkLst>
            <pc:docMk/>
            <pc:sldMk cId="983321093" sldId="256"/>
            <ac:spMk id="9" creationId="{00000000-0000-0000-0000-000000000000}"/>
          </ac:spMkLst>
        </pc:spChg>
        <pc:picChg chg="del">
          <ac:chgData name="ZVARAYA TAPIWA - Local Action for Gender Justice  Zimbabwe Coordinator" userId="a6efff57-4fdb-4031-a99b-bc88ce5915cd" providerId="ADAL" clId="{71DAEF0F-A391-4BB4-AC77-F05C64401A50}" dt="2022-10-24T09:37:59.603" v="192" actId="478"/>
          <ac:picMkLst>
            <pc:docMk/>
            <pc:sldMk cId="983321093" sldId="256"/>
            <ac:picMk id="2" creationId="{00000000-0000-0000-0000-000000000000}"/>
          </ac:picMkLst>
        </pc:picChg>
      </pc:sldChg>
      <pc:sldChg chg="modSp mod">
        <pc:chgData name="ZVARAYA TAPIWA - Local Action for Gender Justice  Zimbabwe Coordinator" userId="a6efff57-4fdb-4031-a99b-bc88ce5915cd" providerId="ADAL" clId="{71DAEF0F-A391-4BB4-AC77-F05C64401A50}" dt="2022-10-25T15:25:57.463" v="337" actId="6549"/>
        <pc:sldMkLst>
          <pc:docMk/>
          <pc:sldMk cId="154590272" sldId="257"/>
        </pc:sldMkLst>
        <pc:spChg chg="mod">
          <ac:chgData name="ZVARAYA TAPIWA - Local Action for Gender Justice  Zimbabwe Coordinator" userId="a6efff57-4fdb-4031-a99b-bc88ce5915cd" providerId="ADAL" clId="{71DAEF0F-A391-4BB4-AC77-F05C64401A50}" dt="2022-10-25T15:25:57.463" v="337" actId="6549"/>
          <ac:spMkLst>
            <pc:docMk/>
            <pc:sldMk cId="154590272" sldId="257"/>
            <ac:spMk id="6" creationId="{00000000-0000-0000-0000-000000000000}"/>
          </ac:spMkLst>
        </pc:spChg>
        <pc:graphicFrameChg chg="mod modGraphic">
          <ac:chgData name="ZVARAYA TAPIWA - Local Action for Gender Justice  Zimbabwe Coordinator" userId="a6efff57-4fdb-4031-a99b-bc88ce5915cd" providerId="ADAL" clId="{71DAEF0F-A391-4BB4-AC77-F05C64401A50}" dt="2022-10-12T10:51:01.898" v="64" actId="2711"/>
          <ac:graphicFrameMkLst>
            <pc:docMk/>
            <pc:sldMk cId="154590272" sldId="257"/>
            <ac:graphicFrameMk id="2" creationId="{00000000-0000-0000-0000-000000000000}"/>
          </ac:graphicFrameMkLst>
        </pc:graphicFrameChg>
      </pc:sldChg>
      <pc:sldChg chg="modSp mod">
        <pc:chgData name="ZVARAYA TAPIWA - Local Action for Gender Justice  Zimbabwe Coordinator" userId="a6efff57-4fdb-4031-a99b-bc88ce5915cd" providerId="ADAL" clId="{71DAEF0F-A391-4BB4-AC77-F05C64401A50}" dt="2022-10-25T15:26:03.525" v="387" actId="6549"/>
        <pc:sldMkLst>
          <pc:docMk/>
          <pc:sldMk cId="1224357605" sldId="258"/>
        </pc:sldMkLst>
        <pc:spChg chg="mod">
          <ac:chgData name="ZVARAYA TAPIWA - Local Action for Gender Justice  Zimbabwe Coordinator" userId="a6efff57-4fdb-4031-a99b-bc88ce5915cd" providerId="ADAL" clId="{71DAEF0F-A391-4BB4-AC77-F05C64401A50}" dt="2022-10-25T15:26:03.525" v="387" actId="6549"/>
          <ac:spMkLst>
            <pc:docMk/>
            <pc:sldMk cId="1224357605" sldId="258"/>
            <ac:spMk id="6" creationId="{00000000-0000-0000-0000-000000000000}"/>
          </ac:spMkLst>
        </pc:spChg>
      </pc:sldChg>
      <pc:sldChg chg="modSp mod">
        <pc:chgData name="ZVARAYA TAPIWA - Local Action for Gender Justice  Zimbabwe Coordinator" userId="a6efff57-4fdb-4031-a99b-bc88ce5915cd" providerId="ADAL" clId="{71DAEF0F-A391-4BB4-AC77-F05C64401A50}" dt="2022-10-25T15:26:09.809" v="437" actId="6549"/>
        <pc:sldMkLst>
          <pc:docMk/>
          <pc:sldMk cId="2158104489" sldId="263"/>
        </pc:sldMkLst>
        <pc:spChg chg="mod">
          <ac:chgData name="ZVARAYA TAPIWA - Local Action for Gender Justice  Zimbabwe Coordinator" userId="a6efff57-4fdb-4031-a99b-bc88ce5915cd" providerId="ADAL" clId="{71DAEF0F-A391-4BB4-AC77-F05C64401A50}" dt="2022-10-12T11:39:35.603" v="169" actId="20577"/>
          <ac:spMkLst>
            <pc:docMk/>
            <pc:sldMk cId="2158104489" sldId="263"/>
            <ac:spMk id="9" creationId="{00000000-0000-0000-0000-000000000000}"/>
          </ac:spMkLst>
        </pc:spChg>
        <pc:spChg chg="mod">
          <ac:chgData name="ZVARAYA TAPIWA - Local Action for Gender Justice  Zimbabwe Coordinator" userId="a6efff57-4fdb-4031-a99b-bc88ce5915cd" providerId="ADAL" clId="{71DAEF0F-A391-4BB4-AC77-F05C64401A50}" dt="2022-10-25T15:26:09.809" v="437" actId="6549"/>
          <ac:spMkLst>
            <pc:docMk/>
            <pc:sldMk cId="2158104489" sldId="263"/>
            <ac:spMk id="10" creationId="{00000000-0000-0000-0000-000000000000}"/>
          </ac:spMkLst>
        </pc:spChg>
      </pc:sldChg>
      <pc:sldChg chg="modSp mod">
        <pc:chgData name="ZVARAYA TAPIWA - Local Action for Gender Justice  Zimbabwe Coordinator" userId="a6efff57-4fdb-4031-a99b-bc88ce5915cd" providerId="ADAL" clId="{71DAEF0F-A391-4BB4-AC77-F05C64401A50}" dt="2022-10-25T15:26:27.204" v="537" actId="6549"/>
        <pc:sldMkLst>
          <pc:docMk/>
          <pc:sldMk cId="202242207" sldId="273"/>
        </pc:sldMkLst>
        <pc:spChg chg="mod">
          <ac:chgData name="ZVARAYA TAPIWA - Local Action for Gender Justice  Zimbabwe Coordinator" userId="a6efff57-4fdb-4031-a99b-bc88ce5915cd" providerId="ADAL" clId="{71DAEF0F-A391-4BB4-AC77-F05C64401A50}" dt="2022-10-25T15:26:27.204" v="537" actId="6549"/>
          <ac:spMkLst>
            <pc:docMk/>
            <pc:sldMk cId="202242207" sldId="273"/>
            <ac:spMk id="6" creationId="{00000000-0000-0000-0000-000000000000}"/>
          </ac:spMkLst>
        </pc:spChg>
      </pc:sldChg>
      <pc:sldChg chg="addSp modSp mod modClrScheme chgLayout">
        <pc:chgData name="ZVARAYA TAPIWA - Local Action for Gender Justice  Zimbabwe Coordinator" userId="a6efff57-4fdb-4031-a99b-bc88ce5915cd" providerId="ADAL" clId="{71DAEF0F-A391-4BB4-AC77-F05C64401A50}" dt="2022-10-25T15:27:07.324" v="610" actId="20577"/>
        <pc:sldMkLst>
          <pc:docMk/>
          <pc:sldMk cId="1451996036" sldId="275"/>
        </pc:sldMkLst>
        <pc:spChg chg="mod ord">
          <ac:chgData name="ZVARAYA TAPIWA - Local Action for Gender Justice  Zimbabwe Coordinator" userId="a6efff57-4fdb-4031-a99b-bc88ce5915cd" providerId="ADAL" clId="{71DAEF0F-A391-4BB4-AC77-F05C64401A50}" dt="2022-10-25T15:26:49.762" v="588" actId="700"/>
          <ac:spMkLst>
            <pc:docMk/>
            <pc:sldMk cId="1451996036" sldId="275"/>
            <ac:spMk id="2" creationId="{00000000-0000-0000-0000-000000000000}"/>
          </ac:spMkLst>
        </pc:spChg>
        <pc:spChg chg="mod ord">
          <ac:chgData name="ZVARAYA TAPIWA - Local Action for Gender Justice  Zimbabwe Coordinator" userId="a6efff57-4fdb-4031-a99b-bc88ce5915cd" providerId="ADAL" clId="{71DAEF0F-A391-4BB4-AC77-F05C64401A50}" dt="2022-10-25T15:26:49.762" v="588" actId="700"/>
          <ac:spMkLst>
            <pc:docMk/>
            <pc:sldMk cId="1451996036" sldId="275"/>
            <ac:spMk id="3" creationId="{00000000-0000-0000-0000-000000000000}"/>
          </ac:spMkLst>
        </pc:spChg>
        <pc:spChg chg="add mod ord">
          <ac:chgData name="ZVARAYA TAPIWA - Local Action for Gender Justice  Zimbabwe Coordinator" userId="a6efff57-4fdb-4031-a99b-bc88ce5915cd" providerId="ADAL" clId="{71DAEF0F-A391-4BB4-AC77-F05C64401A50}" dt="2022-10-25T15:27:07.324" v="610" actId="20577"/>
          <ac:spMkLst>
            <pc:docMk/>
            <pc:sldMk cId="1451996036" sldId="275"/>
            <ac:spMk id="4" creationId="{01F0C5C0-8EB8-D476-A47D-BCD974CDBC34}"/>
          </ac:spMkLst>
        </pc:spChg>
        <pc:spChg chg="mod">
          <ac:chgData name="ZVARAYA TAPIWA - Local Action for Gender Justice  Zimbabwe Coordinator" userId="a6efff57-4fdb-4031-a99b-bc88ce5915cd" providerId="ADAL" clId="{71DAEF0F-A391-4BB4-AC77-F05C64401A50}" dt="2022-10-25T15:26:33.548" v="587" actId="6549"/>
          <ac:spMkLst>
            <pc:docMk/>
            <pc:sldMk cId="1451996036" sldId="275"/>
            <ac:spMk id="6" creationId="{00000000-0000-0000-0000-000000000000}"/>
          </ac:spMkLst>
        </pc:spChg>
      </pc:sldChg>
      <pc:sldChg chg="modSp mod">
        <pc:chgData name="ZVARAYA TAPIWA - Local Action for Gender Justice  Zimbabwe Coordinator" userId="a6efff57-4fdb-4031-a99b-bc88ce5915cd" providerId="ADAL" clId="{71DAEF0F-A391-4BB4-AC77-F05C64401A50}" dt="2022-10-25T15:30:16.062" v="1083" actId="20577"/>
        <pc:sldMkLst>
          <pc:docMk/>
          <pc:sldMk cId="4268981048" sldId="278"/>
        </pc:sldMkLst>
        <pc:spChg chg="mod">
          <ac:chgData name="ZVARAYA TAPIWA - Local Action for Gender Justice  Zimbabwe Coordinator" userId="a6efff57-4fdb-4031-a99b-bc88ce5915cd" providerId="ADAL" clId="{71DAEF0F-A391-4BB4-AC77-F05C64401A50}" dt="2022-10-25T15:29:27.307" v="989" actId="20577"/>
          <ac:spMkLst>
            <pc:docMk/>
            <pc:sldMk cId="4268981048" sldId="278"/>
            <ac:spMk id="2" creationId="{00000000-0000-0000-0000-000000000000}"/>
          </ac:spMkLst>
        </pc:spChg>
        <pc:spChg chg="mod">
          <ac:chgData name="ZVARAYA TAPIWA - Local Action for Gender Justice  Zimbabwe Coordinator" userId="a6efff57-4fdb-4031-a99b-bc88ce5915cd" providerId="ADAL" clId="{71DAEF0F-A391-4BB4-AC77-F05C64401A50}" dt="2022-10-25T15:30:16.062" v="1083" actId="20577"/>
          <ac:spMkLst>
            <pc:docMk/>
            <pc:sldMk cId="4268981048" sldId="278"/>
            <ac:spMk id="10" creationId="{AAB69D43-64BD-7825-87DA-82AFF55A727B}"/>
          </ac:spMkLst>
        </pc:spChg>
      </pc:sldChg>
      <pc:sldChg chg="modSp mod">
        <pc:chgData name="ZVARAYA TAPIWA - Local Action for Gender Justice  Zimbabwe Coordinator" userId="a6efff57-4fdb-4031-a99b-bc88ce5915cd" providerId="ADAL" clId="{71DAEF0F-A391-4BB4-AC77-F05C64401A50}" dt="2022-10-25T15:28:52.259" v="968" actId="14100"/>
        <pc:sldMkLst>
          <pc:docMk/>
          <pc:sldMk cId="4268981048" sldId="279"/>
        </pc:sldMkLst>
        <pc:spChg chg="mod">
          <ac:chgData name="ZVARAYA TAPIWA - Local Action for Gender Justice  Zimbabwe Coordinator" userId="a6efff57-4fdb-4031-a99b-bc88ce5915cd" providerId="ADAL" clId="{71DAEF0F-A391-4BB4-AC77-F05C64401A50}" dt="2022-10-25T15:28:20.639" v="960" actId="20577"/>
          <ac:spMkLst>
            <pc:docMk/>
            <pc:sldMk cId="4268981048" sldId="279"/>
            <ac:spMk id="7" creationId="{00000000-0000-0000-0000-000000000000}"/>
          </ac:spMkLst>
        </pc:spChg>
        <pc:graphicFrameChg chg="mod modGraphic">
          <ac:chgData name="ZVARAYA TAPIWA - Local Action for Gender Justice  Zimbabwe Coordinator" userId="a6efff57-4fdb-4031-a99b-bc88ce5915cd" providerId="ADAL" clId="{71DAEF0F-A391-4BB4-AC77-F05C64401A50}" dt="2022-10-25T15:28:52.259" v="968" actId="14100"/>
          <ac:graphicFrameMkLst>
            <pc:docMk/>
            <pc:sldMk cId="4268981048" sldId="279"/>
            <ac:graphicFrameMk id="8" creationId="{972E4A84-E591-9A23-75A2-94588F73F8FF}"/>
          </ac:graphicFrameMkLst>
        </pc:graphicFrameChg>
      </pc:sldChg>
      <pc:sldChg chg="modSp mod">
        <pc:chgData name="ZVARAYA TAPIWA - Local Action for Gender Justice  Zimbabwe Coordinator" userId="a6efff57-4fdb-4031-a99b-bc88ce5915cd" providerId="ADAL" clId="{71DAEF0F-A391-4BB4-AC77-F05C64401A50}" dt="2022-10-25T15:28:08.046" v="910" actId="6549"/>
        <pc:sldMkLst>
          <pc:docMk/>
          <pc:sldMk cId="4268981048" sldId="280"/>
        </pc:sldMkLst>
        <pc:spChg chg="mod">
          <ac:chgData name="ZVARAYA TAPIWA - Local Action for Gender Justice  Zimbabwe Coordinator" userId="a6efff57-4fdb-4031-a99b-bc88ce5915cd" providerId="ADAL" clId="{71DAEF0F-A391-4BB4-AC77-F05C64401A50}" dt="2022-10-25T15:28:08.046" v="910" actId="6549"/>
          <ac:spMkLst>
            <pc:docMk/>
            <pc:sldMk cId="4268981048" sldId="280"/>
            <ac:spMk id="6" creationId="{00000000-0000-0000-0000-000000000000}"/>
          </ac:spMkLst>
        </pc:spChg>
        <pc:graphicFrameChg chg="modGraphic">
          <ac:chgData name="ZVARAYA TAPIWA - Local Action for Gender Justice  Zimbabwe Coordinator" userId="a6efff57-4fdb-4031-a99b-bc88ce5915cd" providerId="ADAL" clId="{71DAEF0F-A391-4BB4-AC77-F05C64401A50}" dt="2022-10-12T11:42:16.739" v="191" actId="113"/>
          <ac:graphicFrameMkLst>
            <pc:docMk/>
            <pc:sldMk cId="4268981048" sldId="280"/>
            <ac:graphicFrameMk id="11" creationId="{D0F973FA-FA39-AE65-B4B1-A37529B32059}"/>
          </ac:graphicFrameMkLst>
        </pc:graphicFrameChg>
      </pc:sldChg>
      <pc:sldChg chg="modSp mod">
        <pc:chgData name="ZVARAYA TAPIWA - Local Action for Gender Justice  Zimbabwe Coordinator" userId="a6efff57-4fdb-4031-a99b-bc88ce5915cd" providerId="ADAL" clId="{71DAEF0F-A391-4BB4-AC77-F05C64401A50}" dt="2022-10-25T15:26:17.684" v="487" actId="6549"/>
        <pc:sldMkLst>
          <pc:docMk/>
          <pc:sldMk cId="4262653513" sldId="286"/>
        </pc:sldMkLst>
        <pc:spChg chg="mod">
          <ac:chgData name="ZVARAYA TAPIWA - Local Action for Gender Justice  Zimbabwe Coordinator" userId="a6efff57-4fdb-4031-a99b-bc88ce5915cd" providerId="ADAL" clId="{71DAEF0F-A391-4BB4-AC77-F05C64401A50}" dt="2022-10-25T15:26:17.684" v="487" actId="6549"/>
          <ac:spMkLst>
            <pc:docMk/>
            <pc:sldMk cId="4262653513" sldId="286"/>
            <ac:spMk id="10" creationId="{00000000-0000-0000-0000-000000000000}"/>
          </ac:spMkLst>
        </pc:spChg>
      </pc:sldChg>
      <pc:sldChg chg="modSp mod">
        <pc:chgData name="ZVARAYA TAPIWA - Local Action for Gender Justice  Zimbabwe Coordinator" userId="a6efff57-4fdb-4031-a99b-bc88ce5915cd" providerId="ADAL" clId="{71DAEF0F-A391-4BB4-AC77-F05C64401A50}" dt="2022-10-25T15:27:28.053" v="660" actId="6549"/>
        <pc:sldMkLst>
          <pc:docMk/>
          <pc:sldMk cId="1233519545" sldId="287"/>
        </pc:sldMkLst>
        <pc:spChg chg="mod">
          <ac:chgData name="ZVARAYA TAPIWA - Local Action for Gender Justice  Zimbabwe Coordinator" userId="a6efff57-4fdb-4031-a99b-bc88ce5915cd" providerId="ADAL" clId="{71DAEF0F-A391-4BB4-AC77-F05C64401A50}" dt="2022-10-25T15:27:28.053" v="660" actId="6549"/>
          <ac:spMkLst>
            <pc:docMk/>
            <pc:sldMk cId="1233519545" sldId="287"/>
            <ac:spMk id="6" creationId="{00000000-0000-0000-0000-000000000000}"/>
          </ac:spMkLst>
        </pc:spChg>
      </pc:sldChg>
      <pc:sldChg chg="modSp mod">
        <pc:chgData name="ZVARAYA TAPIWA - Local Action for Gender Justice  Zimbabwe Coordinator" userId="a6efff57-4fdb-4031-a99b-bc88ce5915cd" providerId="ADAL" clId="{71DAEF0F-A391-4BB4-AC77-F05C64401A50}" dt="2022-10-25T15:27:35.356" v="710" actId="6549"/>
        <pc:sldMkLst>
          <pc:docMk/>
          <pc:sldMk cId="3918247816" sldId="288"/>
        </pc:sldMkLst>
        <pc:spChg chg="mod">
          <ac:chgData name="ZVARAYA TAPIWA - Local Action for Gender Justice  Zimbabwe Coordinator" userId="a6efff57-4fdb-4031-a99b-bc88ce5915cd" providerId="ADAL" clId="{71DAEF0F-A391-4BB4-AC77-F05C64401A50}" dt="2022-10-25T15:27:35.356" v="710" actId="6549"/>
          <ac:spMkLst>
            <pc:docMk/>
            <pc:sldMk cId="3918247816" sldId="288"/>
            <ac:spMk id="6" creationId="{00000000-0000-0000-0000-000000000000}"/>
          </ac:spMkLst>
        </pc:spChg>
      </pc:sldChg>
      <pc:sldChg chg="modSp mod">
        <pc:chgData name="ZVARAYA TAPIWA - Local Action for Gender Justice  Zimbabwe Coordinator" userId="a6efff57-4fdb-4031-a99b-bc88ce5915cd" providerId="ADAL" clId="{71DAEF0F-A391-4BB4-AC77-F05C64401A50}" dt="2022-10-25T15:27:52.040" v="810" actId="6549"/>
        <pc:sldMkLst>
          <pc:docMk/>
          <pc:sldMk cId="802534170" sldId="289"/>
        </pc:sldMkLst>
        <pc:spChg chg="mod">
          <ac:chgData name="ZVARAYA TAPIWA - Local Action for Gender Justice  Zimbabwe Coordinator" userId="a6efff57-4fdb-4031-a99b-bc88ce5915cd" providerId="ADAL" clId="{71DAEF0F-A391-4BB4-AC77-F05C64401A50}" dt="2022-10-25T15:27:52.040" v="810" actId="6549"/>
          <ac:spMkLst>
            <pc:docMk/>
            <pc:sldMk cId="802534170" sldId="289"/>
            <ac:spMk id="6" creationId="{00000000-0000-0000-0000-000000000000}"/>
          </ac:spMkLst>
        </pc:spChg>
      </pc:sldChg>
      <pc:sldChg chg="modSp mod">
        <pc:chgData name="ZVARAYA TAPIWA - Local Action for Gender Justice  Zimbabwe Coordinator" userId="a6efff57-4fdb-4031-a99b-bc88ce5915cd" providerId="ADAL" clId="{71DAEF0F-A391-4BB4-AC77-F05C64401A50}" dt="2022-10-25T15:27:58.453" v="860" actId="6549"/>
        <pc:sldMkLst>
          <pc:docMk/>
          <pc:sldMk cId="641316720" sldId="290"/>
        </pc:sldMkLst>
        <pc:spChg chg="mod">
          <ac:chgData name="ZVARAYA TAPIWA - Local Action for Gender Justice  Zimbabwe Coordinator" userId="a6efff57-4fdb-4031-a99b-bc88ce5915cd" providerId="ADAL" clId="{71DAEF0F-A391-4BB4-AC77-F05C64401A50}" dt="2022-10-24T09:42:19.731" v="193" actId="404"/>
          <ac:spMkLst>
            <pc:docMk/>
            <pc:sldMk cId="641316720" sldId="290"/>
            <ac:spMk id="2" creationId="{00000000-0000-0000-0000-000000000000}"/>
          </ac:spMkLst>
        </pc:spChg>
        <pc:spChg chg="mod">
          <ac:chgData name="ZVARAYA TAPIWA - Local Action for Gender Justice  Zimbabwe Coordinator" userId="a6efff57-4fdb-4031-a99b-bc88ce5915cd" providerId="ADAL" clId="{71DAEF0F-A391-4BB4-AC77-F05C64401A50}" dt="2022-10-24T09:44:37.003" v="237" actId="113"/>
          <ac:spMkLst>
            <pc:docMk/>
            <pc:sldMk cId="641316720" sldId="290"/>
            <ac:spMk id="5" creationId="{94987554-FA33-8625-B0EF-900FA6317A7F}"/>
          </ac:spMkLst>
        </pc:spChg>
        <pc:spChg chg="mod">
          <ac:chgData name="ZVARAYA TAPIWA - Local Action for Gender Justice  Zimbabwe Coordinator" userId="a6efff57-4fdb-4031-a99b-bc88ce5915cd" providerId="ADAL" clId="{71DAEF0F-A391-4BB4-AC77-F05C64401A50}" dt="2022-10-25T15:27:58.453" v="860" actId="6549"/>
          <ac:spMkLst>
            <pc:docMk/>
            <pc:sldMk cId="641316720" sldId="290"/>
            <ac:spMk id="6" creationId="{00000000-0000-0000-0000-000000000000}"/>
          </ac:spMkLst>
        </pc:spChg>
        <pc:graphicFrameChg chg="mod">
          <ac:chgData name="ZVARAYA TAPIWA - Local Action for Gender Justice  Zimbabwe Coordinator" userId="a6efff57-4fdb-4031-a99b-bc88ce5915cd" providerId="ADAL" clId="{71DAEF0F-A391-4BB4-AC77-F05C64401A50}" dt="2022-10-24T09:42:28.985" v="194" actId="1076"/>
          <ac:graphicFrameMkLst>
            <pc:docMk/>
            <pc:sldMk cId="641316720" sldId="290"/>
            <ac:graphicFrameMk id="3" creationId="{FDDB8F4A-1132-C16B-3AA9-41BB7C4B03A3}"/>
          </ac:graphicFrameMkLst>
        </pc:graphicFrameChg>
      </pc:sldChg>
      <pc:sldChg chg="modSp add mod">
        <pc:chgData name="ZVARAYA TAPIWA - Local Action for Gender Justice  Zimbabwe Coordinator" userId="a6efff57-4fdb-4031-a99b-bc88ce5915cd" providerId="ADAL" clId="{71DAEF0F-A391-4BB4-AC77-F05C64401A50}" dt="2022-10-25T15:27:42.493" v="760" actId="6549"/>
        <pc:sldMkLst>
          <pc:docMk/>
          <pc:sldMk cId="1194597016" sldId="292"/>
        </pc:sldMkLst>
        <pc:spChg chg="mod">
          <ac:chgData name="ZVARAYA TAPIWA - Local Action for Gender Justice  Zimbabwe Coordinator" userId="a6efff57-4fdb-4031-a99b-bc88ce5915cd" providerId="ADAL" clId="{71DAEF0F-A391-4BB4-AC77-F05C64401A50}" dt="2022-10-12T11:05:54.384" v="87"/>
          <ac:spMkLst>
            <pc:docMk/>
            <pc:sldMk cId="1194597016" sldId="292"/>
            <ac:spMk id="2" creationId="{00000000-0000-0000-0000-000000000000}"/>
          </ac:spMkLst>
        </pc:spChg>
        <pc:spChg chg="mod">
          <ac:chgData name="ZVARAYA TAPIWA - Local Action for Gender Justice  Zimbabwe Coordinator" userId="a6efff57-4fdb-4031-a99b-bc88ce5915cd" providerId="ADAL" clId="{71DAEF0F-A391-4BB4-AC77-F05C64401A50}" dt="2022-10-12T11:40:18.294" v="184" actId="255"/>
          <ac:spMkLst>
            <pc:docMk/>
            <pc:sldMk cId="1194597016" sldId="292"/>
            <ac:spMk id="5" creationId="{94987554-FA33-8625-B0EF-900FA6317A7F}"/>
          </ac:spMkLst>
        </pc:spChg>
        <pc:spChg chg="mod">
          <ac:chgData name="ZVARAYA TAPIWA - Local Action for Gender Justice  Zimbabwe Coordinator" userId="a6efff57-4fdb-4031-a99b-bc88ce5915cd" providerId="ADAL" clId="{71DAEF0F-A391-4BB4-AC77-F05C64401A50}" dt="2022-10-25T15:27:42.493" v="760" actId="6549"/>
          <ac:spMkLst>
            <pc:docMk/>
            <pc:sldMk cId="1194597016" sldId="292"/>
            <ac:spMk id="6" creationId="{00000000-0000-0000-0000-000000000000}"/>
          </ac:spMkLst>
        </pc:spChg>
      </pc:sldChg>
      <pc:sldChg chg="add del">
        <pc:chgData name="ZVARAYA TAPIWA - Local Action for Gender Justice  Zimbabwe Coordinator" userId="a6efff57-4fdb-4031-a99b-bc88ce5915cd" providerId="ADAL" clId="{71DAEF0F-A391-4BB4-AC77-F05C64401A50}" dt="2022-10-25T15:29:02.940" v="970" actId="47"/>
        <pc:sldMkLst>
          <pc:docMk/>
          <pc:sldMk cId="2650948587" sldId="293"/>
        </pc:sldMkLst>
      </pc:sldChg>
    </pc:docChg>
  </pc:docChgLst>
</pc:chgInfo>
</file>

<file path=ppt/charts/_rels/chart1.xml.rels><?xml version="1.0" encoding="UTF-8" standalone="yes"?>
<Relationships xmlns="http://schemas.openxmlformats.org/package/2006/relationships"><Relationship Id="rId3" Type="http://schemas.microsoft.com/office/2011/relationships/chartStyle" Target="style1.xml"/><Relationship Id="rId2" Type="http://schemas.microsoft.com/office/2011/relationships/chartColorStyle" Target="colors1.xml"/><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2" Type="http://schemas.openxmlformats.org/officeDocument/2006/relationships/oleObject" Target="Chart%20in%20Microsoft%20PowerPoint" TargetMode="External"/><Relationship Id="rId1" Type="http://schemas.openxmlformats.org/officeDocument/2006/relationships/themeOverride" Target="../theme/themeOverride1.xml"/></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ZW"/>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Sources of Revenue</c:v>
                </c:pt>
              </c:strCache>
            </c:strRef>
          </c:tx>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CB86-4CB7-8ABE-6D95085609B6}"/>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3-CB86-4CB7-8ABE-6D95085609B6}"/>
              </c:ext>
            </c:extLst>
          </c:dPt>
          <c:dLbls>
            <c:showLegendKey val="0"/>
            <c:showVal val="0"/>
            <c:showCatName val="0"/>
            <c:showSerName val="0"/>
            <c:showPercent val="1"/>
            <c:showBubbleSize val="0"/>
            <c:showLeaderLines val="1"/>
          </c:dLbls>
          <c:cat>
            <c:strRef>
              <c:f>Sheet1!$A$2:$A$3</c:f>
              <c:strCache>
                <c:ptCount val="2"/>
                <c:pt idx="0">
                  <c:v>Internal</c:v>
                </c:pt>
                <c:pt idx="1">
                  <c:v>External</c:v>
                </c:pt>
              </c:strCache>
            </c:strRef>
          </c:cat>
          <c:val>
            <c:numRef>
              <c:f>Sheet1!$B$2:$B$3</c:f>
              <c:numCache>
                <c:formatCode>General</c:formatCode>
                <c:ptCount val="2"/>
                <c:pt idx="0">
                  <c:v>0.83</c:v>
                </c:pt>
                <c:pt idx="1">
                  <c:v>0.17</c:v>
                </c:pt>
              </c:numCache>
            </c:numRef>
          </c:val>
          <c:extLst xmlns:c16r2="http://schemas.microsoft.com/office/drawing/2015/06/chart">
            <c:ext xmlns:c16="http://schemas.microsoft.com/office/drawing/2014/chart" uri="{C3380CC4-5D6E-409C-BE32-E72D297353CC}">
              <c16:uniqueId val="{00000000-6EE8-4B69-9521-BBE9633987E7}"/>
            </c:ext>
          </c:extLst>
        </c:ser>
        <c:dLbls>
          <c:showLegendKey val="0"/>
          <c:showVal val="0"/>
          <c:showCatName val="0"/>
          <c:showSerName val="0"/>
          <c:showPercent val="1"/>
          <c:showBubbleSize val="0"/>
          <c:showLeaderLines val="1"/>
        </c:dLbls>
        <c:firstSliceAng val="0"/>
      </c:pieChart>
      <c:spPr>
        <a:noFill/>
        <a:ln>
          <a:noFill/>
        </a:ln>
        <a:effectLst/>
      </c:spPr>
    </c:plotArea>
    <c:legend>
      <c:legendPos val="r"/>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ZW"/>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a:t>Type</a:t>
            </a:r>
            <a:r>
              <a:rPr lang="en-US" baseline="0"/>
              <a:t> of expenditure</a:t>
            </a:r>
            <a:endParaRPr lang="en-US"/>
          </a:p>
        </c:rich>
      </c:tx>
      <c:layout/>
      <c:overlay val="0"/>
    </c:title>
    <c:autoTitleDeleted val="0"/>
    <c:view3D>
      <c:rotX val="75"/>
      <c:rotY val="0"/>
      <c:rAngAx val="0"/>
      <c:perspective val="30"/>
    </c:view3D>
    <c:floor>
      <c:thickness val="0"/>
    </c:floor>
    <c:sideWall>
      <c:thickness val="0"/>
    </c:sideWall>
    <c:backWall>
      <c:thickness val="0"/>
    </c:backWall>
    <c:plotArea>
      <c:layout>
        <c:manualLayout>
          <c:layoutTarget val="inner"/>
          <c:xMode val="edge"/>
          <c:yMode val="edge"/>
          <c:x val="1.5252562769276477E-2"/>
          <c:y val="8.5057920270227572E-2"/>
          <c:w val="0.64435373644332194"/>
          <c:h val="0.91494207972977237"/>
        </c:manualLayout>
      </c:layout>
      <c:pie3DChart>
        <c:varyColors val="1"/>
        <c:ser>
          <c:idx val="0"/>
          <c:order val="0"/>
          <c:explosion val="8"/>
          <c:dLbls>
            <c:showLegendKey val="0"/>
            <c:showVal val="0"/>
            <c:showCatName val="0"/>
            <c:showSerName val="0"/>
            <c:showPercent val="1"/>
            <c:showBubbleSize val="0"/>
            <c:showLeaderLines val="1"/>
          </c:dLbls>
          <c:cat>
            <c:strRef>
              <c:f>'[Chart in Microsoft PowerPoint]Sheet2'!$A$2:$A$7</c:f>
              <c:strCache>
                <c:ptCount val="6"/>
                <c:pt idx="0">
                  <c:v>Gender Management System (GMS) </c:v>
                </c:pt>
                <c:pt idx="1">
                  <c:v>Employment expenditure (Human Capital Expenditure)</c:v>
                </c:pt>
                <c:pt idx="2">
                  <c:v>Employment equity related expenditure</c:v>
                </c:pt>
                <c:pt idx="3">
                  <c:v>Gender Specific Programming</c:v>
                </c:pt>
                <c:pt idx="4">
                  <c:v>Mainstream Programmes </c:v>
                </c:pt>
                <c:pt idx="5">
                  <c:v>Other</c:v>
                </c:pt>
              </c:strCache>
            </c:strRef>
          </c:cat>
          <c:val>
            <c:numRef>
              <c:f>'[Chart in Microsoft PowerPoint]Sheet2'!$B$2:$B$7</c:f>
              <c:numCache>
                <c:formatCode>0.00</c:formatCode>
                <c:ptCount val="6"/>
                <c:pt idx="0">
                  <c:v>0.10929129999999999</c:v>
                </c:pt>
                <c:pt idx="1">
                  <c:v>30</c:v>
                </c:pt>
                <c:pt idx="2">
                  <c:v>0</c:v>
                </c:pt>
                <c:pt idx="3">
                  <c:v>7</c:v>
                </c:pt>
                <c:pt idx="4">
                  <c:v>48</c:v>
                </c:pt>
                <c:pt idx="5">
                  <c:v>14</c:v>
                </c:pt>
              </c:numCache>
            </c:numRef>
          </c:val>
        </c:ser>
        <c:dLbls>
          <c:showLegendKey val="0"/>
          <c:showVal val="0"/>
          <c:showCatName val="0"/>
          <c:showSerName val="0"/>
          <c:showPercent val="1"/>
          <c:showBubbleSize val="0"/>
          <c:showLeaderLines val="1"/>
        </c:dLbls>
      </c:pie3DChart>
    </c:plotArea>
    <c:legend>
      <c:legendPos val="r"/>
      <c:layout>
        <c:manualLayout>
          <c:xMode val="edge"/>
          <c:yMode val="edge"/>
          <c:x val="0.64655697518942212"/>
          <c:y val="0.1344898312248686"/>
          <c:w val="0.33457510028227605"/>
          <c:h val="0.84319160364324675"/>
        </c:manualLayout>
      </c:layout>
      <c:overlay val="0"/>
    </c:legend>
    <c:plotVisOnly val="1"/>
    <c:dispBlanksAs val="gap"/>
    <c:showDLblsOverMax val="0"/>
  </c:chart>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ZW"/>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2024 Programme Expenditure</a:t>
            </a:r>
          </a:p>
        </c:rich>
      </c:tx>
      <c:layout/>
      <c:overlay val="0"/>
    </c:title>
    <c:autoTitleDeleted val="0"/>
    <c:view3D>
      <c:rotX val="30"/>
      <c:rotY val="0"/>
      <c:rAngAx val="0"/>
      <c:perspective val="30"/>
    </c:view3D>
    <c:floor>
      <c:thickness val="0"/>
    </c:floor>
    <c:sideWall>
      <c:thickness val="0"/>
    </c:sideWall>
    <c:backWall>
      <c:thickness val="0"/>
    </c:backWall>
    <c:plotArea>
      <c:layout>
        <c:manualLayout>
          <c:layoutTarget val="inner"/>
          <c:xMode val="edge"/>
          <c:yMode val="edge"/>
          <c:x val="0"/>
          <c:y val="0"/>
          <c:w val="0.88202174728158977"/>
          <c:h val="1"/>
        </c:manualLayout>
      </c:layout>
      <c:pie3DChart>
        <c:varyColors val="1"/>
        <c:ser>
          <c:idx val="0"/>
          <c:order val="0"/>
          <c:explosion val="17"/>
          <c:dLbls>
            <c:spPr>
              <a:noFill/>
              <a:ln>
                <a:noFill/>
              </a:ln>
              <a:effectLst/>
            </c:spPr>
            <c:showLegendKey val="0"/>
            <c:showVal val="0"/>
            <c:showCatName val="0"/>
            <c:showSerName val="0"/>
            <c:showPercent val="1"/>
            <c:showBubbleSize val="0"/>
            <c:showLeaderLines val="1"/>
            <c:extLst xmlns:c16r2="http://schemas.microsoft.com/office/drawing/2015/06/chart">
              <c:ext xmlns:c15="http://schemas.microsoft.com/office/drawing/2012/chart" uri="{CE6537A1-D6FC-4f65-9D91-7224C49458BB}"/>
            </c:extLst>
          </c:dLbls>
          <c:cat>
            <c:strRef>
              <c:f>Sheet8!$A$1:$A$6</c:f>
              <c:strCache>
                <c:ptCount val="6"/>
                <c:pt idx="0">
                  <c:v>Programme 1: Governance and Administration:  </c:v>
                </c:pt>
                <c:pt idx="1">
                  <c:v>Programme 2: Water, Sanitation and Hygiene</c:v>
                </c:pt>
                <c:pt idx="2">
                  <c:v>Programme 3: Social Services</c:v>
                </c:pt>
                <c:pt idx="3">
                  <c:v>Programme 4: Roads </c:v>
                </c:pt>
                <c:pt idx="4">
                  <c:v>Programme 5: Public Safety and Security Services</c:v>
                </c:pt>
                <c:pt idx="5">
                  <c:v>Programme 6: Natural Resources Conservation and Management</c:v>
                </c:pt>
              </c:strCache>
            </c:strRef>
          </c:cat>
          <c:val>
            <c:numRef>
              <c:f>Sheet8!$B$1:$B$6</c:f>
              <c:numCache>
                <c:formatCode>_-* #,##0_-;\-* #,##0_-;_-* "-"??_-;_-@_-</c:formatCode>
                <c:ptCount val="6"/>
                <c:pt idx="0">
                  <c:v>5028572.09</c:v>
                </c:pt>
                <c:pt idx="1">
                  <c:v>8620174.2300000004</c:v>
                </c:pt>
                <c:pt idx="2">
                  <c:v>8470110.6400000006</c:v>
                </c:pt>
                <c:pt idx="3">
                  <c:v>3855770.82</c:v>
                </c:pt>
                <c:pt idx="4">
                  <c:v>2365716.87</c:v>
                </c:pt>
                <c:pt idx="5">
                  <c:v>20000</c:v>
                </c:pt>
              </c:numCache>
            </c:numRef>
          </c:val>
          <c:extLst xmlns:c16r2="http://schemas.microsoft.com/office/drawing/2015/06/chart">
            <c:ext xmlns:c16="http://schemas.microsoft.com/office/drawing/2014/chart" uri="{C3380CC4-5D6E-409C-BE32-E72D297353CC}">
              <c16:uniqueId val="{00000000-7807-514F-A90A-187187BE86E3}"/>
            </c:ext>
          </c:extLst>
        </c:ser>
        <c:dLbls>
          <c:showLegendKey val="0"/>
          <c:showVal val="0"/>
          <c:showCatName val="0"/>
          <c:showSerName val="0"/>
          <c:showPercent val="1"/>
          <c:showBubbleSize val="0"/>
          <c:showLeaderLines val="1"/>
        </c:dLbls>
      </c:pie3DChart>
    </c:plotArea>
    <c:legend>
      <c:legendPos val="r"/>
      <c:layout>
        <c:manualLayout>
          <c:xMode val="edge"/>
          <c:yMode val="edge"/>
          <c:x val="5.843503937007874E-2"/>
          <c:y val="0.75733532300397932"/>
          <c:w val="0.91717492344706897"/>
          <c:h val="0.13035602404538141"/>
        </c:manualLayout>
      </c:layout>
      <c:overlay val="0"/>
    </c:legend>
    <c:plotVisOnly val="1"/>
    <c:dispBlanksAs val="gap"/>
    <c:showDLblsOverMax val="0"/>
  </c:chart>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967AC4-FAAE-40C7-9D5F-93FB15DECFD0}" type="datetimeFigureOut">
              <a:rPr lang="en-GB" smtClean="0"/>
              <a:t>08/11/2024</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DFD5587-7577-41D4-90F2-B824B19906F8}" type="slidenum">
              <a:rPr lang="en-GB" smtClean="0"/>
              <a:t>‹#›</a:t>
            </a:fld>
            <a:endParaRPr lang="en-GB"/>
          </a:p>
        </p:txBody>
      </p:sp>
    </p:spTree>
    <p:extLst>
      <p:ext uri="{BB962C8B-B14F-4D97-AF65-F5344CB8AC3E}">
        <p14:creationId xmlns:p14="http://schemas.microsoft.com/office/powerpoint/2010/main" val="321957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DFD5587-7577-41D4-90F2-B824B19906F8}" type="slidenum">
              <a:rPr lang="en-GB" smtClean="0"/>
              <a:t>1</a:t>
            </a:fld>
            <a:endParaRPr lang="en-GB"/>
          </a:p>
        </p:txBody>
      </p:sp>
    </p:spTree>
    <p:extLst>
      <p:ext uri="{BB962C8B-B14F-4D97-AF65-F5344CB8AC3E}">
        <p14:creationId xmlns:p14="http://schemas.microsoft.com/office/powerpoint/2010/main" val="29624344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FD5587-7577-41D4-90F2-B824B19906F8}" type="slidenum">
              <a:rPr lang="en-GB" smtClean="0"/>
              <a:t>2</a:t>
            </a:fld>
            <a:endParaRPr lang="en-GB"/>
          </a:p>
        </p:txBody>
      </p:sp>
    </p:spTree>
    <p:extLst>
      <p:ext uri="{BB962C8B-B14F-4D97-AF65-F5344CB8AC3E}">
        <p14:creationId xmlns:p14="http://schemas.microsoft.com/office/powerpoint/2010/main" val="34469529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W" dirty="0"/>
          </a:p>
        </p:txBody>
      </p:sp>
      <p:sp>
        <p:nvSpPr>
          <p:cNvPr id="4" name="Slide Number Placeholder 3"/>
          <p:cNvSpPr>
            <a:spLocks noGrp="1"/>
          </p:cNvSpPr>
          <p:nvPr>
            <p:ph type="sldNum" sz="quarter" idx="10"/>
          </p:nvPr>
        </p:nvSpPr>
        <p:spPr/>
        <p:txBody>
          <a:bodyPr/>
          <a:lstStyle/>
          <a:p>
            <a:fld id="{1DFD5587-7577-41D4-90F2-B824B19906F8}" type="slidenum">
              <a:rPr lang="en-GB" smtClean="0"/>
              <a:t>10</a:t>
            </a:fld>
            <a:endParaRPr lang="en-GB"/>
          </a:p>
        </p:txBody>
      </p:sp>
    </p:spTree>
    <p:extLst>
      <p:ext uri="{BB962C8B-B14F-4D97-AF65-F5344CB8AC3E}">
        <p14:creationId xmlns:p14="http://schemas.microsoft.com/office/powerpoint/2010/main" val="40419080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ZW"/>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ZW"/>
          </a:p>
        </p:txBody>
      </p:sp>
      <p:sp>
        <p:nvSpPr>
          <p:cNvPr id="4" name="Date Placeholder 3"/>
          <p:cNvSpPr>
            <a:spLocks noGrp="1"/>
          </p:cNvSpPr>
          <p:nvPr>
            <p:ph type="dt" sz="half" idx="10"/>
          </p:nvPr>
        </p:nvSpPr>
        <p:spPr/>
        <p:txBody>
          <a:bodyPr/>
          <a:lstStyle/>
          <a:p>
            <a:fld id="{BDB4485F-ED24-47DB-AFF9-387090B6200D}" type="datetimeFigureOut">
              <a:rPr lang="en-ZW" smtClean="0"/>
              <a:t>8/11/2024</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3970745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BDB4485F-ED24-47DB-AFF9-387090B6200D}" type="datetimeFigureOut">
              <a:rPr lang="en-ZW" smtClean="0"/>
              <a:t>8/11/2024</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680162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ZW"/>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BDB4485F-ED24-47DB-AFF9-387090B6200D}" type="datetimeFigureOut">
              <a:rPr lang="en-ZW" smtClean="0"/>
              <a:t>8/11/2024</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2409124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BDB4485F-ED24-47DB-AFF9-387090B6200D}" type="datetimeFigureOut">
              <a:rPr lang="en-ZW" smtClean="0"/>
              <a:t>8/11/2024</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2280989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ZW"/>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DB4485F-ED24-47DB-AFF9-387090B6200D}" type="datetimeFigureOut">
              <a:rPr lang="en-ZW" smtClean="0"/>
              <a:t>8/11/2024</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3928762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5" name="Date Placeholder 4"/>
          <p:cNvSpPr>
            <a:spLocks noGrp="1"/>
          </p:cNvSpPr>
          <p:nvPr>
            <p:ph type="dt" sz="half" idx="10"/>
          </p:nvPr>
        </p:nvSpPr>
        <p:spPr/>
        <p:txBody>
          <a:bodyPr/>
          <a:lstStyle/>
          <a:p>
            <a:fld id="{BDB4485F-ED24-47DB-AFF9-387090B6200D}" type="datetimeFigureOut">
              <a:rPr lang="en-ZW" smtClean="0"/>
              <a:t>8/11/2024</a:t>
            </a:fld>
            <a:endParaRPr lang="en-ZW"/>
          </a:p>
        </p:txBody>
      </p:sp>
      <p:sp>
        <p:nvSpPr>
          <p:cNvPr id="6" name="Footer Placeholder 5"/>
          <p:cNvSpPr>
            <a:spLocks noGrp="1"/>
          </p:cNvSpPr>
          <p:nvPr>
            <p:ph type="ftr" sz="quarter" idx="11"/>
          </p:nvPr>
        </p:nvSpPr>
        <p:spPr/>
        <p:txBody>
          <a:bodyPr/>
          <a:lstStyle/>
          <a:p>
            <a:endParaRPr lang="en-ZW"/>
          </a:p>
        </p:txBody>
      </p:sp>
      <p:sp>
        <p:nvSpPr>
          <p:cNvPr id="7" name="Slide Number Placeholder 6"/>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584428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ZW"/>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7" name="Date Placeholder 6"/>
          <p:cNvSpPr>
            <a:spLocks noGrp="1"/>
          </p:cNvSpPr>
          <p:nvPr>
            <p:ph type="dt" sz="half" idx="10"/>
          </p:nvPr>
        </p:nvSpPr>
        <p:spPr/>
        <p:txBody>
          <a:bodyPr/>
          <a:lstStyle/>
          <a:p>
            <a:fld id="{BDB4485F-ED24-47DB-AFF9-387090B6200D}" type="datetimeFigureOut">
              <a:rPr lang="en-ZW" smtClean="0"/>
              <a:t>8/11/2024</a:t>
            </a:fld>
            <a:endParaRPr lang="en-ZW"/>
          </a:p>
        </p:txBody>
      </p:sp>
      <p:sp>
        <p:nvSpPr>
          <p:cNvPr id="8" name="Footer Placeholder 7"/>
          <p:cNvSpPr>
            <a:spLocks noGrp="1"/>
          </p:cNvSpPr>
          <p:nvPr>
            <p:ph type="ftr" sz="quarter" idx="11"/>
          </p:nvPr>
        </p:nvSpPr>
        <p:spPr/>
        <p:txBody>
          <a:bodyPr/>
          <a:lstStyle/>
          <a:p>
            <a:endParaRPr lang="en-ZW"/>
          </a:p>
        </p:txBody>
      </p:sp>
      <p:sp>
        <p:nvSpPr>
          <p:cNvPr id="9" name="Slide Number Placeholder 8"/>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3566615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Date Placeholder 2"/>
          <p:cNvSpPr>
            <a:spLocks noGrp="1"/>
          </p:cNvSpPr>
          <p:nvPr>
            <p:ph type="dt" sz="half" idx="10"/>
          </p:nvPr>
        </p:nvSpPr>
        <p:spPr/>
        <p:txBody>
          <a:bodyPr/>
          <a:lstStyle/>
          <a:p>
            <a:fld id="{BDB4485F-ED24-47DB-AFF9-387090B6200D}" type="datetimeFigureOut">
              <a:rPr lang="en-ZW" smtClean="0"/>
              <a:t>8/11/2024</a:t>
            </a:fld>
            <a:endParaRPr lang="en-ZW"/>
          </a:p>
        </p:txBody>
      </p:sp>
      <p:sp>
        <p:nvSpPr>
          <p:cNvPr id="4" name="Footer Placeholder 3"/>
          <p:cNvSpPr>
            <a:spLocks noGrp="1"/>
          </p:cNvSpPr>
          <p:nvPr>
            <p:ph type="ftr" sz="quarter" idx="11"/>
          </p:nvPr>
        </p:nvSpPr>
        <p:spPr/>
        <p:txBody>
          <a:bodyPr/>
          <a:lstStyle/>
          <a:p>
            <a:endParaRPr lang="en-ZW"/>
          </a:p>
        </p:txBody>
      </p:sp>
      <p:sp>
        <p:nvSpPr>
          <p:cNvPr id="5" name="Slide Number Placeholder 4"/>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1828457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B4485F-ED24-47DB-AFF9-387090B6200D}" type="datetimeFigureOut">
              <a:rPr lang="en-ZW" smtClean="0"/>
              <a:t>8/11/2024</a:t>
            </a:fld>
            <a:endParaRPr lang="en-ZW"/>
          </a:p>
        </p:txBody>
      </p:sp>
      <p:sp>
        <p:nvSpPr>
          <p:cNvPr id="3" name="Footer Placeholder 2"/>
          <p:cNvSpPr>
            <a:spLocks noGrp="1"/>
          </p:cNvSpPr>
          <p:nvPr>
            <p:ph type="ftr" sz="quarter" idx="11"/>
          </p:nvPr>
        </p:nvSpPr>
        <p:spPr/>
        <p:txBody>
          <a:bodyPr/>
          <a:lstStyle/>
          <a:p>
            <a:endParaRPr lang="en-ZW"/>
          </a:p>
        </p:txBody>
      </p:sp>
      <p:sp>
        <p:nvSpPr>
          <p:cNvPr id="4" name="Slide Number Placeholder 3"/>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5329782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ZW"/>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DB4485F-ED24-47DB-AFF9-387090B6200D}" type="datetimeFigureOut">
              <a:rPr lang="en-ZW" smtClean="0"/>
              <a:t>8/11/2024</a:t>
            </a:fld>
            <a:endParaRPr lang="en-ZW"/>
          </a:p>
        </p:txBody>
      </p:sp>
      <p:sp>
        <p:nvSpPr>
          <p:cNvPr id="6" name="Footer Placeholder 5"/>
          <p:cNvSpPr>
            <a:spLocks noGrp="1"/>
          </p:cNvSpPr>
          <p:nvPr>
            <p:ph type="ftr" sz="quarter" idx="11"/>
          </p:nvPr>
        </p:nvSpPr>
        <p:spPr/>
        <p:txBody>
          <a:bodyPr/>
          <a:lstStyle/>
          <a:p>
            <a:endParaRPr lang="en-ZW"/>
          </a:p>
        </p:txBody>
      </p:sp>
      <p:sp>
        <p:nvSpPr>
          <p:cNvPr id="7" name="Slide Number Placeholder 6"/>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2120731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ZW"/>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W"/>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DB4485F-ED24-47DB-AFF9-387090B6200D}" type="datetimeFigureOut">
              <a:rPr lang="en-ZW" smtClean="0"/>
              <a:t>8/11/2024</a:t>
            </a:fld>
            <a:endParaRPr lang="en-ZW"/>
          </a:p>
        </p:txBody>
      </p:sp>
      <p:sp>
        <p:nvSpPr>
          <p:cNvPr id="6" name="Footer Placeholder 5"/>
          <p:cNvSpPr>
            <a:spLocks noGrp="1"/>
          </p:cNvSpPr>
          <p:nvPr>
            <p:ph type="ftr" sz="quarter" idx="11"/>
          </p:nvPr>
        </p:nvSpPr>
        <p:spPr/>
        <p:txBody>
          <a:bodyPr/>
          <a:lstStyle/>
          <a:p>
            <a:endParaRPr lang="en-ZW"/>
          </a:p>
        </p:txBody>
      </p:sp>
      <p:sp>
        <p:nvSpPr>
          <p:cNvPr id="7" name="Slide Number Placeholder 6"/>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20512260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ZW"/>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B4485F-ED24-47DB-AFF9-387090B6200D}" type="datetimeFigureOut">
              <a:rPr lang="en-ZW" smtClean="0"/>
              <a:t>8/11/2024</a:t>
            </a:fld>
            <a:endParaRPr lang="en-ZW"/>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W"/>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8A6CC1-C62E-4793-9BAB-70F633D6ED53}" type="slidenum">
              <a:rPr lang="en-ZW" smtClean="0"/>
              <a:t>‹#›</a:t>
            </a:fld>
            <a:endParaRPr lang="en-ZW"/>
          </a:p>
        </p:txBody>
      </p:sp>
    </p:spTree>
    <p:extLst>
      <p:ext uri="{BB962C8B-B14F-4D97-AF65-F5344CB8AC3E}">
        <p14:creationId xmlns:p14="http://schemas.microsoft.com/office/powerpoint/2010/main" val="31464914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762000" y="2772239"/>
            <a:ext cx="7696200" cy="3477875"/>
          </a:xfrm>
          <a:prstGeom prst="rect">
            <a:avLst/>
          </a:prstGeom>
          <a:noFill/>
        </p:spPr>
        <p:txBody>
          <a:bodyPr wrap="square" rtlCol="0">
            <a:spAutoFit/>
          </a:bodyPr>
          <a:lstStyle/>
          <a:p>
            <a:pPr algn="ctr"/>
            <a:r>
              <a:rPr lang="en-GB" sz="2400" b="1" dirty="0">
                <a:latin typeface="Tahoma" panose="020B0604030504040204" pitchFamily="34" charset="0"/>
                <a:ea typeface="Times New Roman" panose="02020603050405020304" pitchFamily="18" charset="0"/>
              </a:rPr>
              <a:t>SADC PROTOCOL@WORK SUMMITS AND AWARDS </a:t>
            </a:r>
            <a:endParaRPr lang="en-ZW" sz="2400" b="1" dirty="0"/>
          </a:p>
          <a:p>
            <a:pPr algn="ctr"/>
            <a:r>
              <a:rPr lang="en-ZW" sz="2400" b="1" dirty="0"/>
              <a:t> </a:t>
            </a:r>
            <a:r>
              <a:rPr lang="en-ZW" sz="2400" b="1" dirty="0" smtClean="0"/>
              <a:t>2024 </a:t>
            </a:r>
            <a:endParaRPr lang="en-ZW" sz="2400" b="1" dirty="0"/>
          </a:p>
          <a:p>
            <a:pPr algn="ctr"/>
            <a:r>
              <a:rPr lang="en-ZW" sz="2400" b="1" dirty="0"/>
              <a:t>GENDER RESPONSIVE </a:t>
            </a:r>
            <a:r>
              <a:rPr lang="en-ZW" sz="2400" b="1" dirty="0" smtClean="0"/>
              <a:t>BUDGETING</a:t>
            </a:r>
          </a:p>
          <a:p>
            <a:pPr algn="ctr"/>
            <a:endParaRPr lang="en-ZW" sz="2400" b="1" dirty="0"/>
          </a:p>
          <a:p>
            <a:pPr algn="ctr"/>
            <a:endParaRPr lang="en-ZW" sz="2000" b="1" dirty="0"/>
          </a:p>
          <a:p>
            <a:pPr algn="ctr"/>
            <a:r>
              <a:rPr lang="en-ZW" sz="2000" dirty="0" smtClean="0"/>
              <a:t>ZIMBABWE</a:t>
            </a:r>
            <a:r>
              <a:rPr lang="en-ZW" sz="2000" dirty="0" smtClean="0"/>
              <a:t>, KADOMA CITY </a:t>
            </a:r>
            <a:r>
              <a:rPr lang="en-ZW" sz="2000" dirty="0" smtClean="0"/>
              <a:t>COUNCIL</a:t>
            </a:r>
          </a:p>
          <a:p>
            <a:pPr algn="ctr"/>
            <a:r>
              <a:rPr lang="en-ZW" sz="2000" dirty="0" smtClean="0"/>
              <a:t>11 </a:t>
            </a:r>
            <a:r>
              <a:rPr lang="en-ZW" sz="2000" dirty="0" smtClean="0"/>
              <a:t>NOVEMBER 2024 </a:t>
            </a:r>
          </a:p>
          <a:p>
            <a:pPr algn="ctr"/>
            <a:r>
              <a:rPr lang="en-ZW" sz="2000" dirty="0" smtClean="0"/>
              <a:t>CYRIL </a:t>
            </a:r>
            <a:r>
              <a:rPr lang="en-ZW" sz="2000" dirty="0" smtClean="0"/>
              <a:t>MUDZENGI</a:t>
            </a:r>
            <a:endParaRPr lang="en-ZW" sz="2000" dirty="0"/>
          </a:p>
          <a:p>
            <a:pPr algn="ctr"/>
            <a:endParaRPr lang="en-ZW" sz="2000" dirty="0">
              <a:solidFill>
                <a:srgbClr val="FF0000"/>
              </a:solidFill>
            </a:endParaRPr>
          </a:p>
        </p:txBody>
      </p:sp>
      <p:sp>
        <p:nvSpPr>
          <p:cNvPr id="9" name="TextBox 8"/>
          <p:cNvSpPr txBox="1"/>
          <p:nvPr/>
        </p:nvSpPr>
        <p:spPr>
          <a:xfrm>
            <a:off x="-170622" y="6477000"/>
            <a:ext cx="9334500" cy="466218"/>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endParaRPr lang="en-ZW" sz="2400" dirty="0"/>
          </a:p>
        </p:txBody>
      </p:sp>
      <p:grpSp>
        <p:nvGrpSpPr>
          <p:cNvPr id="7" name="Group 6"/>
          <p:cNvGrpSpPr/>
          <p:nvPr/>
        </p:nvGrpSpPr>
        <p:grpSpPr>
          <a:xfrm>
            <a:off x="76200" y="685800"/>
            <a:ext cx="8915400" cy="1143000"/>
            <a:chOff x="543012" y="237175"/>
            <a:chExt cx="11206620" cy="1314506"/>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49638" y="638675"/>
              <a:ext cx="3237986" cy="778756"/>
            </a:xfrm>
            <a:prstGeom prst="rect">
              <a:avLst/>
            </a:prstGeom>
          </p:spPr>
        </p:pic>
        <p:pic>
          <p:nvPicPr>
            <p:cNvPr id="12" name="Picture 1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3012" y="237175"/>
              <a:ext cx="1506626" cy="1314506"/>
            </a:xfrm>
            <a:prstGeom prst="rect">
              <a:avLst/>
            </a:prstGeom>
          </p:spPr>
        </p:pic>
        <p:pic>
          <p:nvPicPr>
            <p:cNvPr id="13" name="Picture 1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969018" y="679918"/>
              <a:ext cx="2780614" cy="807702"/>
            </a:xfrm>
            <a:prstGeom prst="rect">
              <a:avLst/>
            </a:prstGeom>
          </p:spPr>
        </p:pic>
        <p:pic>
          <p:nvPicPr>
            <p:cNvPr id="14" name="Picture 1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470412" y="708948"/>
              <a:ext cx="3315817" cy="623788"/>
            </a:xfrm>
            <a:prstGeom prst="rect">
              <a:avLst/>
            </a:prstGeom>
          </p:spPr>
        </p:pic>
      </p:grpSp>
    </p:spTree>
    <p:extLst>
      <p:ext uri="{BB962C8B-B14F-4D97-AF65-F5344CB8AC3E}">
        <p14:creationId xmlns:p14="http://schemas.microsoft.com/office/powerpoint/2010/main" val="983321093"/>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lvl="0">
              <a:lnSpc>
                <a:spcPct val="107000"/>
              </a:lnSpc>
              <a:spcBef>
                <a:spcPts val="0"/>
              </a:spcBef>
              <a:spcAft>
                <a:spcPts val="0"/>
              </a:spcAft>
            </a:pPr>
            <a:r>
              <a:rPr lang="en-ZA" sz="3600" b="1" dirty="0">
                <a:solidFill>
                  <a:prstClr val="black"/>
                </a:solidFill>
                <a:latin typeface="+mn-lt"/>
                <a:ea typeface="+mn-ea"/>
                <a:cs typeface="+mn-cs"/>
              </a:rPr>
              <a:t>IV. </a:t>
            </a:r>
            <a:r>
              <a:rPr lang="en-GB" sz="3600" b="1" dirty="0">
                <a:effectLst/>
                <a:latin typeface="+mn-lt"/>
                <a:ea typeface="Calibri" panose="020F0502020204030204" pitchFamily="34" charset="0"/>
                <a:cs typeface="Times New Roman" panose="02020603050405020304" pitchFamily="18" charset="0"/>
              </a:rPr>
              <a:t>EXPENDITURE- GMS</a:t>
            </a:r>
            <a:br>
              <a:rPr lang="en-GB" sz="3600" b="1" dirty="0">
                <a:effectLst/>
                <a:latin typeface="+mn-lt"/>
                <a:ea typeface="Calibri" panose="020F0502020204030204" pitchFamily="34" charset="0"/>
                <a:cs typeface="Times New Roman" panose="02020603050405020304" pitchFamily="18" charset="0"/>
              </a:rPr>
            </a:br>
            <a:endParaRPr lang="en-ZA" sz="3600" dirty="0"/>
          </a:p>
        </p:txBody>
      </p:sp>
      <p:sp>
        <p:nvSpPr>
          <p:cNvPr id="6" name="TextBox 5"/>
          <p:cNvSpPr txBox="1"/>
          <p:nvPr/>
        </p:nvSpPr>
        <p:spPr>
          <a:xfrm>
            <a:off x="0" y="6398786"/>
            <a:ext cx="9334500" cy="466218"/>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endParaRPr lang="en-ZW" sz="2400" dirty="0"/>
          </a:p>
        </p:txBody>
      </p:sp>
      <p:sp>
        <p:nvSpPr>
          <p:cNvPr id="5" name="Content Placeholder 4">
            <a:extLst>
              <a:ext uri="{FF2B5EF4-FFF2-40B4-BE49-F238E27FC236}">
                <a16:creationId xmlns="" xmlns:a16="http://schemas.microsoft.com/office/drawing/2014/main" id="{94987554-FA33-8625-B0EF-900FA6317A7F}"/>
              </a:ext>
            </a:extLst>
          </p:cNvPr>
          <p:cNvSpPr>
            <a:spLocks noGrp="1"/>
          </p:cNvSpPr>
          <p:nvPr>
            <p:ph idx="1"/>
          </p:nvPr>
        </p:nvSpPr>
        <p:spPr/>
        <p:txBody>
          <a:bodyPr>
            <a:normAutofit fontScale="85000" lnSpcReduction="10000"/>
          </a:bodyPr>
          <a:lstStyle/>
          <a:p>
            <a:r>
              <a:rPr lang="en-ZW" dirty="0" err="1" smtClean="0"/>
              <a:t>Kadoma</a:t>
            </a:r>
            <a:r>
              <a:rPr lang="en-ZW" dirty="0" smtClean="0"/>
              <a:t> City has a Gender </a:t>
            </a:r>
            <a:r>
              <a:rPr lang="en-ZW" dirty="0"/>
              <a:t>M</a:t>
            </a:r>
            <a:r>
              <a:rPr lang="en-ZW" dirty="0" smtClean="0"/>
              <a:t>anagement System (GMS),</a:t>
            </a:r>
            <a:r>
              <a:rPr lang="en-ZW" dirty="0"/>
              <a:t> </a:t>
            </a:r>
            <a:r>
              <a:rPr lang="en-ZW" dirty="0" smtClean="0"/>
              <a:t>Gender committee, Gender focal person and a gender champion.</a:t>
            </a:r>
            <a:endParaRPr lang="en-GB" sz="3200" dirty="0">
              <a:effectLst/>
              <a:latin typeface="Tahoma" panose="020B0604030504040204" pitchFamily="34" charset="0"/>
              <a:ea typeface="Calibri" panose="020F0502020204030204" pitchFamily="34" charset="0"/>
              <a:cs typeface="Times New Roman" panose="02020603050405020304" pitchFamily="18" charset="0"/>
            </a:endParaRPr>
          </a:p>
          <a:p>
            <a:pPr marL="0" indent="0">
              <a:buNone/>
            </a:pPr>
            <a:endParaRPr lang="en-GB" sz="3200" dirty="0">
              <a:effectLst/>
              <a:latin typeface="Tahoma" panose="020B0604030504040204" pitchFamily="34" charset="0"/>
              <a:ea typeface="Calibri" panose="020F0502020204030204" pitchFamily="34" charset="0"/>
              <a:cs typeface="Times New Roman" panose="02020603050405020304" pitchFamily="18" charset="0"/>
            </a:endParaRPr>
          </a:p>
          <a:p>
            <a:pPr lvl="0"/>
            <a:r>
              <a:rPr lang="en-ZW" dirty="0" smtClean="0"/>
              <a:t>GMS activities are budgeted </a:t>
            </a:r>
            <a:r>
              <a:rPr lang="en-ZW" dirty="0"/>
              <a:t>under Governance and Administration and Social Services Programs for Committee meetings, Hub/ spoke activities, Training, Policy formulation, o</a:t>
            </a:r>
            <a:r>
              <a:rPr lang="en-ZW" dirty="0" smtClean="0"/>
              <a:t>ffice </a:t>
            </a:r>
            <a:r>
              <a:rPr lang="en-ZW" dirty="0"/>
              <a:t>equipment and stationery. </a:t>
            </a:r>
            <a:r>
              <a:rPr lang="en-GB" sz="3200" dirty="0">
                <a:effectLst/>
                <a:latin typeface="Calibri" panose="020F0502020204030204" pitchFamily="34" charset="0"/>
                <a:ea typeface="Calibri" panose="020F0502020204030204" pitchFamily="34" charset="0"/>
                <a:cs typeface="Times New Roman" panose="02020603050405020304" pitchFamily="18" charset="0"/>
              </a:rPr>
              <a:t/>
            </a:r>
            <a:br>
              <a:rPr lang="en-GB" sz="3200" dirty="0">
                <a:effectLst/>
                <a:latin typeface="Calibri" panose="020F0502020204030204" pitchFamily="34" charset="0"/>
                <a:ea typeface="Calibri" panose="020F0502020204030204" pitchFamily="34" charset="0"/>
                <a:cs typeface="Times New Roman" panose="02020603050405020304" pitchFamily="18" charset="0"/>
              </a:rPr>
            </a:br>
            <a:r>
              <a:rPr lang="en-GB" sz="5400" b="1" dirty="0">
                <a:effectLst/>
                <a:latin typeface="+mn-lt"/>
                <a:ea typeface="Calibri" panose="020F0502020204030204" pitchFamily="34" charset="0"/>
                <a:cs typeface="Times New Roman" panose="02020603050405020304" pitchFamily="18" charset="0"/>
              </a:rPr>
              <a:t> </a:t>
            </a:r>
            <a:r>
              <a:rPr lang="en-GB" sz="5400" dirty="0">
                <a:effectLst/>
                <a:latin typeface="Calibri" panose="020F0502020204030204" pitchFamily="34" charset="0"/>
                <a:ea typeface="Calibri" panose="020F0502020204030204" pitchFamily="34" charset="0"/>
                <a:cs typeface="Times New Roman" panose="02020603050405020304" pitchFamily="18" charset="0"/>
              </a:rPr>
              <a:t/>
            </a:r>
            <a:br>
              <a:rPr lang="en-GB" sz="5400" dirty="0">
                <a:effectLst/>
                <a:latin typeface="Calibri" panose="020F0502020204030204" pitchFamily="34" charset="0"/>
                <a:ea typeface="Calibri" panose="020F0502020204030204" pitchFamily="34" charset="0"/>
                <a:cs typeface="Times New Roman" panose="02020603050405020304" pitchFamily="18" charset="0"/>
              </a:rPr>
            </a:br>
            <a:endParaRPr lang="en-GB" dirty="0"/>
          </a:p>
        </p:txBody>
      </p:sp>
    </p:spTree>
    <p:extLst>
      <p:ext uri="{BB962C8B-B14F-4D97-AF65-F5344CB8AC3E}">
        <p14:creationId xmlns:p14="http://schemas.microsoft.com/office/powerpoint/2010/main" val="3918247816"/>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lvl="0">
              <a:lnSpc>
                <a:spcPct val="107000"/>
              </a:lnSpc>
              <a:spcBef>
                <a:spcPts val="0"/>
              </a:spcBef>
              <a:spcAft>
                <a:spcPts val="0"/>
              </a:spcAft>
            </a:pPr>
            <a:r>
              <a:rPr lang="en-ZA" sz="3600" b="1" dirty="0">
                <a:solidFill>
                  <a:prstClr val="black"/>
                </a:solidFill>
                <a:latin typeface="+mn-lt"/>
                <a:ea typeface="+mn-ea"/>
                <a:cs typeface="+mn-cs"/>
              </a:rPr>
              <a:t>IV. Gender Specific </a:t>
            </a:r>
            <a:r>
              <a:rPr lang="en-GB" sz="3600" b="1" dirty="0">
                <a:effectLst/>
                <a:latin typeface="+mn-lt"/>
                <a:ea typeface="Calibri" panose="020F0502020204030204" pitchFamily="34" charset="0"/>
                <a:cs typeface="Times New Roman" panose="02020603050405020304" pitchFamily="18" charset="0"/>
              </a:rPr>
              <a:t>expenditure</a:t>
            </a:r>
            <a:br>
              <a:rPr lang="en-GB" sz="3600" b="1" dirty="0">
                <a:effectLst/>
                <a:latin typeface="+mn-lt"/>
                <a:ea typeface="Calibri" panose="020F0502020204030204" pitchFamily="34" charset="0"/>
                <a:cs typeface="Times New Roman" panose="02020603050405020304" pitchFamily="18" charset="0"/>
              </a:rPr>
            </a:br>
            <a:endParaRPr lang="en-ZA" sz="3600" dirty="0"/>
          </a:p>
        </p:txBody>
      </p:sp>
      <p:sp>
        <p:nvSpPr>
          <p:cNvPr id="6" name="TextBox 5"/>
          <p:cNvSpPr txBox="1"/>
          <p:nvPr/>
        </p:nvSpPr>
        <p:spPr>
          <a:xfrm>
            <a:off x="0" y="6398786"/>
            <a:ext cx="9334500" cy="466218"/>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endParaRPr lang="en-ZW" sz="2400" dirty="0"/>
          </a:p>
        </p:txBody>
      </p:sp>
      <p:sp>
        <p:nvSpPr>
          <p:cNvPr id="5" name="Content Placeholder 4">
            <a:extLst>
              <a:ext uri="{FF2B5EF4-FFF2-40B4-BE49-F238E27FC236}">
                <a16:creationId xmlns="" xmlns:a16="http://schemas.microsoft.com/office/drawing/2014/main" id="{94987554-FA33-8625-B0EF-900FA6317A7F}"/>
              </a:ext>
            </a:extLst>
          </p:cNvPr>
          <p:cNvSpPr>
            <a:spLocks noGrp="1"/>
          </p:cNvSpPr>
          <p:nvPr>
            <p:ph idx="1"/>
          </p:nvPr>
        </p:nvSpPr>
        <p:spPr/>
        <p:txBody>
          <a:bodyPr>
            <a:normAutofit fontScale="47500" lnSpcReduction="20000"/>
          </a:bodyPr>
          <a:lstStyle/>
          <a:p>
            <a:pPr marL="0" indent="0">
              <a:lnSpc>
                <a:spcPct val="120000"/>
              </a:lnSpc>
              <a:buNone/>
            </a:pPr>
            <a:r>
              <a:rPr lang="en-US" sz="6800" b="1" dirty="0">
                <a:ea typeface="Calibri" panose="020F0502020204030204" pitchFamily="34" charset="0"/>
                <a:cs typeface="Times New Roman" panose="02020603050405020304" pitchFamily="18" charset="0"/>
              </a:rPr>
              <a:t>G</a:t>
            </a:r>
            <a:r>
              <a:rPr lang="en-US" sz="6800" b="1" dirty="0" smtClean="0">
                <a:effectLst/>
                <a:ea typeface="Calibri" panose="020F0502020204030204" pitchFamily="34" charset="0"/>
                <a:cs typeface="Times New Roman" panose="02020603050405020304" pitchFamily="18" charset="0"/>
              </a:rPr>
              <a:t>ender-specific </a:t>
            </a:r>
            <a:r>
              <a:rPr lang="en-US" sz="6800" b="1" dirty="0" err="1" smtClean="0">
                <a:effectLst/>
                <a:ea typeface="Calibri" panose="020F0502020204030204" pitchFamily="34" charset="0"/>
                <a:cs typeface="Times New Roman" panose="02020603050405020304" pitchFamily="18" charset="0"/>
              </a:rPr>
              <a:t>programmes</a:t>
            </a:r>
            <a:endParaRPr lang="en-US" sz="6800" b="1" dirty="0" smtClean="0">
              <a:effectLst/>
              <a:ea typeface="Calibri" panose="020F0502020204030204" pitchFamily="34" charset="0"/>
              <a:cs typeface="Times New Roman" panose="02020603050405020304" pitchFamily="18" charset="0"/>
            </a:endParaRPr>
          </a:p>
          <a:p>
            <a:pPr>
              <a:lnSpc>
                <a:spcPct val="120000"/>
              </a:lnSpc>
            </a:pPr>
            <a:r>
              <a:rPr lang="en-US" sz="6800" dirty="0" smtClean="0">
                <a:effectLst/>
                <a:ea typeface="Calibri" panose="020F0502020204030204" pitchFamily="34" charset="0"/>
                <a:cs typeface="Times New Roman" panose="02020603050405020304" pitchFamily="18" charset="0"/>
              </a:rPr>
              <a:t>Improve health facilities.</a:t>
            </a:r>
          </a:p>
          <a:p>
            <a:pPr>
              <a:lnSpc>
                <a:spcPct val="120000"/>
              </a:lnSpc>
            </a:pPr>
            <a:r>
              <a:rPr lang="en-US" sz="6800" dirty="0" smtClean="0">
                <a:ea typeface="Calibri" panose="020F0502020204030204" pitchFamily="34" charset="0"/>
                <a:cs typeface="Times New Roman" panose="02020603050405020304" pitchFamily="18" charset="0"/>
              </a:rPr>
              <a:t> Improve housing facilities.</a:t>
            </a:r>
          </a:p>
          <a:p>
            <a:pPr>
              <a:lnSpc>
                <a:spcPct val="120000"/>
              </a:lnSpc>
            </a:pPr>
            <a:r>
              <a:rPr lang="en-US" sz="6800" dirty="0" smtClean="0">
                <a:effectLst/>
                <a:ea typeface="Calibri" panose="020F0502020204030204" pitchFamily="34" charset="0"/>
                <a:cs typeface="Times New Roman" panose="02020603050405020304" pitchFamily="18" charset="0"/>
              </a:rPr>
              <a:t>Improve social interaction and activities</a:t>
            </a:r>
          </a:p>
          <a:p>
            <a:pPr>
              <a:lnSpc>
                <a:spcPct val="120000"/>
              </a:lnSpc>
            </a:pPr>
            <a:r>
              <a:rPr lang="en-US" sz="6800" dirty="0" smtClean="0">
                <a:ea typeface="Calibri" panose="020F0502020204030204" pitchFamily="34" charset="0"/>
                <a:cs typeface="Times New Roman" panose="02020603050405020304" pitchFamily="18" charset="0"/>
              </a:rPr>
              <a:t>Economic </a:t>
            </a:r>
            <a:r>
              <a:rPr lang="en-US" sz="6800" dirty="0">
                <a:ea typeface="Calibri" panose="020F0502020204030204" pitchFamily="34" charset="0"/>
                <a:cs typeface="Times New Roman" panose="02020603050405020304" pitchFamily="18" charset="0"/>
              </a:rPr>
              <a:t>empowerment of the </a:t>
            </a:r>
            <a:r>
              <a:rPr lang="en-US" sz="6800" dirty="0" smtClean="0">
                <a:ea typeface="Calibri" panose="020F0502020204030204" pitchFamily="34" charset="0"/>
                <a:cs typeface="Times New Roman" panose="02020603050405020304" pitchFamily="18" charset="0"/>
              </a:rPr>
              <a:t>community</a:t>
            </a:r>
          </a:p>
          <a:p>
            <a:pPr>
              <a:lnSpc>
                <a:spcPct val="120000"/>
              </a:lnSpc>
            </a:pPr>
            <a:r>
              <a:rPr lang="en-US" sz="6800" dirty="0" smtClean="0">
                <a:ea typeface="Calibri" panose="020F0502020204030204" pitchFamily="34" charset="0"/>
                <a:cs typeface="Times New Roman" panose="02020603050405020304" pitchFamily="18" charset="0"/>
              </a:rPr>
              <a:t>Improve </a:t>
            </a:r>
            <a:r>
              <a:rPr lang="en-US" sz="6800" dirty="0">
                <a:ea typeface="Calibri" panose="020F0502020204030204" pitchFamily="34" charset="0"/>
                <a:cs typeface="Times New Roman" panose="02020603050405020304" pitchFamily="18" charset="0"/>
              </a:rPr>
              <a:t>education system in the </a:t>
            </a:r>
            <a:r>
              <a:rPr lang="en-US" sz="6800" dirty="0" smtClean="0">
                <a:ea typeface="Calibri" panose="020F0502020204030204" pitchFamily="34" charset="0"/>
                <a:cs typeface="Times New Roman" panose="02020603050405020304" pitchFamily="18" charset="0"/>
              </a:rPr>
              <a:t>City</a:t>
            </a:r>
            <a:endParaRPr lang="en-US" sz="68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94597016"/>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lvl="0">
              <a:lnSpc>
                <a:spcPct val="107000"/>
              </a:lnSpc>
              <a:spcBef>
                <a:spcPts val="0"/>
              </a:spcBef>
              <a:spcAft>
                <a:spcPts val="0"/>
              </a:spcAft>
            </a:pPr>
            <a:r>
              <a:rPr lang="en-ZA" sz="3600" b="1" dirty="0">
                <a:solidFill>
                  <a:prstClr val="black"/>
                </a:solidFill>
                <a:latin typeface="+mn-lt"/>
                <a:ea typeface="+mn-ea"/>
                <a:cs typeface="+mn-cs"/>
              </a:rPr>
              <a:t>IV. Gender Specific </a:t>
            </a:r>
            <a:r>
              <a:rPr lang="en-GB" sz="3600" b="1" dirty="0">
                <a:effectLst/>
                <a:latin typeface="+mn-lt"/>
                <a:ea typeface="Calibri" panose="020F0502020204030204" pitchFamily="34" charset="0"/>
                <a:cs typeface="Times New Roman" panose="02020603050405020304" pitchFamily="18" charset="0"/>
              </a:rPr>
              <a:t>expenditure</a:t>
            </a:r>
            <a:br>
              <a:rPr lang="en-GB" sz="3600" b="1" dirty="0">
                <a:effectLst/>
                <a:latin typeface="+mn-lt"/>
                <a:ea typeface="Calibri" panose="020F0502020204030204" pitchFamily="34" charset="0"/>
                <a:cs typeface="Times New Roman" panose="02020603050405020304" pitchFamily="18" charset="0"/>
              </a:rPr>
            </a:br>
            <a:endParaRPr lang="en-ZA" sz="3600" dirty="0"/>
          </a:p>
        </p:txBody>
      </p:sp>
      <p:sp>
        <p:nvSpPr>
          <p:cNvPr id="6" name="TextBox 5"/>
          <p:cNvSpPr txBox="1"/>
          <p:nvPr/>
        </p:nvSpPr>
        <p:spPr>
          <a:xfrm>
            <a:off x="0" y="6398786"/>
            <a:ext cx="9334500" cy="466218"/>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endParaRPr lang="en-ZW" sz="2400" dirty="0"/>
          </a:p>
        </p:txBody>
      </p:sp>
      <p:sp>
        <p:nvSpPr>
          <p:cNvPr id="5" name="Content Placeholder 4">
            <a:extLst>
              <a:ext uri="{FF2B5EF4-FFF2-40B4-BE49-F238E27FC236}">
                <a16:creationId xmlns="" xmlns:a16="http://schemas.microsoft.com/office/drawing/2014/main" id="{94987554-FA33-8625-B0EF-900FA6317A7F}"/>
              </a:ext>
            </a:extLst>
          </p:cNvPr>
          <p:cNvSpPr>
            <a:spLocks noGrp="1"/>
          </p:cNvSpPr>
          <p:nvPr>
            <p:ph idx="1"/>
          </p:nvPr>
        </p:nvSpPr>
        <p:spPr/>
        <p:txBody>
          <a:bodyPr>
            <a:normAutofit fontScale="32500" lnSpcReduction="20000"/>
          </a:bodyPr>
          <a:lstStyle/>
          <a:p>
            <a:pPr>
              <a:lnSpc>
                <a:spcPct val="120000"/>
              </a:lnSpc>
            </a:pPr>
            <a:r>
              <a:rPr lang="en-US" sz="6800" dirty="0" smtClean="0">
                <a:ea typeface="Liberation Sans Narrow"/>
                <a:cs typeface="Liberation Sans Narrow"/>
              </a:rPr>
              <a:t> </a:t>
            </a:r>
            <a:r>
              <a:rPr lang="en-US" sz="7400" dirty="0" smtClean="0">
                <a:ea typeface="Liberation Sans Narrow"/>
                <a:cs typeface="Liberation Sans Narrow"/>
              </a:rPr>
              <a:t>Budget lines </a:t>
            </a:r>
            <a:r>
              <a:rPr lang="en-US" sz="7400" dirty="0">
                <a:ea typeface="Liberation Sans Narrow"/>
                <a:cs typeface="Liberation Sans Narrow"/>
              </a:rPr>
              <a:t>are visible </a:t>
            </a:r>
            <a:r>
              <a:rPr lang="en-US" sz="7400" dirty="0" smtClean="0">
                <a:ea typeface="Liberation Sans Narrow"/>
                <a:cs typeface="Liberation Sans Narrow"/>
              </a:rPr>
              <a:t> </a:t>
            </a:r>
            <a:r>
              <a:rPr lang="en-US" sz="7400" dirty="0">
                <a:ea typeface="Liberation Sans Narrow"/>
                <a:cs typeface="Liberation Sans Narrow"/>
              </a:rPr>
              <a:t>under Governance and Administration and Social Services </a:t>
            </a:r>
            <a:r>
              <a:rPr lang="en-US" sz="7400" dirty="0" smtClean="0">
                <a:ea typeface="Liberation Sans Narrow"/>
                <a:cs typeface="Liberation Sans Narrow"/>
              </a:rPr>
              <a:t>Programs.</a:t>
            </a:r>
            <a:endParaRPr lang="en-US" sz="7400" dirty="0" smtClean="0">
              <a:solidFill>
                <a:srgbClr val="000000"/>
              </a:solidFill>
              <a:effectLst/>
              <a:ea typeface="Liberation Sans Narrow"/>
              <a:cs typeface="Liberation Sans Narrow"/>
            </a:endParaRPr>
          </a:p>
          <a:p>
            <a:pPr>
              <a:lnSpc>
                <a:spcPct val="120000"/>
              </a:lnSpc>
            </a:pPr>
            <a:r>
              <a:rPr lang="en-US" sz="7400" dirty="0">
                <a:solidFill>
                  <a:srgbClr val="000000"/>
                </a:solidFill>
                <a:ea typeface="Liberation Sans Narrow"/>
                <a:cs typeface="Liberation Sans Narrow"/>
              </a:rPr>
              <a:t> We allocated  </a:t>
            </a:r>
            <a:r>
              <a:rPr lang="en-US" sz="7400" dirty="0" smtClean="0">
                <a:solidFill>
                  <a:srgbClr val="000000"/>
                </a:solidFill>
                <a:ea typeface="Liberation Sans Narrow"/>
                <a:cs typeface="Liberation Sans Narrow"/>
              </a:rPr>
              <a:t>$2,014,625 which is 7% of the total budget.</a:t>
            </a:r>
          </a:p>
          <a:p>
            <a:pPr>
              <a:lnSpc>
                <a:spcPct val="120000"/>
              </a:lnSpc>
            </a:pPr>
            <a:r>
              <a:rPr lang="en-US" sz="7400" dirty="0">
                <a:solidFill>
                  <a:srgbClr val="000000"/>
                </a:solidFill>
                <a:ea typeface="Liberation Sans Narrow"/>
                <a:cs typeface="Liberation Sans Narrow"/>
              </a:rPr>
              <a:t>In line with the requirements of the Constitution and ministerial budget guidelines, </a:t>
            </a:r>
            <a:r>
              <a:rPr lang="en-US" sz="7400" dirty="0" smtClean="0">
                <a:solidFill>
                  <a:srgbClr val="000000"/>
                </a:solidFill>
                <a:ea typeface="Liberation Sans Narrow"/>
                <a:cs typeface="Liberation Sans Narrow"/>
              </a:rPr>
              <a:t>budget </a:t>
            </a:r>
            <a:r>
              <a:rPr lang="en-US" sz="7400" dirty="0">
                <a:solidFill>
                  <a:srgbClr val="000000"/>
                </a:solidFill>
                <a:ea typeface="Liberation Sans Narrow"/>
                <a:cs typeface="Liberation Sans Narrow"/>
              </a:rPr>
              <a:t>preparation process takes the participatory approach which gathers  input from the various stakeholder groups. In this regard, specific budget consultation meetings were done with the special gender interest groups listed below</a:t>
            </a:r>
            <a:r>
              <a:rPr lang="en-US" sz="7400" dirty="0" smtClean="0">
                <a:solidFill>
                  <a:srgbClr val="000000"/>
                </a:solidFill>
                <a:ea typeface="Liberation Sans Narrow"/>
                <a:cs typeface="Liberation Sans Narrow"/>
              </a:rPr>
              <a:t>:</a:t>
            </a:r>
          </a:p>
          <a:p>
            <a:pPr>
              <a:lnSpc>
                <a:spcPct val="120000"/>
              </a:lnSpc>
              <a:buFont typeface="Wingdings" pitchFamily="2" charset="2"/>
              <a:buChar char="v"/>
            </a:pPr>
            <a:endParaRPr lang="en-US" sz="6800" dirty="0">
              <a:solidFill>
                <a:srgbClr val="000000"/>
              </a:solidFill>
              <a:ea typeface="Liberation Sans Narrow"/>
              <a:cs typeface="Liberation Sans Narrow"/>
            </a:endParaRPr>
          </a:p>
          <a:p>
            <a:pPr>
              <a:lnSpc>
                <a:spcPct val="120000"/>
              </a:lnSpc>
              <a:buFont typeface="Wingdings" pitchFamily="2" charset="2"/>
              <a:buChar char="v"/>
            </a:pPr>
            <a:endParaRPr lang="en-US" sz="6800" dirty="0" smtClean="0">
              <a:solidFill>
                <a:srgbClr val="000000"/>
              </a:solidFill>
              <a:ea typeface="Liberation Sans Narrow"/>
              <a:cs typeface="Liberation Sans Narrow"/>
            </a:endParaRPr>
          </a:p>
          <a:p>
            <a:pPr>
              <a:lnSpc>
                <a:spcPct val="120000"/>
              </a:lnSpc>
              <a:buFont typeface="Wingdings" pitchFamily="2" charset="2"/>
              <a:buChar char="v"/>
            </a:pPr>
            <a:endParaRPr lang="en-US" sz="6800" dirty="0">
              <a:solidFill>
                <a:srgbClr val="000000"/>
              </a:solidFill>
              <a:ea typeface="Liberation Sans Narrow"/>
              <a:cs typeface="Liberation Sans Narrow"/>
            </a:endParaRPr>
          </a:p>
          <a:p>
            <a:pPr>
              <a:lnSpc>
                <a:spcPct val="120000"/>
              </a:lnSpc>
              <a:buFont typeface="Wingdings" pitchFamily="2" charset="2"/>
              <a:buChar char="v"/>
            </a:pPr>
            <a:endParaRPr lang="en-US" sz="6800" dirty="0">
              <a:solidFill>
                <a:srgbClr val="000000"/>
              </a:solidFill>
              <a:ea typeface="Liberation Sans Narrow"/>
              <a:cs typeface="Liberation Sans Narrow"/>
            </a:endParaRPr>
          </a:p>
        </p:txBody>
      </p:sp>
    </p:spTree>
    <p:extLst>
      <p:ext uri="{BB962C8B-B14F-4D97-AF65-F5344CB8AC3E}">
        <p14:creationId xmlns:p14="http://schemas.microsoft.com/office/powerpoint/2010/main" val="1194597016"/>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lvl="0">
              <a:lnSpc>
                <a:spcPct val="107000"/>
              </a:lnSpc>
              <a:spcBef>
                <a:spcPts val="0"/>
              </a:spcBef>
              <a:spcAft>
                <a:spcPts val="0"/>
              </a:spcAft>
            </a:pPr>
            <a:r>
              <a:rPr lang="en-ZA" sz="3600" b="1" dirty="0">
                <a:solidFill>
                  <a:prstClr val="black"/>
                </a:solidFill>
                <a:latin typeface="+mn-lt"/>
                <a:ea typeface="+mn-ea"/>
                <a:cs typeface="+mn-cs"/>
              </a:rPr>
              <a:t>IV. Gender Specific </a:t>
            </a:r>
            <a:r>
              <a:rPr lang="en-GB" sz="3600" b="1" dirty="0">
                <a:effectLst/>
                <a:latin typeface="+mn-lt"/>
                <a:ea typeface="Calibri" panose="020F0502020204030204" pitchFamily="34" charset="0"/>
                <a:cs typeface="Times New Roman" panose="02020603050405020304" pitchFamily="18" charset="0"/>
              </a:rPr>
              <a:t>expenditure</a:t>
            </a:r>
            <a:br>
              <a:rPr lang="en-GB" sz="3600" b="1" dirty="0">
                <a:effectLst/>
                <a:latin typeface="+mn-lt"/>
                <a:ea typeface="Calibri" panose="020F0502020204030204" pitchFamily="34" charset="0"/>
                <a:cs typeface="Times New Roman" panose="02020603050405020304" pitchFamily="18" charset="0"/>
              </a:rPr>
            </a:br>
            <a:endParaRPr lang="en-ZA" sz="3600" dirty="0"/>
          </a:p>
        </p:txBody>
      </p:sp>
      <p:sp>
        <p:nvSpPr>
          <p:cNvPr id="6" name="TextBox 5"/>
          <p:cNvSpPr txBox="1"/>
          <p:nvPr/>
        </p:nvSpPr>
        <p:spPr>
          <a:xfrm>
            <a:off x="0" y="6398786"/>
            <a:ext cx="9334500" cy="466218"/>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endParaRPr lang="en-ZW" sz="2400" dirty="0"/>
          </a:p>
        </p:txBody>
      </p:sp>
      <p:sp>
        <p:nvSpPr>
          <p:cNvPr id="5" name="Content Placeholder 4">
            <a:extLst>
              <a:ext uri="{FF2B5EF4-FFF2-40B4-BE49-F238E27FC236}">
                <a16:creationId xmlns="" xmlns:a16="http://schemas.microsoft.com/office/drawing/2014/main" id="{94987554-FA33-8625-B0EF-900FA6317A7F}"/>
              </a:ext>
            </a:extLst>
          </p:cNvPr>
          <p:cNvSpPr>
            <a:spLocks noGrp="1"/>
          </p:cNvSpPr>
          <p:nvPr>
            <p:ph idx="1"/>
          </p:nvPr>
        </p:nvSpPr>
        <p:spPr/>
        <p:txBody>
          <a:bodyPr>
            <a:normAutofit fontScale="70000" lnSpcReduction="20000"/>
          </a:bodyPr>
          <a:lstStyle/>
          <a:p>
            <a:pPr>
              <a:lnSpc>
                <a:spcPct val="120000"/>
              </a:lnSpc>
            </a:pPr>
            <a:r>
              <a:rPr lang="en-US" sz="6800" dirty="0" err="1" smtClean="0">
                <a:ea typeface="Liberation Sans Narrow"/>
                <a:cs typeface="Liberation Sans Narrow"/>
              </a:rPr>
              <a:t>Kadoma</a:t>
            </a:r>
            <a:r>
              <a:rPr lang="en-US" sz="6800" dirty="0" smtClean="0">
                <a:ea typeface="Liberation Sans Narrow"/>
                <a:cs typeface="Liberation Sans Narrow"/>
              </a:rPr>
              <a:t> Women</a:t>
            </a:r>
          </a:p>
          <a:p>
            <a:pPr>
              <a:lnSpc>
                <a:spcPct val="120000"/>
              </a:lnSpc>
            </a:pPr>
            <a:r>
              <a:rPr lang="en-US" sz="6800" dirty="0" err="1" smtClean="0">
                <a:ea typeface="Liberation Sans Narrow"/>
                <a:cs typeface="Liberation Sans Narrow"/>
              </a:rPr>
              <a:t>Kadoma</a:t>
            </a:r>
            <a:r>
              <a:rPr lang="en-US" sz="6800" dirty="0" smtClean="0">
                <a:ea typeface="Liberation Sans Narrow"/>
                <a:cs typeface="Liberation Sans Narrow"/>
              </a:rPr>
              <a:t> Junior Council</a:t>
            </a:r>
          </a:p>
          <a:p>
            <a:pPr>
              <a:lnSpc>
                <a:spcPct val="120000"/>
              </a:lnSpc>
            </a:pPr>
            <a:r>
              <a:rPr lang="en-US" sz="6800" dirty="0" err="1">
                <a:ea typeface="Liberation Sans Narrow"/>
                <a:cs typeface="Liberation Sans Narrow"/>
              </a:rPr>
              <a:t>Kadoma</a:t>
            </a:r>
            <a:r>
              <a:rPr lang="en-US" sz="6800" dirty="0">
                <a:ea typeface="Liberation Sans Narrow"/>
                <a:cs typeface="Liberation Sans Narrow"/>
              </a:rPr>
              <a:t> Youth</a:t>
            </a:r>
          </a:p>
          <a:p>
            <a:pPr>
              <a:lnSpc>
                <a:spcPct val="120000"/>
              </a:lnSpc>
            </a:pPr>
            <a:r>
              <a:rPr lang="en-US" sz="6800" dirty="0">
                <a:ea typeface="Liberation Sans Narrow"/>
                <a:cs typeface="Liberation Sans Narrow"/>
              </a:rPr>
              <a:t>People Living with Disabilities</a:t>
            </a:r>
          </a:p>
          <a:p>
            <a:pPr>
              <a:lnSpc>
                <a:spcPct val="120000"/>
              </a:lnSpc>
            </a:pPr>
            <a:r>
              <a:rPr lang="en-US" sz="6800" dirty="0">
                <a:ea typeface="Liberation Sans Narrow"/>
                <a:cs typeface="Liberation Sans Narrow"/>
              </a:rPr>
              <a:t>People Living with HIV</a:t>
            </a:r>
          </a:p>
          <a:p>
            <a:pPr>
              <a:lnSpc>
                <a:spcPct val="120000"/>
              </a:lnSpc>
            </a:pPr>
            <a:endParaRPr lang="en-US" sz="6800" dirty="0" smtClean="0">
              <a:ea typeface="Liberation Sans Narrow"/>
              <a:cs typeface="Liberation Sans Narrow"/>
            </a:endParaRPr>
          </a:p>
        </p:txBody>
      </p:sp>
    </p:spTree>
    <p:extLst>
      <p:ext uri="{BB962C8B-B14F-4D97-AF65-F5344CB8AC3E}">
        <p14:creationId xmlns:p14="http://schemas.microsoft.com/office/powerpoint/2010/main" val="1194597016"/>
      </p:ext>
    </p:extLst>
  </p:cSld>
  <p:clrMapOvr>
    <a:masterClrMapping/>
  </p:clrMapOvr>
  <p:transition spd="slow">
    <p:push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lvl="0">
              <a:lnSpc>
                <a:spcPct val="107000"/>
              </a:lnSpc>
              <a:spcBef>
                <a:spcPts val="0"/>
              </a:spcBef>
              <a:spcAft>
                <a:spcPts val="0"/>
              </a:spcAft>
            </a:pPr>
            <a:r>
              <a:rPr lang="en-ZA" sz="3600" b="1" dirty="0">
                <a:solidFill>
                  <a:prstClr val="black"/>
                </a:solidFill>
                <a:latin typeface="+mn-lt"/>
                <a:ea typeface="+mn-ea"/>
                <a:cs typeface="+mn-cs"/>
              </a:rPr>
              <a:t>IV. Gender Specific </a:t>
            </a:r>
            <a:r>
              <a:rPr lang="en-GB" sz="3600" b="1" dirty="0">
                <a:effectLst/>
                <a:latin typeface="+mn-lt"/>
                <a:ea typeface="Calibri" panose="020F0502020204030204" pitchFamily="34" charset="0"/>
                <a:cs typeface="Times New Roman" panose="02020603050405020304" pitchFamily="18" charset="0"/>
              </a:rPr>
              <a:t>expenditure</a:t>
            </a:r>
            <a:br>
              <a:rPr lang="en-GB" sz="3600" b="1" dirty="0">
                <a:effectLst/>
                <a:latin typeface="+mn-lt"/>
                <a:ea typeface="Calibri" panose="020F0502020204030204" pitchFamily="34" charset="0"/>
                <a:cs typeface="Times New Roman" panose="02020603050405020304" pitchFamily="18" charset="0"/>
              </a:rPr>
            </a:br>
            <a:endParaRPr lang="en-ZA" sz="3600" dirty="0"/>
          </a:p>
        </p:txBody>
      </p:sp>
      <p:sp>
        <p:nvSpPr>
          <p:cNvPr id="6" name="TextBox 5"/>
          <p:cNvSpPr txBox="1"/>
          <p:nvPr/>
        </p:nvSpPr>
        <p:spPr>
          <a:xfrm>
            <a:off x="0" y="6398786"/>
            <a:ext cx="9334500" cy="466218"/>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endParaRPr lang="en-ZW" sz="2400" dirty="0"/>
          </a:p>
        </p:txBody>
      </p:sp>
      <p:sp>
        <p:nvSpPr>
          <p:cNvPr id="5" name="Content Placeholder 4">
            <a:extLst>
              <a:ext uri="{FF2B5EF4-FFF2-40B4-BE49-F238E27FC236}">
                <a16:creationId xmlns="" xmlns:a16="http://schemas.microsoft.com/office/drawing/2014/main" id="{94987554-FA33-8625-B0EF-900FA6317A7F}"/>
              </a:ext>
            </a:extLst>
          </p:cNvPr>
          <p:cNvSpPr>
            <a:spLocks noGrp="1"/>
          </p:cNvSpPr>
          <p:nvPr>
            <p:ph idx="1"/>
          </p:nvPr>
        </p:nvSpPr>
        <p:spPr/>
        <p:txBody>
          <a:bodyPr>
            <a:normAutofit fontScale="47500" lnSpcReduction="20000"/>
          </a:bodyPr>
          <a:lstStyle/>
          <a:p>
            <a:pPr>
              <a:lnSpc>
                <a:spcPct val="120000"/>
              </a:lnSpc>
            </a:pPr>
            <a:r>
              <a:rPr lang="en-US" sz="6800" dirty="0" smtClean="0">
                <a:ea typeface="Liberation Sans Narrow"/>
                <a:cs typeface="Liberation Sans Narrow"/>
              </a:rPr>
              <a:t>Input from these gender special interest groups formed the basis for budgetary allocations to gender specific </a:t>
            </a:r>
            <a:r>
              <a:rPr lang="en-US" sz="6800" dirty="0" err="1" smtClean="0">
                <a:ea typeface="Liberation Sans Narrow"/>
                <a:cs typeface="Liberation Sans Narrow"/>
              </a:rPr>
              <a:t>programmes</a:t>
            </a:r>
            <a:r>
              <a:rPr lang="en-US" sz="6800" dirty="0">
                <a:ea typeface="Liberation Sans Narrow"/>
                <a:cs typeface="Liberation Sans Narrow"/>
              </a:rPr>
              <a:t>.</a:t>
            </a:r>
            <a:endParaRPr lang="en-US" sz="6800" dirty="0" smtClean="0">
              <a:effectLst/>
              <a:ea typeface="Liberation Sans Narrow"/>
              <a:cs typeface="Liberation Sans Narrow"/>
            </a:endParaRPr>
          </a:p>
          <a:p>
            <a:pPr>
              <a:lnSpc>
                <a:spcPct val="120000"/>
              </a:lnSpc>
            </a:pPr>
            <a:r>
              <a:rPr lang="en-US" sz="6800" dirty="0" smtClean="0">
                <a:ea typeface="Liberation Sans Narrow"/>
                <a:cs typeface="Liberation Sans Narrow"/>
              </a:rPr>
              <a:t>Improved access to housing facilities in the city provides opportunities for the previously </a:t>
            </a:r>
            <a:r>
              <a:rPr lang="en-US" sz="6800" dirty="0" err="1" smtClean="0">
                <a:ea typeface="Liberation Sans Narrow"/>
                <a:cs typeface="Liberation Sans Narrow"/>
              </a:rPr>
              <a:t>marginalised</a:t>
            </a:r>
            <a:r>
              <a:rPr lang="en-US" sz="6800" dirty="0" smtClean="0">
                <a:ea typeface="Liberation Sans Narrow"/>
                <a:cs typeface="Liberation Sans Narrow"/>
              </a:rPr>
              <a:t> gender group of women to own properties in the city as property ownership has for long been dominated by men.</a:t>
            </a:r>
          </a:p>
        </p:txBody>
      </p:sp>
    </p:spTree>
    <p:extLst>
      <p:ext uri="{BB962C8B-B14F-4D97-AF65-F5344CB8AC3E}">
        <p14:creationId xmlns:p14="http://schemas.microsoft.com/office/powerpoint/2010/main" val="1194597016"/>
      </p:ext>
    </p:extLst>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lvl="0">
              <a:lnSpc>
                <a:spcPct val="107000"/>
              </a:lnSpc>
              <a:spcBef>
                <a:spcPts val="0"/>
              </a:spcBef>
              <a:spcAft>
                <a:spcPts val="0"/>
              </a:spcAft>
            </a:pPr>
            <a:r>
              <a:rPr lang="en-ZA" sz="3600" b="1" dirty="0">
                <a:solidFill>
                  <a:prstClr val="black"/>
                </a:solidFill>
                <a:latin typeface="+mn-lt"/>
                <a:ea typeface="+mn-ea"/>
                <a:cs typeface="+mn-cs"/>
              </a:rPr>
              <a:t>IV. Gender Specific </a:t>
            </a:r>
            <a:r>
              <a:rPr lang="en-GB" sz="3600" b="1" dirty="0">
                <a:effectLst/>
                <a:latin typeface="+mn-lt"/>
                <a:ea typeface="Calibri" panose="020F0502020204030204" pitchFamily="34" charset="0"/>
                <a:cs typeface="Times New Roman" panose="02020603050405020304" pitchFamily="18" charset="0"/>
              </a:rPr>
              <a:t>expenditure</a:t>
            </a:r>
            <a:br>
              <a:rPr lang="en-GB" sz="3600" b="1" dirty="0">
                <a:effectLst/>
                <a:latin typeface="+mn-lt"/>
                <a:ea typeface="Calibri" panose="020F0502020204030204" pitchFamily="34" charset="0"/>
                <a:cs typeface="Times New Roman" panose="02020603050405020304" pitchFamily="18" charset="0"/>
              </a:rPr>
            </a:br>
            <a:endParaRPr lang="en-ZA" sz="3600" dirty="0"/>
          </a:p>
        </p:txBody>
      </p:sp>
      <p:sp>
        <p:nvSpPr>
          <p:cNvPr id="6" name="TextBox 5"/>
          <p:cNvSpPr txBox="1"/>
          <p:nvPr/>
        </p:nvSpPr>
        <p:spPr>
          <a:xfrm>
            <a:off x="0" y="6398786"/>
            <a:ext cx="9334500" cy="466218"/>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endParaRPr lang="en-ZW" sz="2400" dirty="0"/>
          </a:p>
        </p:txBody>
      </p:sp>
      <p:sp>
        <p:nvSpPr>
          <p:cNvPr id="5" name="Content Placeholder 4">
            <a:extLst>
              <a:ext uri="{FF2B5EF4-FFF2-40B4-BE49-F238E27FC236}">
                <a16:creationId xmlns="" xmlns:a16="http://schemas.microsoft.com/office/drawing/2014/main" id="{94987554-FA33-8625-B0EF-900FA6317A7F}"/>
              </a:ext>
            </a:extLst>
          </p:cNvPr>
          <p:cNvSpPr>
            <a:spLocks noGrp="1"/>
          </p:cNvSpPr>
          <p:nvPr>
            <p:ph idx="1"/>
          </p:nvPr>
        </p:nvSpPr>
        <p:spPr/>
        <p:txBody>
          <a:bodyPr>
            <a:normAutofit fontScale="32500" lnSpcReduction="20000"/>
          </a:bodyPr>
          <a:lstStyle/>
          <a:p>
            <a:pPr>
              <a:lnSpc>
                <a:spcPct val="120000"/>
              </a:lnSpc>
            </a:pPr>
            <a:r>
              <a:rPr lang="en-US" sz="6800" dirty="0" smtClean="0">
                <a:effectLst/>
                <a:ea typeface="Liberation Sans Narrow"/>
                <a:cs typeface="Liberation Sans Narrow"/>
              </a:rPr>
              <a:t>The improved health facilities </a:t>
            </a:r>
            <a:r>
              <a:rPr lang="en-US" sz="6800" dirty="0" err="1" smtClean="0">
                <a:effectLst/>
                <a:ea typeface="Liberation Sans Narrow"/>
                <a:cs typeface="Liberation Sans Narrow"/>
              </a:rPr>
              <a:t>programme</a:t>
            </a:r>
            <a:r>
              <a:rPr lang="en-US" sz="6800" dirty="0" smtClean="0">
                <a:effectLst/>
                <a:ea typeface="Liberation Sans Narrow"/>
                <a:cs typeface="Liberation Sans Narrow"/>
              </a:rPr>
              <a:t> seeks to decrease maternal mortality and improve maternal health for women and new born babies.</a:t>
            </a:r>
          </a:p>
          <a:p>
            <a:pPr>
              <a:lnSpc>
                <a:spcPct val="120000"/>
              </a:lnSpc>
            </a:pPr>
            <a:r>
              <a:rPr lang="en-US" sz="6800" dirty="0" smtClean="0">
                <a:ea typeface="Liberation Sans Narrow"/>
                <a:cs typeface="Liberation Sans Narrow"/>
              </a:rPr>
              <a:t>The improved social amenities </a:t>
            </a:r>
            <a:r>
              <a:rPr lang="en-US" sz="6800" dirty="0" err="1" smtClean="0">
                <a:ea typeface="Liberation Sans Narrow"/>
                <a:cs typeface="Liberation Sans Narrow"/>
              </a:rPr>
              <a:t>programme</a:t>
            </a:r>
            <a:r>
              <a:rPr lang="en-US" sz="6800" dirty="0" smtClean="0">
                <a:ea typeface="Liberation Sans Narrow"/>
                <a:cs typeface="Liberation Sans Narrow"/>
              </a:rPr>
              <a:t> seeks to engage girls and boys in constructive social activities such as </a:t>
            </a:r>
            <a:r>
              <a:rPr lang="en-US" sz="6800" dirty="0">
                <a:ea typeface="Liberation Sans Narrow"/>
                <a:cs typeface="Liberation Sans Narrow"/>
              </a:rPr>
              <a:t>sports during their idle time so </a:t>
            </a:r>
            <a:r>
              <a:rPr lang="en-US" sz="6800" dirty="0" smtClean="0">
                <a:ea typeface="Liberation Sans Narrow"/>
                <a:cs typeface="Liberation Sans Narrow"/>
              </a:rPr>
              <a:t>that they desist from drug abuse and other social vices.</a:t>
            </a:r>
          </a:p>
          <a:p>
            <a:pPr>
              <a:lnSpc>
                <a:spcPct val="120000"/>
              </a:lnSpc>
            </a:pPr>
            <a:r>
              <a:rPr lang="en-US" sz="6800" dirty="0" smtClean="0">
                <a:effectLst/>
                <a:ea typeface="Liberation Sans Narrow"/>
                <a:cs typeface="Liberation Sans Narrow"/>
              </a:rPr>
              <a:t>Improved  education facilities seeks to improve the net enrolment rate thereby improving access to basic education for both the girl child and the boy child</a:t>
            </a:r>
          </a:p>
          <a:p>
            <a:pPr>
              <a:lnSpc>
                <a:spcPct val="120000"/>
              </a:lnSpc>
            </a:pPr>
            <a:r>
              <a:rPr lang="en-US" sz="6800" dirty="0" smtClean="0">
                <a:ea typeface="Liberation Sans Narrow"/>
                <a:cs typeface="Liberation Sans Narrow"/>
              </a:rPr>
              <a:t>Economic Empowerment initiatives are through the support to </a:t>
            </a:r>
            <a:r>
              <a:rPr lang="en-US" sz="6800" dirty="0" err="1" smtClean="0">
                <a:ea typeface="Liberation Sans Narrow"/>
                <a:cs typeface="Liberation Sans Narrow"/>
              </a:rPr>
              <a:t>Kadoma</a:t>
            </a:r>
            <a:r>
              <a:rPr lang="en-US" sz="6800" dirty="0" smtClean="0">
                <a:ea typeface="Liberation Sans Narrow"/>
                <a:cs typeface="Liberation Sans Narrow"/>
              </a:rPr>
              <a:t> Women’s Club which empowers women with </a:t>
            </a:r>
            <a:r>
              <a:rPr lang="en-US" sz="6800" dirty="0" err="1" smtClean="0">
                <a:ea typeface="Liberation Sans Narrow"/>
                <a:cs typeface="Liberation Sans Narrow"/>
              </a:rPr>
              <a:t>entreprenuerial</a:t>
            </a:r>
            <a:r>
              <a:rPr lang="en-US" sz="6800" dirty="0" smtClean="0">
                <a:ea typeface="Liberation Sans Narrow"/>
                <a:cs typeface="Liberation Sans Narrow"/>
              </a:rPr>
              <a:t> skills for self employment.</a:t>
            </a:r>
            <a:endParaRPr lang="en-US" sz="6800" dirty="0" smtClean="0">
              <a:effectLst/>
              <a:ea typeface="Liberation Sans Narrow"/>
              <a:cs typeface="Liberation Sans Narrow"/>
            </a:endParaRPr>
          </a:p>
        </p:txBody>
      </p:sp>
    </p:spTree>
    <p:extLst>
      <p:ext uri="{BB962C8B-B14F-4D97-AF65-F5344CB8AC3E}">
        <p14:creationId xmlns:p14="http://schemas.microsoft.com/office/powerpoint/2010/main" val="1194597016"/>
      </p:ext>
    </p:extLst>
  </p:cSld>
  <p:clrMapOvr>
    <a:masterClrMapping/>
  </p:clrMapOvr>
  <p:transition spd="slow">
    <p:push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lvl="0">
              <a:lnSpc>
                <a:spcPct val="107000"/>
              </a:lnSpc>
              <a:spcBef>
                <a:spcPts val="0"/>
              </a:spcBef>
              <a:spcAft>
                <a:spcPts val="0"/>
              </a:spcAft>
            </a:pPr>
            <a:r>
              <a:rPr lang="en-ZA" sz="3600" b="1" dirty="0">
                <a:solidFill>
                  <a:prstClr val="black"/>
                </a:solidFill>
                <a:latin typeface="+mn-lt"/>
                <a:ea typeface="+mn-ea"/>
                <a:cs typeface="+mn-cs"/>
              </a:rPr>
              <a:t>IV. Gender Specific </a:t>
            </a:r>
            <a:r>
              <a:rPr lang="en-GB" sz="3600" b="1" dirty="0">
                <a:effectLst/>
                <a:latin typeface="+mn-lt"/>
                <a:ea typeface="Calibri" panose="020F0502020204030204" pitchFamily="34" charset="0"/>
                <a:cs typeface="Times New Roman" panose="02020603050405020304" pitchFamily="18" charset="0"/>
              </a:rPr>
              <a:t>expenditure</a:t>
            </a:r>
            <a:br>
              <a:rPr lang="en-GB" sz="3600" b="1" dirty="0">
                <a:effectLst/>
                <a:latin typeface="+mn-lt"/>
                <a:ea typeface="Calibri" panose="020F0502020204030204" pitchFamily="34" charset="0"/>
                <a:cs typeface="Times New Roman" panose="02020603050405020304" pitchFamily="18" charset="0"/>
              </a:rPr>
            </a:br>
            <a:endParaRPr lang="en-ZA" sz="3600" dirty="0"/>
          </a:p>
        </p:txBody>
      </p:sp>
      <p:sp>
        <p:nvSpPr>
          <p:cNvPr id="6" name="TextBox 5"/>
          <p:cNvSpPr txBox="1"/>
          <p:nvPr/>
        </p:nvSpPr>
        <p:spPr>
          <a:xfrm>
            <a:off x="0" y="6398786"/>
            <a:ext cx="9334500" cy="466218"/>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endParaRPr lang="en-ZW" sz="2400" dirty="0"/>
          </a:p>
        </p:txBody>
      </p:sp>
      <p:sp>
        <p:nvSpPr>
          <p:cNvPr id="5" name="Content Placeholder 4">
            <a:extLst>
              <a:ext uri="{FF2B5EF4-FFF2-40B4-BE49-F238E27FC236}">
                <a16:creationId xmlns="" xmlns:a16="http://schemas.microsoft.com/office/drawing/2014/main" id="{94987554-FA33-8625-B0EF-900FA6317A7F}"/>
              </a:ext>
            </a:extLst>
          </p:cNvPr>
          <p:cNvSpPr>
            <a:spLocks noGrp="1"/>
          </p:cNvSpPr>
          <p:nvPr>
            <p:ph idx="1"/>
          </p:nvPr>
        </p:nvSpPr>
        <p:spPr/>
        <p:txBody>
          <a:bodyPr>
            <a:normAutofit fontScale="32500" lnSpcReduction="20000"/>
          </a:bodyPr>
          <a:lstStyle/>
          <a:p>
            <a:pPr marL="0" indent="0">
              <a:lnSpc>
                <a:spcPct val="120000"/>
              </a:lnSpc>
              <a:buNone/>
            </a:pPr>
            <a:r>
              <a:rPr lang="en-US" sz="6800" dirty="0" smtClean="0">
                <a:effectLst/>
                <a:ea typeface="Liberation Sans Narrow"/>
                <a:cs typeface="Liberation Sans Narrow"/>
              </a:rPr>
              <a:t> </a:t>
            </a:r>
          </a:p>
          <a:p>
            <a:pPr>
              <a:lnSpc>
                <a:spcPct val="120000"/>
              </a:lnSpc>
            </a:pPr>
            <a:r>
              <a:rPr lang="en-US" sz="6800" dirty="0" smtClean="0">
                <a:ea typeface="Liberation Sans Narrow"/>
                <a:cs typeface="Liberation Sans Narrow"/>
              </a:rPr>
              <a:t>Measurement of expenditure for gender specific programs is based on a comparison of the budgeted amounts  and the actual expenditure.</a:t>
            </a:r>
          </a:p>
          <a:p>
            <a:pPr>
              <a:lnSpc>
                <a:spcPct val="120000"/>
              </a:lnSpc>
            </a:pPr>
            <a:r>
              <a:rPr lang="en-US" sz="6800" dirty="0" smtClean="0">
                <a:effectLst/>
                <a:ea typeface="Liberation Sans Narrow"/>
                <a:cs typeface="Liberation Sans Narrow"/>
              </a:rPr>
              <a:t>An annual plan linked to th</a:t>
            </a:r>
            <a:r>
              <a:rPr lang="en-US" sz="6800" dirty="0" smtClean="0">
                <a:ea typeface="Liberation Sans Narrow"/>
                <a:cs typeface="Liberation Sans Narrow"/>
              </a:rPr>
              <a:t>e budget is prepared on a yearly basis. The annual plan breaks down budgetary allocations into outcomes, outputs, key performance indicators and impact. The achievement of the outcome, outputs and impact is measured through monitoring and evaluation which is part of the council’s performance management system.</a:t>
            </a:r>
            <a:endParaRPr lang="en-GB" sz="6800" dirty="0">
              <a:effectLst/>
              <a:ea typeface="Liberation Sans Narrow"/>
              <a:cs typeface="Liberation Sans Narrow"/>
            </a:endParaRPr>
          </a:p>
          <a:p>
            <a:pPr marL="0" indent="0">
              <a:buNone/>
            </a:pPr>
            <a:r>
              <a:rPr lang="en-GB" sz="3200" dirty="0">
                <a:effectLst/>
                <a:latin typeface="Calibri" panose="020F0502020204030204" pitchFamily="34" charset="0"/>
                <a:ea typeface="Calibri" panose="020F0502020204030204" pitchFamily="34" charset="0"/>
                <a:cs typeface="Times New Roman" panose="02020603050405020304" pitchFamily="18" charset="0"/>
              </a:rPr>
              <a:t/>
            </a:r>
            <a:br>
              <a:rPr lang="en-GB" sz="3200" dirty="0">
                <a:effectLst/>
                <a:latin typeface="Calibri" panose="020F0502020204030204" pitchFamily="34" charset="0"/>
                <a:ea typeface="Calibri" panose="020F0502020204030204" pitchFamily="34" charset="0"/>
                <a:cs typeface="Times New Roman" panose="02020603050405020304" pitchFamily="18" charset="0"/>
              </a:rPr>
            </a:br>
            <a:r>
              <a:rPr lang="en-GB" sz="5400" b="1" dirty="0">
                <a:effectLst/>
                <a:latin typeface="+mn-lt"/>
                <a:ea typeface="Calibri" panose="020F0502020204030204" pitchFamily="34" charset="0"/>
                <a:cs typeface="Times New Roman" panose="02020603050405020304" pitchFamily="18" charset="0"/>
              </a:rPr>
              <a:t> </a:t>
            </a:r>
            <a:r>
              <a:rPr lang="en-GB" sz="5400" dirty="0">
                <a:effectLst/>
                <a:latin typeface="Calibri" panose="020F0502020204030204" pitchFamily="34" charset="0"/>
                <a:ea typeface="Calibri" panose="020F0502020204030204" pitchFamily="34" charset="0"/>
                <a:cs typeface="Times New Roman" panose="02020603050405020304" pitchFamily="18" charset="0"/>
              </a:rPr>
              <a:t/>
            </a:r>
            <a:br>
              <a:rPr lang="en-GB" sz="5400" dirty="0">
                <a:effectLst/>
                <a:latin typeface="Calibri" panose="020F0502020204030204" pitchFamily="34" charset="0"/>
                <a:ea typeface="Calibri" panose="020F0502020204030204" pitchFamily="34" charset="0"/>
                <a:cs typeface="Times New Roman" panose="02020603050405020304" pitchFamily="18" charset="0"/>
              </a:rPr>
            </a:br>
            <a:endParaRPr lang="en-GB" dirty="0"/>
          </a:p>
        </p:txBody>
      </p:sp>
    </p:spTree>
    <p:extLst>
      <p:ext uri="{BB962C8B-B14F-4D97-AF65-F5344CB8AC3E}">
        <p14:creationId xmlns:p14="http://schemas.microsoft.com/office/powerpoint/2010/main" val="1194597016"/>
      </p:ext>
    </p:extLst>
  </p:cSld>
  <p:clrMapOvr>
    <a:masterClrMapping/>
  </p:clrMapOvr>
  <p:transition spd="slow">
    <p:push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lvl="0">
              <a:lnSpc>
                <a:spcPct val="107000"/>
              </a:lnSpc>
              <a:spcBef>
                <a:spcPts val="0"/>
              </a:spcBef>
              <a:spcAft>
                <a:spcPts val="0"/>
              </a:spcAft>
            </a:pPr>
            <a:r>
              <a:rPr lang="en-ZA" sz="3600" b="1" dirty="0">
                <a:solidFill>
                  <a:prstClr val="black"/>
                </a:solidFill>
                <a:latin typeface="+mn-lt"/>
                <a:ea typeface="+mn-ea"/>
                <a:cs typeface="+mn-cs"/>
              </a:rPr>
              <a:t>IV. EMPLOYMENT </a:t>
            </a:r>
            <a:r>
              <a:rPr lang="en-GB" sz="3600" b="1" dirty="0">
                <a:effectLst/>
                <a:latin typeface="+mn-lt"/>
                <a:ea typeface="Calibri" panose="020F0502020204030204" pitchFamily="34" charset="0"/>
                <a:cs typeface="Times New Roman" panose="02020603050405020304" pitchFamily="18" charset="0"/>
              </a:rPr>
              <a:t>EXPENDITURE</a:t>
            </a:r>
            <a:br>
              <a:rPr lang="en-GB" sz="3600" b="1" dirty="0">
                <a:effectLst/>
                <a:latin typeface="+mn-lt"/>
                <a:ea typeface="Calibri" panose="020F0502020204030204" pitchFamily="34" charset="0"/>
                <a:cs typeface="Times New Roman" panose="02020603050405020304" pitchFamily="18" charset="0"/>
              </a:rPr>
            </a:br>
            <a:endParaRPr lang="en-ZA" sz="3600" dirty="0"/>
          </a:p>
        </p:txBody>
      </p:sp>
      <p:sp>
        <p:nvSpPr>
          <p:cNvPr id="6" name="TextBox 5"/>
          <p:cNvSpPr txBox="1"/>
          <p:nvPr/>
        </p:nvSpPr>
        <p:spPr>
          <a:xfrm>
            <a:off x="0" y="6398786"/>
            <a:ext cx="9144000" cy="466218"/>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endParaRPr lang="en-ZW" sz="2400" dirty="0"/>
          </a:p>
        </p:txBody>
      </p:sp>
      <p:graphicFrame>
        <p:nvGraphicFramePr>
          <p:cNvPr id="7" name="Table 7">
            <a:extLst>
              <a:ext uri="{FF2B5EF4-FFF2-40B4-BE49-F238E27FC236}">
                <a16:creationId xmlns="" xmlns:a16="http://schemas.microsoft.com/office/drawing/2014/main" id="{F19998D2-D647-ECDB-109F-FCF7A28643AD}"/>
              </a:ext>
            </a:extLst>
          </p:cNvPr>
          <p:cNvGraphicFramePr>
            <a:graphicFrameLocks noGrp="1"/>
          </p:cNvGraphicFramePr>
          <p:nvPr>
            <p:extLst>
              <p:ext uri="{D42A27DB-BD31-4B8C-83A1-F6EECF244321}">
                <p14:modId xmlns:p14="http://schemas.microsoft.com/office/powerpoint/2010/main" val="3661548250"/>
              </p:ext>
            </p:extLst>
          </p:nvPr>
        </p:nvGraphicFramePr>
        <p:xfrm>
          <a:off x="228600" y="1066801"/>
          <a:ext cx="8686804" cy="3502139"/>
        </p:xfrm>
        <a:graphic>
          <a:graphicData uri="http://schemas.openxmlformats.org/drawingml/2006/table">
            <a:tbl>
              <a:tblPr firstRow="1" bandRow="1">
                <a:tableStyleId>{5C22544A-7EE6-4342-B048-85BDC9FD1C3A}</a:tableStyleId>
              </a:tblPr>
              <a:tblGrid>
                <a:gridCol w="1066800">
                  <a:extLst>
                    <a:ext uri="{9D8B030D-6E8A-4147-A177-3AD203B41FA5}">
                      <a16:colId xmlns="" xmlns:a16="http://schemas.microsoft.com/office/drawing/2014/main" val="1016882306"/>
                    </a:ext>
                  </a:extLst>
                </a:gridCol>
                <a:gridCol w="704710">
                  <a:extLst>
                    <a:ext uri="{9D8B030D-6E8A-4147-A177-3AD203B41FA5}">
                      <a16:colId xmlns="" xmlns:a16="http://schemas.microsoft.com/office/drawing/2014/main" val="4018399203"/>
                    </a:ext>
                  </a:extLst>
                </a:gridCol>
                <a:gridCol w="768366">
                  <a:extLst>
                    <a:ext uri="{9D8B030D-6E8A-4147-A177-3AD203B41FA5}">
                      <a16:colId xmlns="" xmlns:a16="http://schemas.microsoft.com/office/drawing/2014/main" val="1530267169"/>
                    </a:ext>
                  </a:extLst>
                </a:gridCol>
                <a:gridCol w="768366">
                  <a:extLst>
                    <a:ext uri="{9D8B030D-6E8A-4147-A177-3AD203B41FA5}">
                      <a16:colId xmlns="" xmlns:a16="http://schemas.microsoft.com/office/drawing/2014/main" val="1448651721"/>
                    </a:ext>
                  </a:extLst>
                </a:gridCol>
                <a:gridCol w="768366">
                  <a:extLst>
                    <a:ext uri="{9D8B030D-6E8A-4147-A177-3AD203B41FA5}">
                      <a16:colId xmlns="" xmlns:a16="http://schemas.microsoft.com/office/drawing/2014/main" val="1163842102"/>
                    </a:ext>
                  </a:extLst>
                </a:gridCol>
                <a:gridCol w="768366">
                  <a:extLst>
                    <a:ext uri="{9D8B030D-6E8A-4147-A177-3AD203B41FA5}">
                      <a16:colId xmlns="" xmlns:a16="http://schemas.microsoft.com/office/drawing/2014/main" val="2753252971"/>
                    </a:ext>
                  </a:extLst>
                </a:gridCol>
                <a:gridCol w="768366">
                  <a:extLst>
                    <a:ext uri="{9D8B030D-6E8A-4147-A177-3AD203B41FA5}">
                      <a16:colId xmlns="" xmlns:a16="http://schemas.microsoft.com/office/drawing/2014/main" val="2188492885"/>
                    </a:ext>
                  </a:extLst>
                </a:gridCol>
                <a:gridCol w="768366">
                  <a:extLst>
                    <a:ext uri="{9D8B030D-6E8A-4147-A177-3AD203B41FA5}">
                      <a16:colId xmlns="" xmlns:a16="http://schemas.microsoft.com/office/drawing/2014/main" val="4090131845"/>
                    </a:ext>
                  </a:extLst>
                </a:gridCol>
                <a:gridCol w="768366">
                  <a:extLst>
                    <a:ext uri="{9D8B030D-6E8A-4147-A177-3AD203B41FA5}">
                      <a16:colId xmlns="" xmlns:a16="http://schemas.microsoft.com/office/drawing/2014/main" val="3253674592"/>
                    </a:ext>
                  </a:extLst>
                </a:gridCol>
                <a:gridCol w="768366">
                  <a:extLst>
                    <a:ext uri="{9D8B030D-6E8A-4147-A177-3AD203B41FA5}">
                      <a16:colId xmlns="" xmlns:a16="http://schemas.microsoft.com/office/drawing/2014/main" val="1712523590"/>
                    </a:ext>
                  </a:extLst>
                </a:gridCol>
                <a:gridCol w="768366">
                  <a:extLst>
                    <a:ext uri="{9D8B030D-6E8A-4147-A177-3AD203B41FA5}">
                      <a16:colId xmlns="" xmlns:a16="http://schemas.microsoft.com/office/drawing/2014/main" val="284129184"/>
                    </a:ext>
                  </a:extLst>
                </a:gridCol>
              </a:tblGrid>
              <a:tr h="513067">
                <a:tc>
                  <a:txBody>
                    <a:bodyPr/>
                    <a:lstStyle/>
                    <a:p>
                      <a:endParaRPr lang="en-GB" dirty="0"/>
                    </a:p>
                  </a:txBody>
                  <a:tcPr/>
                </a:tc>
                <a:tc gridSpan="3">
                  <a:txBody>
                    <a:bodyPr/>
                    <a:lstStyle/>
                    <a:p>
                      <a:r>
                        <a:rPr lang="en-US" dirty="0">
                          <a:solidFill>
                            <a:schemeClr val="tx1"/>
                          </a:solidFill>
                        </a:rPr>
                        <a:t>Women</a:t>
                      </a:r>
                      <a:endParaRPr lang="en-GB" dirty="0">
                        <a:solidFill>
                          <a:schemeClr val="tx1"/>
                        </a:solidFill>
                      </a:endParaRPr>
                    </a:p>
                  </a:txBody>
                  <a:tcPr/>
                </a:tc>
                <a:tc hMerge="1">
                  <a:txBody>
                    <a:bodyPr/>
                    <a:lstStyle/>
                    <a:p>
                      <a:endParaRPr lang="en-GB" dirty="0"/>
                    </a:p>
                  </a:txBody>
                  <a:tcPr/>
                </a:tc>
                <a:tc hMerge="1">
                  <a:txBody>
                    <a:bodyPr/>
                    <a:lstStyle/>
                    <a:p>
                      <a:endParaRPr lang="en-GB" dirty="0"/>
                    </a:p>
                  </a:txBody>
                  <a:tcPr/>
                </a:tc>
                <a:tc gridSpan="3">
                  <a:txBody>
                    <a:bodyPr/>
                    <a:lstStyle/>
                    <a:p>
                      <a:r>
                        <a:rPr lang="en-US" dirty="0">
                          <a:solidFill>
                            <a:schemeClr val="tx1"/>
                          </a:solidFill>
                        </a:rPr>
                        <a:t>Men</a:t>
                      </a:r>
                      <a:endParaRPr lang="en-GB" dirty="0">
                        <a:solidFill>
                          <a:schemeClr val="tx1"/>
                        </a:solidFill>
                      </a:endParaRPr>
                    </a:p>
                  </a:txBody>
                  <a:tcPr/>
                </a:tc>
                <a:tc hMerge="1">
                  <a:txBody>
                    <a:bodyPr/>
                    <a:lstStyle/>
                    <a:p>
                      <a:endParaRPr lang="en-GB" dirty="0"/>
                    </a:p>
                  </a:txBody>
                  <a:tcPr/>
                </a:tc>
                <a:tc hMerge="1">
                  <a:txBody>
                    <a:bodyPr/>
                    <a:lstStyle/>
                    <a:p>
                      <a:endParaRPr lang="en-GB" dirty="0"/>
                    </a:p>
                  </a:txBody>
                  <a:tcPr/>
                </a:tc>
                <a:tc>
                  <a:txBody>
                    <a:bodyPr/>
                    <a:lstStyle/>
                    <a:p>
                      <a:r>
                        <a:rPr lang="en-US" dirty="0">
                          <a:solidFill>
                            <a:schemeClr val="tx1"/>
                          </a:solidFill>
                        </a:rPr>
                        <a:t>Total</a:t>
                      </a:r>
                      <a:endParaRPr lang="en-GB" dirty="0">
                        <a:solidFill>
                          <a:schemeClr val="tx1"/>
                        </a:solidFill>
                      </a:endParaRPr>
                    </a:p>
                  </a:txBody>
                  <a:tcPr/>
                </a:tc>
                <a:tc gridSpan="3">
                  <a:txBody>
                    <a:bodyPr/>
                    <a:lstStyle/>
                    <a:p>
                      <a:r>
                        <a:rPr lang="en-US" dirty="0">
                          <a:solidFill>
                            <a:schemeClr val="tx1"/>
                          </a:solidFill>
                        </a:rPr>
                        <a:t>% women</a:t>
                      </a:r>
                      <a:endParaRPr lang="en-GB" dirty="0">
                        <a:solidFill>
                          <a:schemeClr val="tx1"/>
                        </a:solidFill>
                      </a:endParaRPr>
                    </a:p>
                  </a:txBody>
                  <a:tcPr/>
                </a:tc>
                <a:tc hMerge="1">
                  <a:txBody>
                    <a:bodyPr/>
                    <a:lstStyle/>
                    <a:p>
                      <a:endParaRPr lang="en-GB" dirty="0"/>
                    </a:p>
                  </a:txBody>
                  <a:tcPr/>
                </a:tc>
                <a:tc hMerge="1">
                  <a:txBody>
                    <a:bodyPr/>
                    <a:lstStyle/>
                    <a:p>
                      <a:endParaRPr lang="en-GB" dirty="0"/>
                    </a:p>
                  </a:txBody>
                  <a:tcPr/>
                </a:tc>
                <a:extLst>
                  <a:ext uri="{0D108BD9-81ED-4DB2-BD59-A6C34878D82A}">
                    <a16:rowId xmlns="" xmlns:a16="http://schemas.microsoft.com/office/drawing/2014/main" val="528514768"/>
                  </a:ext>
                </a:extLst>
              </a:tr>
              <a:tr h="520192">
                <a:tc>
                  <a:txBody>
                    <a:bodyPr/>
                    <a:lstStyle/>
                    <a:p>
                      <a:endParaRPr lang="en-GB"/>
                    </a:p>
                  </a:txBody>
                  <a:tcPr/>
                </a:tc>
                <a:tc>
                  <a:txBody>
                    <a:bodyPr/>
                    <a:lstStyle/>
                    <a:p>
                      <a:r>
                        <a:rPr lang="en-US" b="1" dirty="0"/>
                        <a:t>Managers</a:t>
                      </a:r>
                      <a:endParaRPr lang="en-GB" b="1" dirty="0"/>
                    </a:p>
                  </a:txBody>
                  <a:tcPr/>
                </a:tc>
                <a:tc>
                  <a:txBody>
                    <a:bodyPr/>
                    <a:lstStyle/>
                    <a:p>
                      <a:r>
                        <a:rPr lang="en-US" b="1" dirty="0"/>
                        <a:t>Staff</a:t>
                      </a:r>
                      <a:endParaRPr lang="en-GB" b="1" dirty="0"/>
                    </a:p>
                  </a:txBody>
                  <a:tcPr/>
                </a:tc>
                <a:tc>
                  <a:txBody>
                    <a:bodyPr/>
                    <a:lstStyle/>
                    <a:p>
                      <a:r>
                        <a:rPr lang="en-US" b="1" dirty="0"/>
                        <a:t>Total</a:t>
                      </a:r>
                      <a:endParaRPr lang="en-GB" b="1" dirty="0"/>
                    </a:p>
                  </a:txBody>
                  <a:tcPr/>
                </a:tc>
                <a:tc>
                  <a:txBody>
                    <a:bodyPr/>
                    <a:lstStyle/>
                    <a:p>
                      <a:r>
                        <a:rPr lang="en-US" b="1" dirty="0"/>
                        <a:t>Managers</a:t>
                      </a:r>
                      <a:endParaRPr lang="en-GB" b="1" dirty="0"/>
                    </a:p>
                  </a:txBody>
                  <a:tcPr/>
                </a:tc>
                <a:tc>
                  <a:txBody>
                    <a:bodyPr/>
                    <a:lstStyle/>
                    <a:p>
                      <a:r>
                        <a:rPr lang="en-US" b="1" dirty="0"/>
                        <a:t>Staff</a:t>
                      </a:r>
                      <a:endParaRPr lang="en-GB" b="1" dirty="0"/>
                    </a:p>
                  </a:txBody>
                  <a:tcPr/>
                </a:tc>
                <a:tc>
                  <a:txBody>
                    <a:bodyPr/>
                    <a:lstStyle/>
                    <a:p>
                      <a:r>
                        <a:rPr lang="en-US" b="1" dirty="0"/>
                        <a:t>Total</a:t>
                      </a:r>
                      <a:endParaRPr lang="en-GB" b="1" dirty="0"/>
                    </a:p>
                  </a:txBody>
                  <a:tcPr/>
                </a:tc>
                <a:tc>
                  <a:txBody>
                    <a:bodyPr/>
                    <a:lstStyle/>
                    <a:p>
                      <a:endParaRPr lang="en-GB" b="1" dirty="0"/>
                    </a:p>
                  </a:txBody>
                  <a:tcPr/>
                </a:tc>
                <a:tc>
                  <a:txBody>
                    <a:bodyPr/>
                    <a:lstStyle/>
                    <a:p>
                      <a:r>
                        <a:rPr lang="en-US" b="1" dirty="0"/>
                        <a:t>Managers</a:t>
                      </a:r>
                      <a:endParaRPr lang="en-GB" b="1" dirty="0"/>
                    </a:p>
                  </a:txBody>
                  <a:tcPr/>
                </a:tc>
                <a:tc>
                  <a:txBody>
                    <a:bodyPr/>
                    <a:lstStyle/>
                    <a:p>
                      <a:r>
                        <a:rPr lang="en-US" b="1" dirty="0"/>
                        <a:t>Staff</a:t>
                      </a:r>
                      <a:endParaRPr lang="en-GB" b="1" dirty="0"/>
                    </a:p>
                  </a:txBody>
                  <a:tcPr/>
                </a:tc>
                <a:tc>
                  <a:txBody>
                    <a:bodyPr/>
                    <a:lstStyle/>
                    <a:p>
                      <a:r>
                        <a:rPr lang="en-US" b="1" dirty="0"/>
                        <a:t>Total</a:t>
                      </a:r>
                      <a:endParaRPr lang="en-GB" b="1" dirty="0"/>
                    </a:p>
                  </a:txBody>
                  <a:tcPr/>
                </a:tc>
                <a:extLst>
                  <a:ext uri="{0D108BD9-81ED-4DB2-BD59-A6C34878D82A}">
                    <a16:rowId xmlns="" xmlns:a16="http://schemas.microsoft.com/office/drawing/2014/main" val="2652327723"/>
                  </a:ext>
                </a:extLst>
              </a:tr>
              <a:tr h="520192">
                <a:tc>
                  <a:txBody>
                    <a:bodyPr/>
                    <a:lstStyle/>
                    <a:p>
                      <a:r>
                        <a:rPr lang="en-US" b="1" dirty="0"/>
                        <a:t>Full Time</a:t>
                      </a:r>
                      <a:endParaRPr lang="en-GB" b="1" dirty="0"/>
                    </a:p>
                  </a:txBody>
                  <a:tcPr/>
                </a:tc>
                <a:tc>
                  <a:txBody>
                    <a:bodyPr/>
                    <a:lstStyle/>
                    <a:p>
                      <a:pPr algn="l" fontAlgn="b"/>
                      <a:r>
                        <a:rPr lang="en-US" sz="2000" b="0" i="0" u="none" strike="noStrike" dirty="0">
                          <a:solidFill>
                            <a:srgbClr val="000000"/>
                          </a:solidFill>
                          <a:effectLst/>
                          <a:latin typeface="Calibri"/>
                        </a:rPr>
                        <a:t>                  </a:t>
                      </a:r>
                      <a:r>
                        <a:rPr lang="en-US" sz="2000" b="0" i="0" u="none" strike="noStrike" dirty="0" smtClean="0">
                          <a:solidFill>
                            <a:srgbClr val="000000"/>
                          </a:solidFill>
                          <a:effectLst/>
                          <a:latin typeface="Calibri"/>
                        </a:rPr>
                        <a:t>12</a:t>
                      </a:r>
                      <a:endParaRPr lang="en-US" sz="2000" b="0" i="0" u="none" strike="noStrike" dirty="0">
                        <a:solidFill>
                          <a:srgbClr val="000000"/>
                        </a:solidFill>
                        <a:effectLst/>
                        <a:latin typeface="Calibri"/>
                      </a:endParaRPr>
                    </a:p>
                  </a:txBody>
                  <a:tcPr marL="0" marR="0" marT="0" marB="0" anchor="b"/>
                </a:tc>
                <a:tc>
                  <a:txBody>
                    <a:bodyPr/>
                    <a:lstStyle/>
                    <a:p>
                      <a:pPr algn="l" fontAlgn="b"/>
                      <a:r>
                        <a:rPr lang="en-US" sz="2000" b="0" i="0" u="none" strike="noStrike" dirty="0">
                          <a:solidFill>
                            <a:srgbClr val="000000"/>
                          </a:solidFill>
                          <a:effectLst/>
                          <a:latin typeface="Calibri"/>
                        </a:rPr>
                        <a:t>       </a:t>
                      </a:r>
                      <a:r>
                        <a:rPr lang="en-US" sz="2000" b="0" i="0" u="none" strike="noStrike" dirty="0" smtClean="0">
                          <a:solidFill>
                            <a:srgbClr val="000000"/>
                          </a:solidFill>
                          <a:effectLst/>
                          <a:latin typeface="Calibri"/>
                        </a:rPr>
                        <a:t>85</a:t>
                      </a:r>
                      <a:endParaRPr lang="en-US" sz="2000" b="0" i="0" u="none" strike="noStrike" dirty="0">
                        <a:solidFill>
                          <a:srgbClr val="000000"/>
                        </a:solidFill>
                        <a:effectLst/>
                        <a:latin typeface="Calibri"/>
                      </a:endParaRPr>
                    </a:p>
                  </a:txBody>
                  <a:tcPr marL="0" marR="0" marT="0" marB="0" anchor="b"/>
                </a:tc>
                <a:tc>
                  <a:txBody>
                    <a:bodyPr/>
                    <a:lstStyle/>
                    <a:p>
                      <a:pPr algn="l" fontAlgn="b"/>
                      <a:r>
                        <a:rPr lang="en-US" sz="2000" b="0" i="0" u="none" strike="noStrike" dirty="0">
                          <a:solidFill>
                            <a:srgbClr val="000000"/>
                          </a:solidFill>
                          <a:effectLst/>
                          <a:latin typeface="Calibri"/>
                        </a:rPr>
                        <a:t>       </a:t>
                      </a:r>
                      <a:r>
                        <a:rPr lang="en-US" sz="2000" b="0" i="0" u="none" strike="noStrike" dirty="0" smtClean="0">
                          <a:solidFill>
                            <a:srgbClr val="000000"/>
                          </a:solidFill>
                          <a:effectLst/>
                          <a:latin typeface="Calibri"/>
                        </a:rPr>
                        <a:t>97</a:t>
                      </a:r>
                      <a:endParaRPr lang="en-US" sz="2000" b="0" i="0" u="none" strike="noStrike" dirty="0">
                        <a:solidFill>
                          <a:srgbClr val="000000"/>
                        </a:solidFill>
                        <a:effectLst/>
                        <a:latin typeface="Calibri"/>
                      </a:endParaRPr>
                    </a:p>
                  </a:txBody>
                  <a:tcPr marL="0" marR="0" marT="0" marB="0" anchor="b"/>
                </a:tc>
                <a:tc>
                  <a:txBody>
                    <a:bodyPr/>
                    <a:lstStyle/>
                    <a:p>
                      <a:pPr algn="l" fontAlgn="b"/>
                      <a:r>
                        <a:rPr lang="en-US" sz="2000" b="0" i="0" u="none" strike="noStrike" dirty="0">
                          <a:solidFill>
                            <a:srgbClr val="000000"/>
                          </a:solidFill>
                          <a:effectLst/>
                          <a:latin typeface="Calibri"/>
                        </a:rPr>
                        <a:t>       </a:t>
                      </a:r>
                      <a:r>
                        <a:rPr lang="en-US" sz="2000" b="0" i="0" u="none" strike="noStrike" dirty="0" smtClean="0">
                          <a:solidFill>
                            <a:srgbClr val="000000"/>
                          </a:solidFill>
                          <a:effectLst/>
                          <a:latin typeface="Calibri"/>
                        </a:rPr>
                        <a:t>32 </a:t>
                      </a:r>
                      <a:endParaRPr lang="en-US" sz="2000" b="0" i="0" u="none" strike="noStrike" dirty="0">
                        <a:solidFill>
                          <a:srgbClr val="000000"/>
                        </a:solidFill>
                        <a:effectLst/>
                        <a:latin typeface="Calibri"/>
                      </a:endParaRPr>
                    </a:p>
                  </a:txBody>
                  <a:tcPr marL="0" marR="0" marT="0" marB="0" anchor="b"/>
                </a:tc>
                <a:tc>
                  <a:txBody>
                    <a:bodyPr/>
                    <a:lstStyle/>
                    <a:p>
                      <a:pPr algn="l" fontAlgn="b"/>
                      <a:r>
                        <a:rPr lang="en-US" sz="2000" b="0" i="0" u="none" strike="noStrike" dirty="0">
                          <a:solidFill>
                            <a:srgbClr val="000000"/>
                          </a:solidFill>
                          <a:effectLst/>
                          <a:latin typeface="Calibri"/>
                        </a:rPr>
                        <a:t>    </a:t>
                      </a:r>
                      <a:r>
                        <a:rPr lang="en-US" sz="2000" b="0" i="0" u="none" strike="noStrike" dirty="0" smtClean="0">
                          <a:solidFill>
                            <a:srgbClr val="000000"/>
                          </a:solidFill>
                          <a:effectLst/>
                          <a:latin typeface="Calibri"/>
                        </a:rPr>
                        <a:t>198 </a:t>
                      </a:r>
                      <a:endParaRPr lang="en-US" sz="2000" b="0" i="0" u="none" strike="noStrike" dirty="0">
                        <a:solidFill>
                          <a:srgbClr val="000000"/>
                        </a:solidFill>
                        <a:effectLst/>
                        <a:latin typeface="Calibri"/>
                      </a:endParaRPr>
                    </a:p>
                  </a:txBody>
                  <a:tcPr marL="0" marR="0" marT="0" marB="0" anchor="b"/>
                </a:tc>
                <a:tc>
                  <a:txBody>
                    <a:bodyPr/>
                    <a:lstStyle/>
                    <a:p>
                      <a:pPr algn="l" fontAlgn="b"/>
                      <a:r>
                        <a:rPr lang="en-US" sz="2000" b="0" i="0" u="none" strike="noStrike" dirty="0">
                          <a:solidFill>
                            <a:srgbClr val="000000"/>
                          </a:solidFill>
                          <a:effectLst/>
                          <a:latin typeface="Calibri"/>
                        </a:rPr>
                        <a:t>    </a:t>
                      </a:r>
                      <a:r>
                        <a:rPr lang="en-US" sz="2000" b="0" i="0" u="none" strike="noStrike" dirty="0" smtClean="0">
                          <a:solidFill>
                            <a:srgbClr val="000000"/>
                          </a:solidFill>
                          <a:effectLst/>
                          <a:latin typeface="Calibri"/>
                        </a:rPr>
                        <a:t>230 </a:t>
                      </a:r>
                      <a:endParaRPr lang="en-US" sz="2000" b="0" i="0" u="none" strike="noStrike" dirty="0">
                        <a:solidFill>
                          <a:srgbClr val="000000"/>
                        </a:solidFill>
                        <a:effectLst/>
                        <a:latin typeface="Calibri"/>
                      </a:endParaRPr>
                    </a:p>
                  </a:txBody>
                  <a:tcPr marL="0" marR="0" marT="0" marB="0" anchor="b"/>
                </a:tc>
                <a:tc>
                  <a:txBody>
                    <a:bodyPr/>
                    <a:lstStyle/>
                    <a:p>
                      <a:pPr algn="l" fontAlgn="b"/>
                      <a:r>
                        <a:rPr lang="en-US" sz="2000" b="0" i="0" u="none" strike="noStrike" dirty="0">
                          <a:solidFill>
                            <a:srgbClr val="000000"/>
                          </a:solidFill>
                          <a:effectLst/>
                          <a:latin typeface="Calibri"/>
                        </a:rPr>
                        <a:t>    </a:t>
                      </a:r>
                      <a:r>
                        <a:rPr lang="en-US" sz="2000" b="0" i="0" u="none" strike="noStrike" dirty="0" smtClean="0">
                          <a:solidFill>
                            <a:srgbClr val="000000"/>
                          </a:solidFill>
                          <a:effectLst/>
                          <a:latin typeface="Calibri"/>
                        </a:rPr>
                        <a:t>327 </a:t>
                      </a:r>
                      <a:endParaRPr lang="en-US" sz="2000" b="0" i="0" u="none" strike="noStrike" dirty="0">
                        <a:solidFill>
                          <a:srgbClr val="000000"/>
                        </a:solidFill>
                        <a:effectLst/>
                        <a:latin typeface="Calibri"/>
                      </a:endParaRPr>
                    </a:p>
                  </a:txBody>
                  <a:tcPr marL="0" marR="0" marT="0" marB="0" anchor="b"/>
                </a:tc>
                <a:tc>
                  <a:txBody>
                    <a:bodyPr/>
                    <a:lstStyle/>
                    <a:p>
                      <a:pPr algn="l" fontAlgn="b"/>
                      <a:r>
                        <a:rPr lang="en-US" sz="2000" b="0" i="0" u="none" strike="noStrike">
                          <a:solidFill>
                            <a:srgbClr val="000000"/>
                          </a:solidFill>
                          <a:effectLst/>
                          <a:latin typeface="Calibri"/>
                        </a:rPr>
                        <a:t>                   27 </a:t>
                      </a:r>
                    </a:p>
                  </a:txBody>
                  <a:tcPr marL="0" marR="0" marT="0" marB="0" anchor="b"/>
                </a:tc>
                <a:tc>
                  <a:txBody>
                    <a:bodyPr/>
                    <a:lstStyle/>
                    <a:p>
                      <a:pPr algn="l" fontAlgn="b"/>
                      <a:r>
                        <a:rPr lang="en-US" sz="2000" b="0" i="0" u="none" strike="noStrike">
                          <a:solidFill>
                            <a:srgbClr val="000000"/>
                          </a:solidFill>
                          <a:effectLst/>
                          <a:latin typeface="Calibri"/>
                        </a:rPr>
                        <a:t>            30 </a:t>
                      </a:r>
                    </a:p>
                  </a:txBody>
                  <a:tcPr marL="0" marR="0" marT="0" marB="0" anchor="b"/>
                </a:tc>
                <a:tc>
                  <a:txBody>
                    <a:bodyPr/>
                    <a:lstStyle/>
                    <a:p>
                      <a:endParaRPr lang="en-GB" sz="2000"/>
                    </a:p>
                  </a:txBody>
                  <a:tcPr/>
                </a:tc>
                <a:extLst>
                  <a:ext uri="{0D108BD9-81ED-4DB2-BD59-A6C34878D82A}">
                    <a16:rowId xmlns="" xmlns:a16="http://schemas.microsoft.com/office/drawing/2014/main" val="3596652409"/>
                  </a:ext>
                </a:extLst>
              </a:tr>
              <a:tr h="520192">
                <a:tc>
                  <a:txBody>
                    <a:bodyPr/>
                    <a:lstStyle/>
                    <a:p>
                      <a:r>
                        <a:rPr lang="en-US" b="1" dirty="0" smtClean="0"/>
                        <a:t>Casual</a:t>
                      </a:r>
                      <a:endParaRPr lang="en-GB" b="1" dirty="0"/>
                    </a:p>
                  </a:txBody>
                  <a:tcPr/>
                </a:tc>
                <a:tc>
                  <a:txBody>
                    <a:bodyPr/>
                    <a:lstStyle/>
                    <a:p>
                      <a:pPr algn="l" fontAlgn="b"/>
                      <a:r>
                        <a:rPr lang="en-US" sz="2000" b="0" i="0" u="none" strike="noStrike" dirty="0">
                          <a:solidFill>
                            <a:srgbClr val="000000"/>
                          </a:solidFill>
                          <a:effectLst/>
                          <a:latin typeface="Calibri"/>
                        </a:rPr>
                        <a:t>                    </a:t>
                      </a:r>
                      <a:r>
                        <a:rPr lang="en-US" sz="2000" b="0" i="0" u="none" strike="noStrike" dirty="0" smtClean="0">
                          <a:solidFill>
                            <a:srgbClr val="000000"/>
                          </a:solidFill>
                          <a:effectLst/>
                          <a:latin typeface="Calibri"/>
                        </a:rPr>
                        <a:t>4 </a:t>
                      </a:r>
                      <a:endParaRPr lang="en-US" sz="2000" b="0" i="0" u="none" strike="noStrike" dirty="0">
                        <a:solidFill>
                          <a:srgbClr val="000000"/>
                        </a:solidFill>
                        <a:effectLst/>
                        <a:latin typeface="Calibri"/>
                      </a:endParaRPr>
                    </a:p>
                  </a:txBody>
                  <a:tcPr marL="0" marR="0" marT="0" marB="0" anchor="b"/>
                </a:tc>
                <a:tc>
                  <a:txBody>
                    <a:bodyPr/>
                    <a:lstStyle/>
                    <a:p>
                      <a:pPr algn="l" fontAlgn="b"/>
                      <a:r>
                        <a:rPr lang="en-US" sz="2000" b="0" i="0" u="none" strike="noStrike" dirty="0">
                          <a:solidFill>
                            <a:srgbClr val="000000"/>
                          </a:solidFill>
                          <a:effectLst/>
                          <a:latin typeface="Calibri"/>
                        </a:rPr>
                        <a:t>       </a:t>
                      </a:r>
                      <a:r>
                        <a:rPr lang="en-US" sz="2000" b="0" i="0" u="none" strike="noStrike" dirty="0" smtClean="0">
                          <a:solidFill>
                            <a:srgbClr val="000000"/>
                          </a:solidFill>
                          <a:effectLst/>
                          <a:latin typeface="Calibri"/>
                        </a:rPr>
                        <a:t>20</a:t>
                      </a:r>
                      <a:endParaRPr lang="en-US" sz="2000" b="0" i="0" u="none" strike="noStrike" dirty="0">
                        <a:solidFill>
                          <a:srgbClr val="000000"/>
                        </a:solidFill>
                        <a:effectLst/>
                        <a:latin typeface="Calibri"/>
                      </a:endParaRPr>
                    </a:p>
                  </a:txBody>
                  <a:tcPr marL="0" marR="0" marT="0" marB="0" anchor="b"/>
                </a:tc>
                <a:tc>
                  <a:txBody>
                    <a:bodyPr/>
                    <a:lstStyle/>
                    <a:p>
                      <a:pPr algn="l" fontAlgn="b"/>
                      <a:r>
                        <a:rPr lang="en-US" sz="2000" b="0" i="0" u="none" strike="noStrike" dirty="0">
                          <a:solidFill>
                            <a:srgbClr val="000000"/>
                          </a:solidFill>
                          <a:effectLst/>
                          <a:latin typeface="Calibri"/>
                        </a:rPr>
                        <a:t>       </a:t>
                      </a:r>
                      <a:r>
                        <a:rPr lang="en-US" sz="2000" b="0" i="0" u="none" strike="noStrike" dirty="0" smtClean="0">
                          <a:solidFill>
                            <a:srgbClr val="000000"/>
                          </a:solidFill>
                          <a:effectLst/>
                          <a:latin typeface="Calibri"/>
                        </a:rPr>
                        <a:t>24 </a:t>
                      </a:r>
                      <a:endParaRPr lang="en-US" sz="2000" b="0" i="0" u="none" strike="noStrike" dirty="0">
                        <a:solidFill>
                          <a:srgbClr val="000000"/>
                        </a:solidFill>
                        <a:effectLst/>
                        <a:latin typeface="Calibri"/>
                      </a:endParaRPr>
                    </a:p>
                  </a:txBody>
                  <a:tcPr marL="0" marR="0" marT="0" marB="0" anchor="b"/>
                </a:tc>
                <a:tc>
                  <a:txBody>
                    <a:bodyPr/>
                    <a:lstStyle/>
                    <a:p>
                      <a:pPr algn="l" fontAlgn="b"/>
                      <a:r>
                        <a:rPr lang="en-US" sz="2000" b="0" i="0" u="none" strike="noStrike" dirty="0">
                          <a:solidFill>
                            <a:srgbClr val="000000"/>
                          </a:solidFill>
                          <a:effectLst/>
                          <a:latin typeface="Calibri"/>
                        </a:rPr>
                        <a:t>         </a:t>
                      </a:r>
                      <a:r>
                        <a:rPr lang="en-US" sz="2000" b="0" i="0" u="none" strike="noStrike" dirty="0" smtClean="0">
                          <a:solidFill>
                            <a:srgbClr val="000000"/>
                          </a:solidFill>
                          <a:effectLst/>
                          <a:latin typeface="Calibri"/>
                        </a:rPr>
                        <a:t>7</a:t>
                      </a:r>
                      <a:endParaRPr lang="en-US" sz="2000" b="0" i="0" u="none" strike="noStrike" dirty="0">
                        <a:solidFill>
                          <a:srgbClr val="000000"/>
                        </a:solidFill>
                        <a:effectLst/>
                        <a:latin typeface="Calibri"/>
                      </a:endParaRPr>
                    </a:p>
                  </a:txBody>
                  <a:tcPr marL="0" marR="0" marT="0" marB="0" anchor="b"/>
                </a:tc>
                <a:tc>
                  <a:txBody>
                    <a:bodyPr/>
                    <a:lstStyle/>
                    <a:p>
                      <a:pPr algn="l" fontAlgn="b"/>
                      <a:r>
                        <a:rPr lang="en-US" sz="2000" b="0" i="0" u="none" strike="noStrike" dirty="0">
                          <a:solidFill>
                            <a:srgbClr val="000000"/>
                          </a:solidFill>
                          <a:effectLst/>
                          <a:latin typeface="Calibri"/>
                        </a:rPr>
                        <a:t>       </a:t>
                      </a:r>
                      <a:r>
                        <a:rPr lang="en-US" sz="2000" b="0" i="0" u="none" strike="noStrike" dirty="0" smtClean="0">
                          <a:solidFill>
                            <a:srgbClr val="000000"/>
                          </a:solidFill>
                          <a:effectLst/>
                          <a:latin typeface="Calibri"/>
                        </a:rPr>
                        <a:t>50 </a:t>
                      </a:r>
                      <a:endParaRPr lang="en-US" sz="2000" b="0" i="0" u="none" strike="noStrike" dirty="0">
                        <a:solidFill>
                          <a:srgbClr val="000000"/>
                        </a:solidFill>
                        <a:effectLst/>
                        <a:latin typeface="Calibri"/>
                      </a:endParaRPr>
                    </a:p>
                  </a:txBody>
                  <a:tcPr marL="0" marR="0" marT="0" marB="0" anchor="b"/>
                </a:tc>
                <a:tc>
                  <a:txBody>
                    <a:bodyPr/>
                    <a:lstStyle/>
                    <a:p>
                      <a:pPr algn="l" fontAlgn="b"/>
                      <a:r>
                        <a:rPr lang="en-US" sz="2000" b="0" i="0" u="none" strike="noStrike" dirty="0">
                          <a:solidFill>
                            <a:srgbClr val="000000"/>
                          </a:solidFill>
                          <a:effectLst/>
                          <a:latin typeface="Calibri"/>
                        </a:rPr>
                        <a:t>       </a:t>
                      </a:r>
                      <a:r>
                        <a:rPr lang="en-US" sz="2000" b="0" i="0" u="none" strike="noStrike" dirty="0" smtClean="0">
                          <a:solidFill>
                            <a:srgbClr val="000000"/>
                          </a:solidFill>
                          <a:effectLst/>
                          <a:latin typeface="Calibri"/>
                        </a:rPr>
                        <a:t>57 </a:t>
                      </a:r>
                      <a:endParaRPr lang="en-US" sz="2000" b="0" i="0" u="none" strike="noStrike" dirty="0">
                        <a:solidFill>
                          <a:srgbClr val="000000"/>
                        </a:solidFill>
                        <a:effectLst/>
                        <a:latin typeface="Calibri"/>
                      </a:endParaRPr>
                    </a:p>
                  </a:txBody>
                  <a:tcPr marL="0" marR="0" marT="0" marB="0" anchor="b"/>
                </a:tc>
                <a:tc>
                  <a:txBody>
                    <a:bodyPr/>
                    <a:lstStyle/>
                    <a:p>
                      <a:pPr algn="l" fontAlgn="b"/>
                      <a:r>
                        <a:rPr lang="en-US" sz="2000" b="0" i="0" u="none" strike="noStrike" dirty="0">
                          <a:solidFill>
                            <a:srgbClr val="000000"/>
                          </a:solidFill>
                          <a:effectLst/>
                          <a:latin typeface="Calibri"/>
                        </a:rPr>
                        <a:t>       </a:t>
                      </a:r>
                      <a:r>
                        <a:rPr lang="en-US" sz="2000" b="0" i="0" u="none" strike="noStrike" dirty="0" smtClean="0">
                          <a:solidFill>
                            <a:srgbClr val="000000"/>
                          </a:solidFill>
                          <a:effectLst/>
                          <a:latin typeface="Calibri"/>
                        </a:rPr>
                        <a:t>81</a:t>
                      </a:r>
                      <a:endParaRPr lang="en-US" sz="2000" b="0" i="0" u="none" strike="noStrike" dirty="0">
                        <a:solidFill>
                          <a:srgbClr val="000000"/>
                        </a:solidFill>
                        <a:effectLst/>
                        <a:latin typeface="Calibri"/>
                      </a:endParaRPr>
                    </a:p>
                  </a:txBody>
                  <a:tcPr marL="0" marR="0" marT="0" marB="0" anchor="b"/>
                </a:tc>
                <a:tc>
                  <a:txBody>
                    <a:bodyPr/>
                    <a:lstStyle/>
                    <a:p>
                      <a:pPr algn="l" fontAlgn="b"/>
                      <a:r>
                        <a:rPr lang="en-US" sz="2000" b="0" i="0" u="none" strike="noStrike">
                          <a:solidFill>
                            <a:srgbClr val="000000"/>
                          </a:solidFill>
                          <a:effectLst/>
                          <a:latin typeface="Calibri"/>
                        </a:rPr>
                        <a:t>                   36 </a:t>
                      </a:r>
                    </a:p>
                  </a:txBody>
                  <a:tcPr marL="0" marR="0" marT="0" marB="0" anchor="b"/>
                </a:tc>
                <a:tc>
                  <a:txBody>
                    <a:bodyPr/>
                    <a:lstStyle/>
                    <a:p>
                      <a:pPr algn="l" fontAlgn="b"/>
                      <a:r>
                        <a:rPr lang="en-US" sz="2000" b="0" i="0" u="none" strike="noStrike">
                          <a:solidFill>
                            <a:srgbClr val="000000"/>
                          </a:solidFill>
                          <a:effectLst/>
                          <a:latin typeface="Calibri"/>
                        </a:rPr>
                        <a:t>            29 </a:t>
                      </a:r>
                    </a:p>
                  </a:txBody>
                  <a:tcPr marL="0" marR="0" marT="0" marB="0" anchor="b"/>
                </a:tc>
                <a:tc>
                  <a:txBody>
                    <a:bodyPr/>
                    <a:lstStyle/>
                    <a:p>
                      <a:endParaRPr lang="en-GB" sz="2000"/>
                    </a:p>
                  </a:txBody>
                  <a:tcPr/>
                </a:tc>
                <a:extLst>
                  <a:ext uri="{0D108BD9-81ED-4DB2-BD59-A6C34878D82A}">
                    <a16:rowId xmlns="" xmlns:a16="http://schemas.microsoft.com/office/drawing/2014/main" val="2360500401"/>
                  </a:ext>
                </a:extLst>
              </a:tr>
              <a:tr h="520192">
                <a:tc>
                  <a:txBody>
                    <a:bodyPr/>
                    <a:lstStyle/>
                    <a:p>
                      <a:r>
                        <a:rPr lang="en-US" b="1" dirty="0" err="1" smtClean="0"/>
                        <a:t>Parttime</a:t>
                      </a:r>
                      <a:endParaRPr lang="en-GB" b="1" dirty="0"/>
                    </a:p>
                  </a:txBody>
                  <a:tcPr/>
                </a:tc>
                <a:tc>
                  <a:txBody>
                    <a:bodyPr/>
                    <a:lstStyle/>
                    <a:p>
                      <a:endParaRPr lang="en-US" sz="2000"/>
                    </a:p>
                  </a:txBody>
                  <a:tcPr marL="0" marR="0" marT="0" marB="0" anchor="b"/>
                </a:tc>
                <a:tc>
                  <a:txBody>
                    <a:bodyPr/>
                    <a:lstStyle/>
                    <a:p>
                      <a:endParaRPr lang="en-US" sz="2000"/>
                    </a:p>
                  </a:txBody>
                  <a:tcPr marL="0" marR="0" marT="0" marB="0" anchor="b"/>
                </a:tc>
                <a:tc>
                  <a:txBody>
                    <a:bodyPr/>
                    <a:lstStyle/>
                    <a:p>
                      <a:endParaRPr lang="en-US" sz="2000"/>
                    </a:p>
                  </a:txBody>
                  <a:tcPr marL="0" marR="0" marT="0" marB="0" anchor="b"/>
                </a:tc>
                <a:tc>
                  <a:txBody>
                    <a:bodyPr/>
                    <a:lstStyle/>
                    <a:p>
                      <a:endParaRPr lang="en-US" sz="2000" dirty="0"/>
                    </a:p>
                  </a:txBody>
                  <a:tcPr marL="0" marR="0" marT="0" marB="0" anchor="b"/>
                </a:tc>
                <a:tc>
                  <a:txBody>
                    <a:bodyPr/>
                    <a:lstStyle/>
                    <a:p>
                      <a:endParaRPr lang="en-US" sz="2000" dirty="0"/>
                    </a:p>
                  </a:txBody>
                  <a:tcPr marL="0" marR="0" marT="0" marB="0" anchor="b"/>
                </a:tc>
                <a:tc>
                  <a:txBody>
                    <a:bodyPr/>
                    <a:lstStyle/>
                    <a:p>
                      <a:endParaRPr lang="en-US" sz="2000" dirty="0"/>
                    </a:p>
                  </a:txBody>
                  <a:tcPr marL="0" marR="0" marT="0" marB="0" anchor="b"/>
                </a:tc>
                <a:tc>
                  <a:txBody>
                    <a:bodyPr/>
                    <a:lstStyle/>
                    <a:p>
                      <a:endParaRPr lang="en-US" sz="2000" dirty="0"/>
                    </a:p>
                  </a:txBody>
                  <a:tcPr marL="0" marR="0" marT="0" marB="0" anchor="b"/>
                </a:tc>
                <a:tc>
                  <a:txBody>
                    <a:bodyPr/>
                    <a:lstStyle/>
                    <a:p>
                      <a:pPr algn="l" fontAlgn="b"/>
                      <a:r>
                        <a:rPr lang="en-US" sz="2000" b="0" i="0" u="none" strike="noStrike">
                          <a:solidFill>
                            <a:srgbClr val="000000"/>
                          </a:solidFill>
                          <a:effectLst/>
                          <a:latin typeface="Calibri"/>
                        </a:rPr>
                        <a:t> </a:t>
                      </a:r>
                    </a:p>
                  </a:txBody>
                  <a:tcPr marL="0" marR="0" marT="0" marB="0" anchor="b"/>
                </a:tc>
                <a:tc>
                  <a:txBody>
                    <a:bodyPr/>
                    <a:lstStyle/>
                    <a:p>
                      <a:pPr algn="l" fontAlgn="b"/>
                      <a:r>
                        <a:rPr lang="en-US" sz="2000" b="0" i="0" u="none" strike="noStrike" dirty="0">
                          <a:solidFill>
                            <a:srgbClr val="000000"/>
                          </a:solidFill>
                          <a:effectLst/>
                          <a:latin typeface="Calibri"/>
                        </a:rPr>
                        <a:t> </a:t>
                      </a:r>
                    </a:p>
                  </a:txBody>
                  <a:tcPr marL="0" marR="0" marT="0" marB="0" anchor="b"/>
                </a:tc>
                <a:tc>
                  <a:txBody>
                    <a:bodyPr/>
                    <a:lstStyle/>
                    <a:p>
                      <a:endParaRPr lang="en-GB" sz="2000"/>
                    </a:p>
                  </a:txBody>
                  <a:tcPr/>
                </a:tc>
                <a:extLst>
                  <a:ext uri="{0D108BD9-81ED-4DB2-BD59-A6C34878D82A}">
                    <a16:rowId xmlns="" xmlns:a16="http://schemas.microsoft.com/office/drawing/2014/main" val="102090378"/>
                  </a:ext>
                </a:extLst>
              </a:tr>
              <a:tr h="520192">
                <a:tc>
                  <a:txBody>
                    <a:bodyPr/>
                    <a:lstStyle/>
                    <a:p>
                      <a:r>
                        <a:rPr lang="en-US" b="1" dirty="0"/>
                        <a:t>Total</a:t>
                      </a:r>
                      <a:endParaRPr lang="en-GB" b="1" dirty="0"/>
                    </a:p>
                  </a:txBody>
                  <a:tcPr/>
                </a:tc>
                <a:tc>
                  <a:txBody>
                    <a:bodyPr/>
                    <a:lstStyle/>
                    <a:p>
                      <a:pPr algn="l" fontAlgn="b"/>
                      <a:r>
                        <a:rPr lang="en-US" sz="2000" b="0" i="0" u="none" strike="noStrike" dirty="0">
                          <a:solidFill>
                            <a:srgbClr val="000000"/>
                          </a:solidFill>
                          <a:effectLst/>
                          <a:latin typeface="Calibri"/>
                        </a:rPr>
                        <a:t>                  </a:t>
                      </a:r>
                      <a:r>
                        <a:rPr lang="en-US" sz="2000" b="0" i="0" u="none" strike="noStrike" dirty="0" smtClean="0">
                          <a:solidFill>
                            <a:srgbClr val="000000"/>
                          </a:solidFill>
                          <a:effectLst/>
                          <a:latin typeface="Calibri"/>
                        </a:rPr>
                        <a:t>16</a:t>
                      </a:r>
                      <a:endParaRPr lang="en-US" sz="2000" b="0" i="0" u="none" strike="noStrike" dirty="0">
                        <a:solidFill>
                          <a:srgbClr val="000000"/>
                        </a:solidFill>
                        <a:effectLst/>
                        <a:latin typeface="Calibri"/>
                      </a:endParaRPr>
                    </a:p>
                  </a:txBody>
                  <a:tcPr marL="0" marR="0" marT="0" marB="0" anchor="b"/>
                </a:tc>
                <a:tc>
                  <a:txBody>
                    <a:bodyPr/>
                    <a:lstStyle/>
                    <a:p>
                      <a:pPr algn="l" fontAlgn="b"/>
                      <a:r>
                        <a:rPr lang="en-US" sz="2000" b="0" i="0" u="none" strike="noStrike" dirty="0">
                          <a:solidFill>
                            <a:srgbClr val="000000"/>
                          </a:solidFill>
                          <a:effectLst/>
                          <a:latin typeface="Calibri"/>
                        </a:rPr>
                        <a:t>    </a:t>
                      </a:r>
                      <a:r>
                        <a:rPr lang="en-US" sz="2000" b="0" i="0" u="none" strike="noStrike" dirty="0" smtClean="0">
                          <a:solidFill>
                            <a:srgbClr val="000000"/>
                          </a:solidFill>
                          <a:effectLst/>
                          <a:latin typeface="Calibri"/>
                        </a:rPr>
                        <a:t>105 </a:t>
                      </a:r>
                      <a:endParaRPr lang="en-US" sz="2000" b="0" i="0" u="none" strike="noStrike" dirty="0">
                        <a:solidFill>
                          <a:srgbClr val="000000"/>
                        </a:solidFill>
                        <a:effectLst/>
                        <a:latin typeface="Calibri"/>
                      </a:endParaRPr>
                    </a:p>
                  </a:txBody>
                  <a:tcPr marL="0" marR="0" marT="0" marB="0" anchor="b"/>
                </a:tc>
                <a:tc>
                  <a:txBody>
                    <a:bodyPr/>
                    <a:lstStyle/>
                    <a:p>
                      <a:pPr algn="l" fontAlgn="b"/>
                      <a:r>
                        <a:rPr lang="en-US" sz="2000" b="0" i="0" u="none" strike="noStrike" dirty="0">
                          <a:solidFill>
                            <a:srgbClr val="000000"/>
                          </a:solidFill>
                          <a:effectLst/>
                          <a:latin typeface="Calibri"/>
                        </a:rPr>
                        <a:t>    </a:t>
                      </a:r>
                      <a:r>
                        <a:rPr lang="en-US" sz="2000" b="0" i="0" u="none" strike="noStrike" dirty="0" smtClean="0">
                          <a:solidFill>
                            <a:srgbClr val="000000"/>
                          </a:solidFill>
                          <a:effectLst/>
                          <a:latin typeface="Calibri"/>
                        </a:rPr>
                        <a:t>121 </a:t>
                      </a:r>
                      <a:endParaRPr lang="en-US" sz="2000" b="0" i="0" u="none" strike="noStrike" dirty="0">
                        <a:solidFill>
                          <a:srgbClr val="000000"/>
                        </a:solidFill>
                        <a:effectLst/>
                        <a:latin typeface="Calibri"/>
                      </a:endParaRPr>
                    </a:p>
                  </a:txBody>
                  <a:tcPr marL="0" marR="0" marT="0" marB="0" anchor="b"/>
                </a:tc>
                <a:tc>
                  <a:txBody>
                    <a:bodyPr/>
                    <a:lstStyle/>
                    <a:p>
                      <a:pPr algn="l" fontAlgn="b"/>
                      <a:r>
                        <a:rPr lang="en-US" sz="2000" b="0" i="0" u="none" strike="noStrike" dirty="0">
                          <a:solidFill>
                            <a:srgbClr val="000000"/>
                          </a:solidFill>
                          <a:effectLst/>
                          <a:latin typeface="Calibri"/>
                        </a:rPr>
                        <a:t>       </a:t>
                      </a:r>
                      <a:r>
                        <a:rPr lang="en-US" sz="2000" b="0" i="0" u="none" strike="noStrike" dirty="0" smtClean="0">
                          <a:solidFill>
                            <a:srgbClr val="000000"/>
                          </a:solidFill>
                          <a:effectLst/>
                          <a:latin typeface="Calibri"/>
                        </a:rPr>
                        <a:t>39</a:t>
                      </a:r>
                      <a:endParaRPr lang="en-US" sz="2000" b="0" i="0" u="none" strike="noStrike" dirty="0">
                        <a:solidFill>
                          <a:srgbClr val="000000"/>
                        </a:solidFill>
                        <a:effectLst/>
                        <a:latin typeface="Calibri"/>
                      </a:endParaRPr>
                    </a:p>
                  </a:txBody>
                  <a:tcPr marL="0" marR="0" marT="0" marB="0" anchor="b"/>
                </a:tc>
                <a:tc>
                  <a:txBody>
                    <a:bodyPr/>
                    <a:lstStyle/>
                    <a:p>
                      <a:pPr algn="l" fontAlgn="b"/>
                      <a:r>
                        <a:rPr lang="en-US" sz="2000" b="0" i="0" u="none" strike="noStrike" dirty="0">
                          <a:solidFill>
                            <a:srgbClr val="000000"/>
                          </a:solidFill>
                          <a:effectLst/>
                          <a:latin typeface="Calibri"/>
                        </a:rPr>
                        <a:t>    </a:t>
                      </a:r>
                      <a:r>
                        <a:rPr lang="en-US" sz="2000" b="0" i="0" u="none" strike="noStrike" dirty="0" smtClean="0">
                          <a:solidFill>
                            <a:srgbClr val="000000"/>
                          </a:solidFill>
                          <a:effectLst/>
                          <a:latin typeface="Calibri"/>
                        </a:rPr>
                        <a:t>248</a:t>
                      </a:r>
                      <a:endParaRPr lang="en-US" sz="2000" b="0" i="0" u="none" strike="noStrike" dirty="0">
                        <a:solidFill>
                          <a:srgbClr val="000000"/>
                        </a:solidFill>
                        <a:effectLst/>
                        <a:latin typeface="Calibri"/>
                      </a:endParaRPr>
                    </a:p>
                  </a:txBody>
                  <a:tcPr marL="0" marR="0" marT="0" marB="0" anchor="b"/>
                </a:tc>
                <a:tc>
                  <a:txBody>
                    <a:bodyPr/>
                    <a:lstStyle/>
                    <a:p>
                      <a:pPr algn="l" fontAlgn="b"/>
                      <a:r>
                        <a:rPr lang="en-US" sz="2000" b="0" i="0" u="none" strike="noStrike" dirty="0">
                          <a:solidFill>
                            <a:srgbClr val="000000"/>
                          </a:solidFill>
                          <a:effectLst/>
                          <a:latin typeface="Calibri"/>
                        </a:rPr>
                        <a:t>    </a:t>
                      </a:r>
                      <a:r>
                        <a:rPr lang="en-US" sz="2000" b="0" i="0" u="none" strike="noStrike" dirty="0" smtClean="0">
                          <a:solidFill>
                            <a:srgbClr val="000000"/>
                          </a:solidFill>
                          <a:effectLst/>
                          <a:latin typeface="Calibri"/>
                        </a:rPr>
                        <a:t>287 </a:t>
                      </a:r>
                      <a:endParaRPr lang="en-US" sz="2000" b="0" i="0" u="none" strike="noStrike" dirty="0">
                        <a:solidFill>
                          <a:srgbClr val="000000"/>
                        </a:solidFill>
                        <a:effectLst/>
                        <a:latin typeface="Calibri"/>
                      </a:endParaRPr>
                    </a:p>
                  </a:txBody>
                  <a:tcPr marL="0" marR="0" marT="0" marB="0" anchor="b"/>
                </a:tc>
                <a:tc>
                  <a:txBody>
                    <a:bodyPr/>
                    <a:lstStyle/>
                    <a:p>
                      <a:pPr algn="l" fontAlgn="b"/>
                      <a:r>
                        <a:rPr lang="en-US" sz="2000" b="0" i="0" u="none" strike="noStrike" dirty="0">
                          <a:solidFill>
                            <a:srgbClr val="000000"/>
                          </a:solidFill>
                          <a:effectLst/>
                          <a:latin typeface="Calibri"/>
                        </a:rPr>
                        <a:t>    </a:t>
                      </a:r>
                      <a:r>
                        <a:rPr lang="en-US" sz="2000" b="0" i="0" u="none" strike="noStrike" dirty="0" smtClean="0">
                          <a:solidFill>
                            <a:srgbClr val="000000"/>
                          </a:solidFill>
                          <a:effectLst/>
                          <a:latin typeface="Calibri"/>
                        </a:rPr>
                        <a:t>408 </a:t>
                      </a:r>
                      <a:endParaRPr lang="en-US" sz="2000" b="0" i="0" u="none" strike="noStrike" dirty="0">
                        <a:solidFill>
                          <a:srgbClr val="000000"/>
                        </a:solidFill>
                        <a:effectLst/>
                        <a:latin typeface="Calibri"/>
                      </a:endParaRPr>
                    </a:p>
                  </a:txBody>
                  <a:tcPr marL="0" marR="0" marT="0" marB="0" anchor="b"/>
                </a:tc>
                <a:tc>
                  <a:txBody>
                    <a:bodyPr/>
                    <a:lstStyle/>
                    <a:p>
                      <a:endParaRPr lang="en-GB" sz="2000" dirty="0"/>
                    </a:p>
                  </a:txBody>
                  <a:tcPr/>
                </a:tc>
                <a:tc>
                  <a:txBody>
                    <a:bodyPr/>
                    <a:lstStyle/>
                    <a:p>
                      <a:endParaRPr lang="en-GB" sz="2000" dirty="0"/>
                    </a:p>
                  </a:txBody>
                  <a:tcPr/>
                </a:tc>
                <a:tc>
                  <a:txBody>
                    <a:bodyPr/>
                    <a:lstStyle/>
                    <a:p>
                      <a:endParaRPr lang="en-GB" sz="2000" dirty="0"/>
                    </a:p>
                  </a:txBody>
                  <a:tcPr/>
                </a:tc>
                <a:extLst>
                  <a:ext uri="{0D108BD9-81ED-4DB2-BD59-A6C34878D82A}">
                    <a16:rowId xmlns="" xmlns:a16="http://schemas.microsoft.com/office/drawing/2014/main" val="3673204933"/>
                  </a:ext>
                </a:extLst>
              </a:tr>
            </a:tbl>
          </a:graphicData>
        </a:graphic>
      </p:graphicFrame>
    </p:spTree>
    <p:extLst>
      <p:ext uri="{BB962C8B-B14F-4D97-AF65-F5344CB8AC3E}">
        <p14:creationId xmlns:p14="http://schemas.microsoft.com/office/powerpoint/2010/main" val="802534170"/>
      </p:ext>
    </p:extLst>
  </p:cSld>
  <p:clrMapOvr>
    <a:masterClrMapping/>
  </p:clrMapOvr>
  <p:transition spd="slow">
    <p:push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lvl="0">
              <a:lnSpc>
                <a:spcPct val="107000"/>
              </a:lnSpc>
              <a:spcBef>
                <a:spcPts val="0"/>
              </a:spcBef>
              <a:spcAft>
                <a:spcPts val="0"/>
              </a:spcAft>
            </a:pPr>
            <a:r>
              <a:rPr lang="en-ZA" sz="3600" b="1" dirty="0">
                <a:solidFill>
                  <a:prstClr val="black"/>
                </a:solidFill>
                <a:latin typeface="+mn-lt"/>
                <a:ea typeface="+mn-ea"/>
                <a:cs typeface="+mn-cs"/>
              </a:rPr>
              <a:t>IV. EMPLOYMENT </a:t>
            </a:r>
            <a:r>
              <a:rPr lang="en-GB" sz="3600" b="1" dirty="0">
                <a:effectLst/>
                <a:latin typeface="+mn-lt"/>
                <a:ea typeface="Calibri" panose="020F0502020204030204" pitchFamily="34" charset="0"/>
                <a:cs typeface="Times New Roman" panose="02020603050405020304" pitchFamily="18" charset="0"/>
              </a:rPr>
              <a:t>EXPENDITURE</a:t>
            </a:r>
            <a:br>
              <a:rPr lang="en-GB" sz="3600" b="1" dirty="0">
                <a:effectLst/>
                <a:latin typeface="+mn-lt"/>
                <a:ea typeface="Calibri" panose="020F0502020204030204" pitchFamily="34" charset="0"/>
                <a:cs typeface="Times New Roman" panose="02020603050405020304" pitchFamily="18" charset="0"/>
              </a:rPr>
            </a:br>
            <a:endParaRPr lang="en-ZA" sz="3600" dirty="0"/>
          </a:p>
        </p:txBody>
      </p:sp>
      <p:sp>
        <p:nvSpPr>
          <p:cNvPr id="6" name="TextBox 5"/>
          <p:cNvSpPr txBox="1"/>
          <p:nvPr/>
        </p:nvSpPr>
        <p:spPr>
          <a:xfrm>
            <a:off x="0" y="6398786"/>
            <a:ext cx="9144000" cy="466218"/>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endParaRPr lang="en-ZW" sz="2400" dirty="0"/>
          </a:p>
        </p:txBody>
      </p:sp>
      <p:sp>
        <p:nvSpPr>
          <p:cNvPr id="5" name="Content Placeholder 4">
            <a:extLst>
              <a:ext uri="{FF2B5EF4-FFF2-40B4-BE49-F238E27FC236}">
                <a16:creationId xmlns="" xmlns:a16="http://schemas.microsoft.com/office/drawing/2014/main" id="{94987554-FA33-8625-B0EF-900FA6317A7F}"/>
              </a:ext>
            </a:extLst>
          </p:cNvPr>
          <p:cNvSpPr>
            <a:spLocks noGrp="1"/>
          </p:cNvSpPr>
          <p:nvPr>
            <p:ph idx="1"/>
          </p:nvPr>
        </p:nvSpPr>
        <p:spPr>
          <a:xfrm>
            <a:off x="457200" y="1066800"/>
            <a:ext cx="7696200" cy="5539929"/>
          </a:xfrm>
        </p:spPr>
        <p:txBody>
          <a:bodyPr>
            <a:normAutofit fontScale="40000" lnSpcReduction="20000"/>
          </a:bodyPr>
          <a:lstStyle/>
          <a:p>
            <a:pPr algn="just">
              <a:lnSpc>
                <a:spcPct val="150000"/>
              </a:lnSpc>
              <a:spcBef>
                <a:spcPts val="0"/>
              </a:spcBef>
            </a:pPr>
            <a:r>
              <a:rPr lang="en-US" sz="7200" dirty="0">
                <a:ea typeface="Liberation Sans Narrow"/>
                <a:cs typeface="Liberation Sans Narrow"/>
              </a:rPr>
              <a:t>Women comprise of 30% in the workforce</a:t>
            </a:r>
            <a:r>
              <a:rPr lang="en-US" sz="7200" dirty="0" smtClean="0">
                <a:ea typeface="Liberation Sans Narrow"/>
                <a:cs typeface="Liberation Sans Narrow"/>
              </a:rPr>
              <a:t>.</a:t>
            </a:r>
          </a:p>
          <a:p>
            <a:pPr algn="just">
              <a:lnSpc>
                <a:spcPct val="150000"/>
              </a:lnSpc>
              <a:spcBef>
                <a:spcPts val="0"/>
              </a:spcBef>
            </a:pPr>
            <a:r>
              <a:rPr lang="en-US" sz="7200" dirty="0" smtClean="0">
                <a:ea typeface="Liberation Sans Narrow"/>
                <a:cs typeface="Liberation Sans Narrow"/>
              </a:rPr>
              <a:t>Women in management comprise of 29%</a:t>
            </a:r>
          </a:p>
          <a:p>
            <a:pPr algn="just">
              <a:lnSpc>
                <a:spcPct val="150000"/>
              </a:lnSpc>
              <a:spcBef>
                <a:spcPts val="0"/>
              </a:spcBef>
            </a:pPr>
            <a:r>
              <a:rPr lang="en-US" sz="7200" dirty="0" smtClean="0">
                <a:ea typeface="Liberation Sans Narrow"/>
                <a:cs typeface="Liberation Sans Narrow"/>
              </a:rPr>
              <a:t>Full time 30%,casual 30% and 0% part time</a:t>
            </a:r>
          </a:p>
          <a:p>
            <a:pPr algn="just">
              <a:lnSpc>
                <a:spcPct val="150000"/>
              </a:lnSpc>
              <a:spcBef>
                <a:spcPts val="0"/>
              </a:spcBef>
            </a:pPr>
            <a:r>
              <a:rPr lang="en-US" sz="7200" dirty="0" smtClean="0">
                <a:ea typeface="Liberation Sans Narrow"/>
                <a:cs typeface="Liberation Sans Narrow"/>
              </a:rPr>
              <a:t>This breakdown is entrenched in the traditional setting where jobs were mainly a preserve for </a:t>
            </a:r>
            <a:r>
              <a:rPr lang="en-US" sz="7200" dirty="0" err="1" smtClean="0">
                <a:ea typeface="Liberation Sans Narrow"/>
                <a:cs typeface="Liberation Sans Narrow"/>
              </a:rPr>
              <a:t>men,with</a:t>
            </a:r>
            <a:r>
              <a:rPr lang="en-US" sz="7200" dirty="0" smtClean="0">
                <a:ea typeface="Liberation Sans Narrow"/>
                <a:cs typeface="Liberation Sans Narrow"/>
              </a:rPr>
              <a:t> women resorting to housewife duties.</a:t>
            </a:r>
          </a:p>
          <a:p>
            <a:pPr algn="just">
              <a:lnSpc>
                <a:spcPct val="150000"/>
              </a:lnSpc>
              <a:spcBef>
                <a:spcPts val="0"/>
              </a:spcBef>
            </a:pPr>
            <a:endParaRPr lang="en-US" sz="7200" dirty="0">
              <a:ea typeface="Liberation Sans Narrow"/>
              <a:cs typeface="Liberation Sans Narrow"/>
            </a:endParaRPr>
          </a:p>
          <a:p>
            <a:pPr algn="just">
              <a:lnSpc>
                <a:spcPct val="150000"/>
              </a:lnSpc>
              <a:spcBef>
                <a:spcPts val="0"/>
              </a:spcBef>
            </a:pPr>
            <a:endParaRPr lang="en-US" sz="7200" dirty="0" smtClean="0">
              <a:ea typeface="Liberation Sans Narrow"/>
              <a:cs typeface="Liberation Sans Narrow"/>
            </a:endParaRPr>
          </a:p>
          <a:p>
            <a:pPr algn="just">
              <a:lnSpc>
                <a:spcPct val="150000"/>
              </a:lnSpc>
              <a:spcBef>
                <a:spcPts val="0"/>
              </a:spcBef>
            </a:pPr>
            <a:endParaRPr lang="en-US" sz="7200" dirty="0" smtClean="0">
              <a:ea typeface="Liberation Sans Narrow"/>
              <a:cs typeface="Liberation Sans Narrow"/>
            </a:endParaRPr>
          </a:p>
          <a:p>
            <a:pPr algn="just">
              <a:lnSpc>
                <a:spcPct val="150000"/>
              </a:lnSpc>
              <a:spcBef>
                <a:spcPts val="0"/>
              </a:spcBef>
            </a:pPr>
            <a:endParaRPr lang="en-US" sz="7200" dirty="0" smtClean="0">
              <a:ea typeface="Liberation Sans Narrow"/>
              <a:cs typeface="Liberation Sans Narrow"/>
            </a:endParaRPr>
          </a:p>
          <a:p>
            <a:pPr marL="0" indent="0" algn="just">
              <a:lnSpc>
                <a:spcPct val="150000"/>
              </a:lnSpc>
              <a:spcBef>
                <a:spcPts val="0"/>
              </a:spcBef>
              <a:buNone/>
            </a:pPr>
            <a:endParaRPr lang="en-US" sz="7200" dirty="0" smtClean="0">
              <a:ea typeface="Liberation Sans Narrow"/>
              <a:cs typeface="Liberation Sans Narrow"/>
            </a:endParaRPr>
          </a:p>
          <a:p>
            <a:pPr algn="just">
              <a:lnSpc>
                <a:spcPct val="150000"/>
              </a:lnSpc>
              <a:spcBef>
                <a:spcPts val="0"/>
              </a:spcBef>
            </a:pPr>
            <a:endParaRPr lang="en-GB" sz="7200" dirty="0" smtClean="0">
              <a:ea typeface="Liberation Sans Narrow"/>
              <a:cs typeface="Liberation Sans Narrow"/>
            </a:endParaRPr>
          </a:p>
        </p:txBody>
      </p:sp>
    </p:spTree>
    <p:extLst>
      <p:ext uri="{BB962C8B-B14F-4D97-AF65-F5344CB8AC3E}">
        <p14:creationId xmlns:p14="http://schemas.microsoft.com/office/powerpoint/2010/main" val="802534170"/>
      </p:ext>
    </p:extLst>
  </p:cSld>
  <p:clrMapOvr>
    <a:masterClrMapping/>
  </p:clrMapOvr>
  <p:transition spd="slow">
    <p:push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lvl="0">
              <a:lnSpc>
                <a:spcPct val="107000"/>
              </a:lnSpc>
              <a:spcBef>
                <a:spcPts val="0"/>
              </a:spcBef>
              <a:spcAft>
                <a:spcPts val="0"/>
              </a:spcAft>
            </a:pPr>
            <a:r>
              <a:rPr lang="en-ZA" sz="3600" b="1" dirty="0">
                <a:solidFill>
                  <a:prstClr val="black"/>
                </a:solidFill>
                <a:latin typeface="+mn-lt"/>
                <a:ea typeface="+mn-ea"/>
                <a:cs typeface="+mn-cs"/>
              </a:rPr>
              <a:t>IV. </a:t>
            </a:r>
            <a:r>
              <a:rPr lang="en-ZA" sz="3100" b="1" dirty="0">
                <a:solidFill>
                  <a:prstClr val="black"/>
                </a:solidFill>
                <a:latin typeface="+mn-lt"/>
                <a:ea typeface="+mn-ea"/>
                <a:cs typeface="+mn-cs"/>
              </a:rPr>
              <a:t>EMPLOYMENT </a:t>
            </a:r>
            <a:r>
              <a:rPr lang="en-GB" sz="3100" b="1" dirty="0">
                <a:effectLst/>
                <a:latin typeface="+mn-lt"/>
                <a:ea typeface="Calibri" panose="020F0502020204030204" pitchFamily="34" charset="0"/>
                <a:cs typeface="Times New Roman" panose="02020603050405020304" pitchFamily="18" charset="0"/>
              </a:rPr>
              <a:t>EXPENDITURE- Gender Wage Gap Analysis</a:t>
            </a:r>
            <a:r>
              <a:rPr lang="en-GB" sz="3600" b="1" dirty="0">
                <a:effectLst/>
                <a:latin typeface="+mn-lt"/>
                <a:ea typeface="Calibri" panose="020F0502020204030204" pitchFamily="34" charset="0"/>
                <a:cs typeface="Times New Roman" panose="02020603050405020304" pitchFamily="18" charset="0"/>
              </a:rPr>
              <a:t/>
            </a:r>
            <a:br>
              <a:rPr lang="en-GB" sz="3600" b="1" dirty="0">
                <a:effectLst/>
                <a:latin typeface="+mn-lt"/>
                <a:ea typeface="Calibri" panose="020F0502020204030204" pitchFamily="34" charset="0"/>
                <a:cs typeface="Times New Roman" panose="02020603050405020304" pitchFamily="18" charset="0"/>
              </a:rPr>
            </a:br>
            <a:endParaRPr lang="en-ZA" sz="3600" dirty="0"/>
          </a:p>
        </p:txBody>
      </p:sp>
      <p:sp>
        <p:nvSpPr>
          <p:cNvPr id="6" name="TextBox 5"/>
          <p:cNvSpPr txBox="1"/>
          <p:nvPr/>
        </p:nvSpPr>
        <p:spPr>
          <a:xfrm>
            <a:off x="0" y="6398786"/>
            <a:ext cx="9334500" cy="466218"/>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endParaRPr lang="en-ZW" sz="2400" dirty="0"/>
          </a:p>
        </p:txBody>
      </p:sp>
      <p:sp>
        <p:nvSpPr>
          <p:cNvPr id="5" name="Content Placeholder 4">
            <a:extLst>
              <a:ext uri="{FF2B5EF4-FFF2-40B4-BE49-F238E27FC236}">
                <a16:creationId xmlns="" xmlns:a16="http://schemas.microsoft.com/office/drawing/2014/main" id="{94987554-FA33-8625-B0EF-900FA6317A7F}"/>
              </a:ext>
            </a:extLst>
          </p:cNvPr>
          <p:cNvSpPr>
            <a:spLocks noGrp="1"/>
          </p:cNvSpPr>
          <p:nvPr>
            <p:ph idx="1"/>
          </p:nvPr>
        </p:nvSpPr>
        <p:spPr>
          <a:xfrm>
            <a:off x="457200" y="4561513"/>
            <a:ext cx="7696200" cy="2045215"/>
          </a:xfrm>
        </p:spPr>
        <p:txBody>
          <a:bodyPr>
            <a:normAutofit/>
          </a:bodyPr>
          <a:lstStyle/>
          <a:p>
            <a:pPr algn="l"/>
            <a:r>
              <a:rPr lang="en-GB" sz="3000" b="1" i="1" u="none" strike="noStrike" baseline="0" dirty="0" smtClean="0">
                <a:ea typeface="Tahoma" panose="020B0604030504040204" pitchFamily="34" charset="0"/>
                <a:cs typeface="Tahoma" panose="020B0604030504040204" pitchFamily="34" charset="0"/>
              </a:rPr>
              <a:t>Gender wage gap is 0.07</a:t>
            </a:r>
          </a:p>
          <a:p>
            <a:pPr algn="l"/>
            <a:endParaRPr lang="en-GB" sz="7200" b="1" i="1" dirty="0">
              <a:ea typeface="Tahoma" panose="020B0604030504040204" pitchFamily="34" charset="0"/>
              <a:cs typeface="Tahoma" panose="020B0604030504040204" pitchFamily="34" charset="0"/>
            </a:endParaRPr>
          </a:p>
          <a:p>
            <a:pPr algn="l"/>
            <a:endParaRPr lang="en-GB" sz="7200" b="1" i="1" u="none" strike="noStrike" baseline="0" dirty="0" smtClean="0">
              <a:ea typeface="Tahoma" panose="020B0604030504040204" pitchFamily="34" charset="0"/>
              <a:cs typeface="Tahoma" panose="020B0604030504040204" pitchFamily="34" charset="0"/>
            </a:endParaRPr>
          </a:p>
        </p:txBody>
      </p:sp>
      <p:graphicFrame>
        <p:nvGraphicFramePr>
          <p:cNvPr id="3" name="Table 3">
            <a:extLst>
              <a:ext uri="{FF2B5EF4-FFF2-40B4-BE49-F238E27FC236}">
                <a16:creationId xmlns="" xmlns:a16="http://schemas.microsoft.com/office/drawing/2014/main" id="{FDDB8F4A-1132-C16B-3AA9-41BB7C4B03A3}"/>
              </a:ext>
            </a:extLst>
          </p:cNvPr>
          <p:cNvGraphicFramePr>
            <a:graphicFrameLocks noGrp="1"/>
          </p:cNvGraphicFramePr>
          <p:nvPr>
            <p:extLst>
              <p:ext uri="{D42A27DB-BD31-4B8C-83A1-F6EECF244321}">
                <p14:modId xmlns:p14="http://schemas.microsoft.com/office/powerpoint/2010/main" val="3159992661"/>
              </p:ext>
            </p:extLst>
          </p:nvPr>
        </p:nvGraphicFramePr>
        <p:xfrm>
          <a:off x="762000" y="1143000"/>
          <a:ext cx="7939494" cy="2828250"/>
        </p:xfrm>
        <a:graphic>
          <a:graphicData uri="http://schemas.openxmlformats.org/drawingml/2006/table">
            <a:tbl>
              <a:tblPr firstRow="1" bandRow="1">
                <a:tableStyleId>{5C22544A-7EE6-4342-B048-85BDC9FD1C3A}</a:tableStyleId>
              </a:tblPr>
              <a:tblGrid>
                <a:gridCol w="1146810">
                  <a:extLst>
                    <a:ext uri="{9D8B030D-6E8A-4147-A177-3AD203B41FA5}">
                      <a16:colId xmlns="" xmlns:a16="http://schemas.microsoft.com/office/drawing/2014/main" val="445444153"/>
                    </a:ext>
                  </a:extLst>
                </a:gridCol>
                <a:gridCol w="910590">
                  <a:extLst>
                    <a:ext uri="{9D8B030D-6E8A-4147-A177-3AD203B41FA5}">
                      <a16:colId xmlns="" xmlns:a16="http://schemas.microsoft.com/office/drawing/2014/main" val="982803546"/>
                    </a:ext>
                  </a:extLst>
                </a:gridCol>
                <a:gridCol w="1353638">
                  <a:extLst>
                    <a:ext uri="{9D8B030D-6E8A-4147-A177-3AD203B41FA5}">
                      <a16:colId xmlns="" xmlns:a16="http://schemas.microsoft.com/office/drawing/2014/main" val="776730977"/>
                    </a:ext>
                  </a:extLst>
                </a:gridCol>
                <a:gridCol w="1132114">
                  <a:extLst>
                    <a:ext uri="{9D8B030D-6E8A-4147-A177-3AD203B41FA5}">
                      <a16:colId xmlns="" xmlns:a16="http://schemas.microsoft.com/office/drawing/2014/main" val="1985300090"/>
                    </a:ext>
                  </a:extLst>
                </a:gridCol>
                <a:gridCol w="1132114">
                  <a:extLst>
                    <a:ext uri="{9D8B030D-6E8A-4147-A177-3AD203B41FA5}">
                      <a16:colId xmlns="" xmlns:a16="http://schemas.microsoft.com/office/drawing/2014/main" val="4102804951"/>
                    </a:ext>
                  </a:extLst>
                </a:gridCol>
                <a:gridCol w="1258934">
                  <a:extLst>
                    <a:ext uri="{9D8B030D-6E8A-4147-A177-3AD203B41FA5}">
                      <a16:colId xmlns="" xmlns:a16="http://schemas.microsoft.com/office/drawing/2014/main" val="2379562906"/>
                    </a:ext>
                  </a:extLst>
                </a:gridCol>
                <a:gridCol w="1005294">
                  <a:extLst>
                    <a:ext uri="{9D8B030D-6E8A-4147-A177-3AD203B41FA5}">
                      <a16:colId xmlns="" xmlns:a16="http://schemas.microsoft.com/office/drawing/2014/main" val="3514266973"/>
                    </a:ext>
                  </a:extLst>
                </a:gridCol>
              </a:tblGrid>
              <a:tr h="441960">
                <a:tc>
                  <a:txBody>
                    <a:bodyPr/>
                    <a:lstStyle/>
                    <a:p>
                      <a:pPr algn="l" fontAlgn="t"/>
                      <a:r>
                        <a:rPr lang="en-US" sz="1800" b="0" i="0" u="none" strike="noStrike" dirty="0">
                          <a:solidFill>
                            <a:srgbClr val="000000"/>
                          </a:solidFill>
                          <a:effectLst/>
                          <a:latin typeface="Arial"/>
                        </a:rPr>
                        <a:t> </a:t>
                      </a:r>
                    </a:p>
                  </a:txBody>
                  <a:tcPr marL="0" marR="0" marT="0" marB="0"/>
                </a:tc>
                <a:tc>
                  <a:txBody>
                    <a:bodyPr/>
                    <a:lstStyle/>
                    <a:p>
                      <a:pPr algn="l" rtl="0" fontAlgn="ctr"/>
                      <a:r>
                        <a:rPr lang="en-US" sz="1800" b="1" i="0" u="none" strike="noStrike">
                          <a:solidFill>
                            <a:srgbClr val="FFFFFF"/>
                          </a:solidFill>
                          <a:effectLst/>
                          <a:latin typeface="Calibri"/>
                        </a:rPr>
                        <a:t>Women</a:t>
                      </a:r>
                    </a:p>
                  </a:txBody>
                  <a:tcPr marL="0" marR="0" marT="0" marB="0" anchor="ctr"/>
                </a:tc>
                <a:tc>
                  <a:txBody>
                    <a:bodyPr/>
                    <a:lstStyle/>
                    <a:p>
                      <a:pPr algn="l" rtl="0" fontAlgn="ctr"/>
                      <a:r>
                        <a:rPr lang="en-US" sz="1800" b="1" i="0" u="none" strike="noStrike">
                          <a:solidFill>
                            <a:srgbClr val="FFFFFF"/>
                          </a:solidFill>
                          <a:effectLst/>
                          <a:latin typeface="Calibri"/>
                        </a:rPr>
                        <a:t>Women- Total earned</a:t>
                      </a:r>
                    </a:p>
                  </a:txBody>
                  <a:tcPr marL="0" marR="0" marT="0" marB="0" anchor="ctr"/>
                </a:tc>
                <a:tc>
                  <a:txBody>
                    <a:bodyPr/>
                    <a:lstStyle/>
                    <a:p>
                      <a:pPr algn="l" rtl="0" fontAlgn="ctr"/>
                      <a:r>
                        <a:rPr lang="en-US" sz="1800" b="1" i="0" u="none" strike="noStrike">
                          <a:solidFill>
                            <a:srgbClr val="FFFFFF"/>
                          </a:solidFill>
                          <a:effectLst/>
                          <a:latin typeface="Calibri"/>
                        </a:rPr>
                        <a:t>Women average earned</a:t>
                      </a:r>
                    </a:p>
                  </a:txBody>
                  <a:tcPr marL="0" marR="0" marT="0" marB="0" anchor="ctr"/>
                </a:tc>
                <a:tc>
                  <a:txBody>
                    <a:bodyPr/>
                    <a:lstStyle/>
                    <a:p>
                      <a:pPr algn="l" rtl="0" fontAlgn="ctr"/>
                      <a:r>
                        <a:rPr lang="en-US" sz="1800" b="1" i="0" u="none" strike="noStrike">
                          <a:solidFill>
                            <a:srgbClr val="FFFFFF"/>
                          </a:solidFill>
                          <a:effectLst/>
                          <a:latin typeface="Calibri"/>
                        </a:rPr>
                        <a:t>Men-no</a:t>
                      </a:r>
                    </a:p>
                  </a:txBody>
                  <a:tcPr marL="0" marR="0" marT="0" marB="0" anchor="ctr"/>
                </a:tc>
                <a:tc>
                  <a:txBody>
                    <a:bodyPr/>
                    <a:lstStyle/>
                    <a:p>
                      <a:pPr algn="l" rtl="0" fontAlgn="ctr"/>
                      <a:r>
                        <a:rPr lang="en-US" sz="1800" b="1" i="0" u="none" strike="noStrike">
                          <a:solidFill>
                            <a:srgbClr val="FFFFFF"/>
                          </a:solidFill>
                          <a:effectLst/>
                          <a:latin typeface="Calibri"/>
                        </a:rPr>
                        <a:t>Men total earned</a:t>
                      </a:r>
                    </a:p>
                  </a:txBody>
                  <a:tcPr marL="0" marR="0" marT="0" marB="0" anchor="ctr"/>
                </a:tc>
                <a:tc>
                  <a:txBody>
                    <a:bodyPr/>
                    <a:lstStyle/>
                    <a:p>
                      <a:pPr algn="l" rtl="0" fontAlgn="ctr"/>
                      <a:r>
                        <a:rPr lang="en-US" sz="1800" b="1" i="0" u="none" strike="noStrike">
                          <a:solidFill>
                            <a:srgbClr val="FFFFFF"/>
                          </a:solidFill>
                          <a:effectLst/>
                          <a:latin typeface="Calibri"/>
                        </a:rPr>
                        <a:t>Average earnings</a:t>
                      </a:r>
                    </a:p>
                  </a:txBody>
                  <a:tcPr marL="0" marR="0" marT="0" marB="0" anchor="ctr"/>
                </a:tc>
                <a:extLst>
                  <a:ext uri="{0D108BD9-81ED-4DB2-BD59-A6C34878D82A}">
                    <a16:rowId xmlns="" xmlns:a16="http://schemas.microsoft.com/office/drawing/2014/main" val="1236258915"/>
                  </a:ext>
                </a:extLst>
              </a:tr>
              <a:tr h="576990">
                <a:tc>
                  <a:txBody>
                    <a:bodyPr/>
                    <a:lstStyle/>
                    <a:p>
                      <a:pPr algn="l" rtl="0" fontAlgn="ctr"/>
                      <a:r>
                        <a:rPr lang="en-US" sz="1800" b="1" i="0" u="none" strike="noStrike">
                          <a:solidFill>
                            <a:srgbClr val="000000"/>
                          </a:solidFill>
                          <a:effectLst/>
                          <a:latin typeface="Calibri"/>
                        </a:rPr>
                        <a:t>Full Time</a:t>
                      </a:r>
                    </a:p>
                  </a:txBody>
                  <a:tcPr marL="0" marR="0" marT="0" marB="0" anchor="ctr"/>
                </a:tc>
                <a:tc>
                  <a:txBody>
                    <a:bodyPr/>
                    <a:lstStyle/>
                    <a:p>
                      <a:pPr algn="l" rtl="0" fontAlgn="ctr"/>
                      <a:r>
                        <a:rPr lang="en-US" sz="1800" b="0" i="0" u="none" strike="noStrike" dirty="0">
                          <a:solidFill>
                            <a:srgbClr val="000000"/>
                          </a:solidFill>
                          <a:effectLst/>
                          <a:latin typeface="Calibri"/>
                        </a:rPr>
                        <a:t>        </a:t>
                      </a:r>
                      <a:r>
                        <a:rPr lang="en-US" sz="1800" b="0" i="0" u="none" strike="noStrike" dirty="0" smtClean="0">
                          <a:solidFill>
                            <a:srgbClr val="000000"/>
                          </a:solidFill>
                          <a:effectLst/>
                          <a:latin typeface="Calibri"/>
                        </a:rPr>
                        <a:t>97</a:t>
                      </a:r>
                      <a:endParaRPr lang="en-US" sz="1800" b="0" i="0" u="none" strike="noStrike" dirty="0">
                        <a:solidFill>
                          <a:srgbClr val="000000"/>
                        </a:solidFill>
                        <a:effectLst/>
                        <a:latin typeface="Calibri"/>
                      </a:endParaRPr>
                    </a:p>
                  </a:txBody>
                  <a:tcPr marL="0" marR="0" marT="0" marB="0" anchor="ctr"/>
                </a:tc>
                <a:tc>
                  <a:txBody>
                    <a:bodyPr/>
                    <a:lstStyle/>
                    <a:p>
                      <a:pPr algn="l" rtl="0" fontAlgn="ctr"/>
                      <a:r>
                        <a:rPr lang="en-US" sz="1800" b="0" i="0" u="none" strike="noStrike">
                          <a:solidFill>
                            <a:srgbClr val="000000"/>
                          </a:solidFill>
                          <a:effectLst/>
                          <a:latin typeface="Calibri"/>
                        </a:rPr>
                        <a:t> 1,320,228.00 </a:t>
                      </a:r>
                    </a:p>
                  </a:txBody>
                  <a:tcPr marL="0" marR="0" marT="0" marB="0" anchor="ctr"/>
                </a:tc>
                <a:tc>
                  <a:txBody>
                    <a:bodyPr/>
                    <a:lstStyle/>
                    <a:p>
                      <a:pPr algn="l" rtl="0" fontAlgn="ctr"/>
                      <a:r>
                        <a:rPr lang="en-US" sz="1800" b="0" i="0" u="none" strike="noStrike">
                          <a:solidFill>
                            <a:srgbClr val="000000"/>
                          </a:solidFill>
                          <a:effectLst/>
                          <a:latin typeface="Calibri"/>
                        </a:rPr>
                        <a:t>   13,610.60 </a:t>
                      </a:r>
                    </a:p>
                  </a:txBody>
                  <a:tcPr marL="0" marR="0" marT="0" marB="0" anchor="ctr"/>
                </a:tc>
                <a:tc>
                  <a:txBody>
                    <a:bodyPr/>
                    <a:lstStyle/>
                    <a:p>
                      <a:pPr algn="l" rtl="0" fontAlgn="ctr"/>
                      <a:r>
                        <a:rPr lang="en-US" sz="1800" b="0" i="0" u="none" strike="noStrike" dirty="0">
                          <a:solidFill>
                            <a:srgbClr val="000000"/>
                          </a:solidFill>
                          <a:effectLst/>
                          <a:latin typeface="Calibri"/>
                        </a:rPr>
                        <a:t>       </a:t>
                      </a:r>
                      <a:r>
                        <a:rPr lang="en-US" sz="1800" b="0" i="0" u="none" strike="noStrike" dirty="0" smtClean="0">
                          <a:solidFill>
                            <a:srgbClr val="000000"/>
                          </a:solidFill>
                          <a:effectLst/>
                          <a:latin typeface="Calibri"/>
                        </a:rPr>
                        <a:t>230 </a:t>
                      </a:r>
                      <a:endParaRPr lang="en-US" sz="1800" b="0" i="0" u="none" strike="noStrike" dirty="0">
                        <a:solidFill>
                          <a:srgbClr val="000000"/>
                        </a:solidFill>
                        <a:effectLst/>
                        <a:latin typeface="Calibri"/>
                      </a:endParaRPr>
                    </a:p>
                  </a:txBody>
                  <a:tcPr marL="0" marR="0" marT="0" marB="0" anchor="ctr"/>
                </a:tc>
                <a:tc>
                  <a:txBody>
                    <a:bodyPr/>
                    <a:lstStyle/>
                    <a:p>
                      <a:pPr algn="l" rtl="0" fontAlgn="ctr"/>
                      <a:r>
                        <a:rPr lang="en-US" sz="1800" b="0" i="0" u="none" strike="noStrike" dirty="0">
                          <a:solidFill>
                            <a:srgbClr val="000000"/>
                          </a:solidFill>
                          <a:effectLst/>
                          <a:latin typeface="Calibri"/>
                        </a:rPr>
                        <a:t> </a:t>
                      </a:r>
                      <a:r>
                        <a:rPr lang="en-US" sz="1800" b="0" i="0" u="none" strike="noStrike" dirty="0" smtClean="0">
                          <a:solidFill>
                            <a:srgbClr val="000000"/>
                          </a:solidFill>
                          <a:effectLst/>
                          <a:latin typeface="Calibri"/>
                        </a:rPr>
                        <a:t>3,397,452 </a:t>
                      </a:r>
                      <a:endParaRPr lang="en-US" sz="1800" b="0" i="0" u="none" strike="noStrike" dirty="0">
                        <a:solidFill>
                          <a:srgbClr val="000000"/>
                        </a:solidFill>
                        <a:effectLst/>
                        <a:latin typeface="Calibri"/>
                      </a:endParaRPr>
                    </a:p>
                  </a:txBody>
                  <a:tcPr marL="0" marR="0" marT="0" marB="0" anchor="ctr"/>
                </a:tc>
                <a:tc>
                  <a:txBody>
                    <a:bodyPr/>
                    <a:lstStyle/>
                    <a:p>
                      <a:pPr algn="l" rtl="0" fontAlgn="ctr"/>
                      <a:r>
                        <a:rPr lang="en-US" sz="1800" b="0" i="0" u="none" strike="noStrike">
                          <a:solidFill>
                            <a:srgbClr val="000000"/>
                          </a:solidFill>
                          <a:effectLst/>
                          <a:latin typeface="Calibri"/>
                        </a:rPr>
                        <a:t>  14,771.53 </a:t>
                      </a:r>
                    </a:p>
                  </a:txBody>
                  <a:tcPr marL="0" marR="0" marT="0" marB="0" anchor="ctr"/>
                </a:tc>
                <a:extLst>
                  <a:ext uri="{0D108BD9-81ED-4DB2-BD59-A6C34878D82A}">
                    <a16:rowId xmlns="" xmlns:a16="http://schemas.microsoft.com/office/drawing/2014/main" val="771097803"/>
                  </a:ext>
                </a:extLst>
              </a:tr>
              <a:tr h="576990">
                <a:tc>
                  <a:txBody>
                    <a:bodyPr/>
                    <a:lstStyle/>
                    <a:p>
                      <a:pPr algn="l" rtl="0" fontAlgn="ctr"/>
                      <a:r>
                        <a:rPr lang="en-US" sz="1800" b="1" i="0" u="none" strike="noStrike" dirty="0" smtClean="0">
                          <a:solidFill>
                            <a:srgbClr val="000000"/>
                          </a:solidFill>
                          <a:effectLst/>
                          <a:latin typeface="Calibri"/>
                        </a:rPr>
                        <a:t>Casual</a:t>
                      </a:r>
                      <a:endParaRPr lang="en-US" sz="1800" b="1" i="0" u="none" strike="noStrike" dirty="0">
                        <a:solidFill>
                          <a:srgbClr val="000000"/>
                        </a:solidFill>
                        <a:effectLst/>
                        <a:latin typeface="Calibri"/>
                      </a:endParaRPr>
                    </a:p>
                  </a:txBody>
                  <a:tcPr marL="0" marR="0" marT="0" marB="0" anchor="ctr"/>
                </a:tc>
                <a:tc>
                  <a:txBody>
                    <a:bodyPr/>
                    <a:lstStyle/>
                    <a:p>
                      <a:pPr algn="l" rtl="0" fontAlgn="ctr"/>
                      <a:r>
                        <a:rPr lang="en-US" sz="1800" b="0" i="0" u="none" strike="noStrike" dirty="0">
                          <a:solidFill>
                            <a:srgbClr val="000000"/>
                          </a:solidFill>
                          <a:effectLst/>
                          <a:latin typeface="Calibri"/>
                        </a:rPr>
                        <a:t>        </a:t>
                      </a:r>
                      <a:r>
                        <a:rPr lang="en-US" sz="1800" b="0" i="0" u="none" strike="noStrike" dirty="0" smtClean="0">
                          <a:solidFill>
                            <a:srgbClr val="000000"/>
                          </a:solidFill>
                          <a:effectLst/>
                          <a:latin typeface="Calibri"/>
                        </a:rPr>
                        <a:t>24</a:t>
                      </a:r>
                      <a:endParaRPr lang="en-US" sz="1800" b="0" i="0" u="none" strike="noStrike" dirty="0">
                        <a:solidFill>
                          <a:srgbClr val="000000"/>
                        </a:solidFill>
                        <a:effectLst/>
                        <a:latin typeface="Calibri"/>
                      </a:endParaRPr>
                    </a:p>
                  </a:txBody>
                  <a:tcPr marL="0" marR="0" marT="0" marB="0" anchor="ctr"/>
                </a:tc>
                <a:tc>
                  <a:txBody>
                    <a:bodyPr/>
                    <a:lstStyle/>
                    <a:p>
                      <a:pPr algn="l" rtl="0" fontAlgn="ctr"/>
                      <a:r>
                        <a:rPr lang="en-US" sz="1800" b="0" i="0" u="none" strike="noStrike">
                          <a:solidFill>
                            <a:srgbClr val="000000"/>
                          </a:solidFill>
                          <a:effectLst/>
                          <a:latin typeface="Calibri"/>
                        </a:rPr>
                        <a:t>    195,918.00 </a:t>
                      </a:r>
                    </a:p>
                  </a:txBody>
                  <a:tcPr marL="0" marR="0" marT="0" marB="0" anchor="ctr"/>
                </a:tc>
                <a:tc>
                  <a:txBody>
                    <a:bodyPr/>
                    <a:lstStyle/>
                    <a:p>
                      <a:pPr algn="l" rtl="0" fontAlgn="ctr"/>
                      <a:r>
                        <a:rPr lang="en-US" sz="1800" b="0" i="0" u="none" strike="noStrike">
                          <a:solidFill>
                            <a:srgbClr val="000000"/>
                          </a:solidFill>
                          <a:effectLst/>
                          <a:latin typeface="Calibri"/>
                        </a:rPr>
                        <a:t>     8,163.25 </a:t>
                      </a:r>
                    </a:p>
                  </a:txBody>
                  <a:tcPr marL="0" marR="0" marT="0" marB="0" anchor="ctr"/>
                </a:tc>
                <a:tc>
                  <a:txBody>
                    <a:bodyPr/>
                    <a:lstStyle/>
                    <a:p>
                      <a:pPr algn="l" rtl="0" fontAlgn="ctr"/>
                      <a:r>
                        <a:rPr lang="en-US" sz="1800" b="0" i="0" u="none" strike="noStrike" dirty="0">
                          <a:solidFill>
                            <a:srgbClr val="000000"/>
                          </a:solidFill>
                          <a:effectLst/>
                          <a:latin typeface="Calibri"/>
                        </a:rPr>
                        <a:t>         </a:t>
                      </a:r>
                      <a:r>
                        <a:rPr lang="en-US" sz="1800" b="0" i="0" u="none" strike="noStrike" dirty="0" smtClean="0">
                          <a:solidFill>
                            <a:srgbClr val="000000"/>
                          </a:solidFill>
                          <a:effectLst/>
                          <a:latin typeface="Calibri"/>
                        </a:rPr>
                        <a:t>57 </a:t>
                      </a:r>
                      <a:endParaRPr lang="en-US" sz="1800" b="0" i="0" u="none" strike="noStrike" dirty="0">
                        <a:solidFill>
                          <a:srgbClr val="000000"/>
                        </a:solidFill>
                        <a:effectLst/>
                        <a:latin typeface="Calibri"/>
                      </a:endParaRPr>
                    </a:p>
                  </a:txBody>
                  <a:tcPr marL="0" marR="0" marT="0" marB="0" anchor="ctr"/>
                </a:tc>
                <a:tc>
                  <a:txBody>
                    <a:bodyPr/>
                    <a:lstStyle/>
                    <a:p>
                      <a:pPr algn="l" rtl="0" fontAlgn="ctr"/>
                      <a:r>
                        <a:rPr lang="en-US" sz="1800" b="0" i="0" u="none" strike="noStrike" dirty="0">
                          <a:solidFill>
                            <a:srgbClr val="000000"/>
                          </a:solidFill>
                          <a:effectLst/>
                          <a:latin typeface="Calibri"/>
                        </a:rPr>
                        <a:t>    </a:t>
                      </a:r>
                      <a:r>
                        <a:rPr lang="en-US" sz="1800" b="0" i="0" u="none" strike="noStrike" dirty="0" smtClean="0">
                          <a:solidFill>
                            <a:srgbClr val="000000"/>
                          </a:solidFill>
                          <a:effectLst/>
                          <a:latin typeface="Calibri"/>
                        </a:rPr>
                        <a:t>446,762 </a:t>
                      </a:r>
                      <a:endParaRPr lang="en-US" sz="1800" b="0" i="0" u="none" strike="noStrike" dirty="0">
                        <a:solidFill>
                          <a:srgbClr val="000000"/>
                        </a:solidFill>
                        <a:effectLst/>
                        <a:latin typeface="Calibri"/>
                      </a:endParaRPr>
                    </a:p>
                  </a:txBody>
                  <a:tcPr marL="0" marR="0" marT="0" marB="0" anchor="ctr"/>
                </a:tc>
                <a:tc>
                  <a:txBody>
                    <a:bodyPr/>
                    <a:lstStyle/>
                    <a:p>
                      <a:pPr algn="l" rtl="0" fontAlgn="ctr"/>
                      <a:r>
                        <a:rPr lang="en-US" sz="1800" b="0" i="0" u="none" strike="noStrike">
                          <a:solidFill>
                            <a:srgbClr val="000000"/>
                          </a:solidFill>
                          <a:effectLst/>
                          <a:latin typeface="Calibri"/>
                        </a:rPr>
                        <a:t>     7,837.93 </a:t>
                      </a:r>
                    </a:p>
                  </a:txBody>
                  <a:tcPr marL="0" marR="0" marT="0" marB="0" anchor="ctr"/>
                </a:tc>
                <a:extLst>
                  <a:ext uri="{0D108BD9-81ED-4DB2-BD59-A6C34878D82A}">
                    <a16:rowId xmlns="" xmlns:a16="http://schemas.microsoft.com/office/drawing/2014/main" val="278367155"/>
                  </a:ext>
                </a:extLst>
              </a:tr>
              <a:tr h="576990">
                <a:tc>
                  <a:txBody>
                    <a:bodyPr/>
                    <a:lstStyle/>
                    <a:p>
                      <a:pPr algn="l" rtl="0" fontAlgn="ctr"/>
                      <a:r>
                        <a:rPr lang="en-US" sz="1800" b="1" i="0" u="none" strike="noStrike" dirty="0" smtClean="0">
                          <a:solidFill>
                            <a:srgbClr val="000000"/>
                          </a:solidFill>
                          <a:effectLst/>
                          <a:latin typeface="Calibri"/>
                        </a:rPr>
                        <a:t>Part</a:t>
                      </a:r>
                      <a:r>
                        <a:rPr lang="en-US" sz="1800" b="1" i="0" u="none" strike="noStrike" baseline="0" dirty="0" smtClean="0">
                          <a:solidFill>
                            <a:srgbClr val="000000"/>
                          </a:solidFill>
                          <a:effectLst/>
                          <a:latin typeface="Calibri"/>
                        </a:rPr>
                        <a:t> time</a:t>
                      </a:r>
                      <a:endParaRPr lang="en-US" sz="1800" b="1" i="0" u="none" strike="noStrike" dirty="0">
                        <a:solidFill>
                          <a:srgbClr val="000000"/>
                        </a:solidFill>
                        <a:effectLst/>
                        <a:latin typeface="Calibri"/>
                      </a:endParaRPr>
                    </a:p>
                  </a:txBody>
                  <a:tcPr marL="0" marR="0" marT="0" marB="0" anchor="ctr"/>
                </a:tc>
                <a:tc>
                  <a:txBody>
                    <a:bodyPr/>
                    <a:lstStyle/>
                    <a:p>
                      <a:pPr algn="l" rtl="0" fontAlgn="ctr"/>
                      <a:r>
                        <a:rPr lang="en-US" sz="1800" b="0" i="0" u="none" strike="noStrike">
                          <a:solidFill>
                            <a:srgbClr val="000000"/>
                          </a:solidFill>
                          <a:effectLst/>
                          <a:latin typeface="Calibri"/>
                        </a:rPr>
                        <a:t>              -   </a:t>
                      </a:r>
                    </a:p>
                  </a:txBody>
                  <a:tcPr marL="0" marR="0" marT="0" marB="0" anchor="ctr"/>
                </a:tc>
                <a:tc>
                  <a:txBody>
                    <a:bodyPr/>
                    <a:lstStyle/>
                    <a:p>
                      <a:pPr algn="l" rtl="0" fontAlgn="ctr"/>
                      <a:r>
                        <a:rPr lang="en-US" sz="1800" b="0" i="0" u="none" strike="noStrike">
                          <a:solidFill>
                            <a:srgbClr val="000000"/>
                          </a:solidFill>
                          <a:effectLst/>
                          <a:latin typeface="Calibri"/>
                        </a:rPr>
                        <a:t>                    -   </a:t>
                      </a:r>
                    </a:p>
                  </a:txBody>
                  <a:tcPr marL="0" marR="0" marT="0" marB="0" anchor="ctr"/>
                </a:tc>
                <a:tc>
                  <a:txBody>
                    <a:bodyPr/>
                    <a:lstStyle/>
                    <a:p>
                      <a:pPr algn="l" rtl="0" fontAlgn="ctr"/>
                      <a:r>
                        <a:rPr lang="en-US" sz="1800" b="0" i="0" u="none" strike="noStrike">
                          <a:solidFill>
                            <a:srgbClr val="000000"/>
                          </a:solidFill>
                          <a:effectLst/>
                          <a:latin typeface="Calibri"/>
                        </a:rPr>
                        <a:t>                 -   </a:t>
                      </a:r>
                    </a:p>
                  </a:txBody>
                  <a:tcPr marL="0" marR="0" marT="0" marB="0" anchor="ctr"/>
                </a:tc>
                <a:tc>
                  <a:txBody>
                    <a:bodyPr/>
                    <a:lstStyle/>
                    <a:p>
                      <a:pPr algn="l" rtl="0" fontAlgn="ctr"/>
                      <a:r>
                        <a:rPr lang="en-US" sz="1800" b="0" i="0" u="none" strike="noStrike">
                          <a:solidFill>
                            <a:srgbClr val="000000"/>
                          </a:solidFill>
                          <a:effectLst/>
                          <a:latin typeface="Calibri"/>
                        </a:rPr>
                        <a:t>               -   </a:t>
                      </a:r>
                    </a:p>
                  </a:txBody>
                  <a:tcPr marL="0" marR="0" marT="0" marB="0" anchor="ctr"/>
                </a:tc>
                <a:tc>
                  <a:txBody>
                    <a:bodyPr/>
                    <a:lstStyle/>
                    <a:p>
                      <a:pPr algn="l" rtl="0" fontAlgn="ctr"/>
                      <a:r>
                        <a:rPr lang="en-US" sz="1800" b="0" i="0" u="none" strike="noStrike">
                          <a:solidFill>
                            <a:srgbClr val="000000"/>
                          </a:solidFill>
                          <a:effectLst/>
                          <a:latin typeface="Calibri"/>
                        </a:rPr>
                        <a:t>                    -   </a:t>
                      </a:r>
                    </a:p>
                  </a:txBody>
                  <a:tcPr marL="0" marR="0" marT="0" marB="0" anchor="ctr"/>
                </a:tc>
                <a:tc>
                  <a:txBody>
                    <a:bodyPr/>
                    <a:lstStyle/>
                    <a:p>
                      <a:pPr algn="l" rtl="0" fontAlgn="ctr"/>
                      <a:r>
                        <a:rPr lang="en-US" sz="1800" b="0" i="0" u="none" strike="noStrike">
                          <a:solidFill>
                            <a:srgbClr val="000000"/>
                          </a:solidFill>
                          <a:effectLst/>
                          <a:latin typeface="Calibri"/>
                        </a:rPr>
                        <a:t>                -   </a:t>
                      </a:r>
                    </a:p>
                  </a:txBody>
                  <a:tcPr marL="0" marR="0" marT="0" marB="0" anchor="ctr"/>
                </a:tc>
                <a:extLst>
                  <a:ext uri="{0D108BD9-81ED-4DB2-BD59-A6C34878D82A}">
                    <a16:rowId xmlns="" xmlns:a16="http://schemas.microsoft.com/office/drawing/2014/main" val="251382914"/>
                  </a:ext>
                </a:extLst>
              </a:tr>
              <a:tr h="255311">
                <a:tc>
                  <a:txBody>
                    <a:bodyPr/>
                    <a:lstStyle/>
                    <a:p>
                      <a:pPr algn="l" rtl="0" fontAlgn="ctr"/>
                      <a:r>
                        <a:rPr lang="en-US" sz="1800" b="1" i="0" u="none" strike="noStrike">
                          <a:solidFill>
                            <a:srgbClr val="000000"/>
                          </a:solidFill>
                          <a:effectLst/>
                          <a:latin typeface="Calibri"/>
                        </a:rPr>
                        <a:t>Total</a:t>
                      </a:r>
                    </a:p>
                  </a:txBody>
                  <a:tcPr marL="0" marR="0" marT="0" marB="0" anchor="ctr"/>
                </a:tc>
                <a:tc>
                  <a:txBody>
                    <a:bodyPr/>
                    <a:lstStyle/>
                    <a:p>
                      <a:pPr algn="l" rtl="0" fontAlgn="ctr"/>
                      <a:r>
                        <a:rPr lang="en-US" sz="1800" b="0" i="0" u="none" strike="noStrike" dirty="0">
                          <a:solidFill>
                            <a:srgbClr val="000000"/>
                          </a:solidFill>
                          <a:effectLst/>
                          <a:latin typeface="Calibri"/>
                        </a:rPr>
                        <a:t>     </a:t>
                      </a:r>
                      <a:r>
                        <a:rPr lang="en-US" sz="1800" b="0" i="0" u="none" strike="noStrike" dirty="0" smtClean="0">
                          <a:solidFill>
                            <a:srgbClr val="000000"/>
                          </a:solidFill>
                          <a:effectLst/>
                          <a:latin typeface="Calibri"/>
                        </a:rPr>
                        <a:t>121 </a:t>
                      </a:r>
                      <a:endParaRPr lang="en-US" sz="1800" b="0" i="0" u="none" strike="noStrike" dirty="0">
                        <a:solidFill>
                          <a:srgbClr val="000000"/>
                        </a:solidFill>
                        <a:effectLst/>
                        <a:latin typeface="Calibri"/>
                      </a:endParaRPr>
                    </a:p>
                  </a:txBody>
                  <a:tcPr marL="0" marR="0" marT="0" marB="0" anchor="ctr"/>
                </a:tc>
                <a:tc>
                  <a:txBody>
                    <a:bodyPr/>
                    <a:lstStyle/>
                    <a:p>
                      <a:pPr algn="l" rtl="0" fontAlgn="ctr"/>
                      <a:r>
                        <a:rPr lang="en-US" sz="1800" b="0" i="0" u="none" strike="noStrike">
                          <a:solidFill>
                            <a:srgbClr val="000000"/>
                          </a:solidFill>
                          <a:effectLst/>
                          <a:latin typeface="Calibri"/>
                        </a:rPr>
                        <a:t> 1,516,146.00 </a:t>
                      </a:r>
                    </a:p>
                  </a:txBody>
                  <a:tcPr marL="0" marR="0" marT="0" marB="0" anchor="ctr"/>
                </a:tc>
                <a:tc>
                  <a:txBody>
                    <a:bodyPr/>
                    <a:lstStyle/>
                    <a:p>
                      <a:pPr algn="l" rtl="0" fontAlgn="ctr"/>
                      <a:r>
                        <a:rPr lang="en-US" sz="1800" b="0" i="0" u="none" strike="noStrike">
                          <a:solidFill>
                            <a:srgbClr val="000000"/>
                          </a:solidFill>
                          <a:effectLst/>
                          <a:latin typeface="Calibri"/>
                        </a:rPr>
                        <a:t>   12,530.13 </a:t>
                      </a:r>
                    </a:p>
                  </a:txBody>
                  <a:tcPr marL="0" marR="0" marT="0" marB="0" anchor="ctr"/>
                </a:tc>
                <a:tc>
                  <a:txBody>
                    <a:bodyPr/>
                    <a:lstStyle/>
                    <a:p>
                      <a:pPr algn="l" rtl="0" fontAlgn="ctr"/>
                      <a:r>
                        <a:rPr lang="en-US" sz="1800" b="0" i="0" u="none" strike="noStrike" dirty="0">
                          <a:solidFill>
                            <a:srgbClr val="000000"/>
                          </a:solidFill>
                          <a:effectLst/>
                          <a:latin typeface="Calibri"/>
                        </a:rPr>
                        <a:t>       287.00 </a:t>
                      </a:r>
                    </a:p>
                  </a:txBody>
                  <a:tcPr marL="0" marR="0" marT="0" marB="0" anchor="ctr"/>
                </a:tc>
                <a:tc>
                  <a:txBody>
                    <a:bodyPr/>
                    <a:lstStyle/>
                    <a:p>
                      <a:pPr algn="l" rtl="0" fontAlgn="ctr"/>
                      <a:r>
                        <a:rPr lang="en-US" sz="1800" b="0" i="0" u="none" strike="noStrike" dirty="0" smtClean="0">
                          <a:solidFill>
                            <a:srgbClr val="000000"/>
                          </a:solidFill>
                          <a:effectLst/>
                          <a:latin typeface="Calibri"/>
                        </a:rPr>
                        <a:t>3,844,214</a:t>
                      </a:r>
                      <a:endParaRPr lang="en-US" sz="1800" b="0" i="0" u="none" strike="noStrike" dirty="0">
                        <a:solidFill>
                          <a:srgbClr val="000000"/>
                        </a:solidFill>
                        <a:effectLst/>
                        <a:latin typeface="Calibri"/>
                      </a:endParaRPr>
                    </a:p>
                  </a:txBody>
                  <a:tcPr marL="0" marR="0" marT="0" marB="0" anchor="ctr"/>
                </a:tc>
                <a:tc>
                  <a:txBody>
                    <a:bodyPr/>
                    <a:lstStyle/>
                    <a:p>
                      <a:pPr algn="l" rtl="0" fontAlgn="ctr"/>
                      <a:r>
                        <a:rPr lang="en-US" sz="1800" b="0" i="0" u="none" strike="noStrike" dirty="0">
                          <a:solidFill>
                            <a:srgbClr val="000000"/>
                          </a:solidFill>
                          <a:effectLst/>
                          <a:latin typeface="Calibri"/>
                        </a:rPr>
                        <a:t> </a:t>
                      </a:r>
                      <a:r>
                        <a:rPr lang="en-US" sz="1800" b="0" i="0" u="none" strike="noStrike" dirty="0" smtClean="0">
                          <a:solidFill>
                            <a:srgbClr val="000000"/>
                          </a:solidFill>
                          <a:effectLst/>
                          <a:latin typeface="Calibri"/>
                        </a:rPr>
                        <a:t>13,394.47 </a:t>
                      </a:r>
                      <a:endParaRPr lang="en-US" sz="1800" b="0" i="0" u="none" strike="noStrike" dirty="0">
                        <a:solidFill>
                          <a:srgbClr val="000000"/>
                        </a:solidFill>
                        <a:effectLst/>
                        <a:latin typeface="Calibri"/>
                      </a:endParaRPr>
                    </a:p>
                  </a:txBody>
                  <a:tcPr marL="0" marR="0" marT="0" marB="0" anchor="ctr"/>
                </a:tc>
                <a:extLst>
                  <a:ext uri="{0D108BD9-81ED-4DB2-BD59-A6C34878D82A}">
                    <a16:rowId xmlns="" xmlns:a16="http://schemas.microsoft.com/office/drawing/2014/main" val="3454001987"/>
                  </a:ext>
                </a:extLst>
              </a:tr>
            </a:tbl>
          </a:graphicData>
        </a:graphic>
      </p:graphicFrame>
    </p:spTree>
    <p:extLst>
      <p:ext uri="{BB962C8B-B14F-4D97-AF65-F5344CB8AC3E}">
        <p14:creationId xmlns:p14="http://schemas.microsoft.com/office/powerpoint/2010/main" val="641316720"/>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52400"/>
            <a:ext cx="8229600" cy="762000"/>
          </a:xfrm>
        </p:spPr>
        <p:txBody>
          <a:bodyPr>
            <a:normAutofit/>
          </a:bodyPr>
          <a:lstStyle/>
          <a:p>
            <a:r>
              <a:rPr lang="en-ZW" b="1" dirty="0"/>
              <a:t>OVERVIEW </a:t>
            </a:r>
          </a:p>
        </p:txBody>
      </p:sp>
      <p:sp>
        <p:nvSpPr>
          <p:cNvPr id="5" name="Content Placeholder 4"/>
          <p:cNvSpPr>
            <a:spLocks noGrp="1"/>
          </p:cNvSpPr>
          <p:nvPr>
            <p:ph idx="1"/>
          </p:nvPr>
        </p:nvSpPr>
        <p:spPr>
          <a:xfrm>
            <a:off x="457200" y="914400"/>
            <a:ext cx="8229600" cy="5211763"/>
          </a:xfrm>
        </p:spPr>
        <p:txBody>
          <a:bodyPr>
            <a:normAutofit/>
          </a:bodyPr>
          <a:lstStyle/>
          <a:p>
            <a:pPr marL="0" indent="0">
              <a:buNone/>
            </a:pPr>
            <a:endParaRPr lang="en-ZA" sz="2800"/>
          </a:p>
          <a:p>
            <a:endParaRPr lang="en-GB" sz="2800"/>
          </a:p>
          <a:p>
            <a:endParaRPr lang="en-GB" sz="2800"/>
          </a:p>
          <a:p>
            <a:endParaRPr lang="en-ZW" sz="2600" dirty="0"/>
          </a:p>
        </p:txBody>
      </p:sp>
      <p:graphicFrame>
        <p:nvGraphicFramePr>
          <p:cNvPr id="2" name="Table 1"/>
          <p:cNvGraphicFramePr>
            <a:graphicFrameLocks noGrp="1"/>
          </p:cNvGraphicFramePr>
          <p:nvPr>
            <p:extLst>
              <p:ext uri="{D42A27DB-BD31-4B8C-83A1-F6EECF244321}">
                <p14:modId xmlns:p14="http://schemas.microsoft.com/office/powerpoint/2010/main" val="2663148248"/>
              </p:ext>
            </p:extLst>
          </p:nvPr>
        </p:nvGraphicFramePr>
        <p:xfrm>
          <a:off x="838200" y="914400"/>
          <a:ext cx="7543801" cy="5180584"/>
        </p:xfrm>
        <a:graphic>
          <a:graphicData uri="http://schemas.openxmlformats.org/drawingml/2006/table">
            <a:tbl>
              <a:tblPr firstRow="1" firstCol="1" bandRow="1">
                <a:tableStyleId>{5C22544A-7EE6-4342-B048-85BDC9FD1C3A}</a:tableStyleId>
              </a:tblPr>
              <a:tblGrid>
                <a:gridCol w="2475062">
                  <a:extLst>
                    <a:ext uri="{9D8B030D-6E8A-4147-A177-3AD203B41FA5}">
                      <a16:colId xmlns="" xmlns:a16="http://schemas.microsoft.com/office/drawing/2014/main" val="20000"/>
                    </a:ext>
                  </a:extLst>
                </a:gridCol>
                <a:gridCol w="1639738">
                  <a:extLst>
                    <a:ext uri="{9D8B030D-6E8A-4147-A177-3AD203B41FA5}">
                      <a16:colId xmlns="" xmlns:a16="http://schemas.microsoft.com/office/drawing/2014/main" val="20001"/>
                    </a:ext>
                  </a:extLst>
                </a:gridCol>
                <a:gridCol w="1600200">
                  <a:extLst>
                    <a:ext uri="{9D8B030D-6E8A-4147-A177-3AD203B41FA5}">
                      <a16:colId xmlns="" xmlns:a16="http://schemas.microsoft.com/office/drawing/2014/main" val="20002"/>
                    </a:ext>
                  </a:extLst>
                </a:gridCol>
                <a:gridCol w="914400">
                  <a:extLst>
                    <a:ext uri="{9D8B030D-6E8A-4147-A177-3AD203B41FA5}">
                      <a16:colId xmlns="" xmlns:a16="http://schemas.microsoft.com/office/drawing/2014/main" val="20003"/>
                    </a:ext>
                  </a:extLst>
                </a:gridCol>
                <a:gridCol w="914401">
                  <a:extLst>
                    <a:ext uri="{9D8B030D-6E8A-4147-A177-3AD203B41FA5}">
                      <a16:colId xmlns="" xmlns:a16="http://schemas.microsoft.com/office/drawing/2014/main" val="20004"/>
                    </a:ext>
                  </a:extLst>
                </a:gridCol>
              </a:tblGrid>
              <a:tr h="294640">
                <a:tc>
                  <a:txBody>
                    <a:bodyPr/>
                    <a:lstStyle/>
                    <a:p>
                      <a:pPr>
                        <a:lnSpc>
                          <a:spcPct val="115000"/>
                        </a:lnSpc>
                        <a:spcAft>
                          <a:spcPts val="0"/>
                        </a:spcAft>
                      </a:pPr>
                      <a:r>
                        <a:rPr lang="en-ZA" sz="1400" dirty="0">
                          <a:effectLst/>
                          <a:latin typeface="Tahoma" panose="020B0604030504040204" pitchFamily="34" charset="0"/>
                          <a:ea typeface="Tahoma" panose="020B0604030504040204" pitchFamily="34" charset="0"/>
                          <a:cs typeface="Tahoma" panose="020B0604030504040204" pitchFamily="34" charset="0"/>
                        </a:rPr>
                        <a:t>COUNTRY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pPr>
                        <a:lnSpc>
                          <a:spcPct val="115000"/>
                        </a:lnSpc>
                        <a:spcAft>
                          <a:spcPts val="0"/>
                        </a:spcAft>
                      </a:pPr>
                      <a:r>
                        <a:rPr lang="en-ZA" sz="1600" dirty="0" smtClean="0">
                          <a:effectLst/>
                          <a:latin typeface="+mn-lt"/>
                          <a:ea typeface="+mn-ea"/>
                          <a:cs typeface="+mn-cs"/>
                        </a:rPr>
                        <a:t>ZIMBABWE</a:t>
                      </a:r>
                      <a:endParaRPr lang="en-ZA" sz="1600" dirty="0">
                        <a:effectLst/>
                        <a:latin typeface="Calibri"/>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ZA"/>
                    </a:p>
                  </a:txBody>
                  <a:tcPr/>
                </a:tc>
                <a:tc hMerge="1">
                  <a:txBody>
                    <a:bodyPr/>
                    <a:lstStyle/>
                    <a:p>
                      <a:endParaRPr lang="en-ZA"/>
                    </a:p>
                  </a:txBody>
                  <a:tcPr>
                    <a:lnL w="12700" cap="flat" cmpd="sng" algn="ctr">
                      <a:solidFill>
                        <a:schemeClr val="tx1"/>
                      </a:solidFill>
                      <a:prstDash val="solid"/>
                      <a:round/>
                      <a:headEnd type="none" w="med" len="med"/>
                      <a:tailEnd type="none" w="med" len="med"/>
                    </a:lnL>
                  </a:tcPr>
                </a:tc>
                <a:tc hMerge="1">
                  <a:txBody>
                    <a:bodyPr/>
                    <a:lstStyle/>
                    <a:p>
                      <a:endParaRPr lang="en-ZA"/>
                    </a:p>
                  </a:txBody>
                  <a:tcPr>
                    <a:lnL w="12700" cap="flat" cmpd="sng" algn="ctr">
                      <a:solidFill>
                        <a:schemeClr val="tx1"/>
                      </a:solidFill>
                      <a:prstDash val="solid"/>
                      <a:round/>
                      <a:headEnd type="none" w="med" len="med"/>
                      <a:tailEnd type="none" w="med" len="med"/>
                    </a:lnL>
                  </a:tcPr>
                </a:tc>
                <a:extLst>
                  <a:ext uri="{0D108BD9-81ED-4DB2-BD59-A6C34878D82A}">
                    <a16:rowId xmlns="" xmlns:a16="http://schemas.microsoft.com/office/drawing/2014/main" val="10000"/>
                  </a:ext>
                </a:extLst>
              </a:tr>
              <a:tr h="294640">
                <a:tc>
                  <a:txBody>
                    <a:bodyPr/>
                    <a:lstStyle/>
                    <a:p>
                      <a:pPr>
                        <a:lnSpc>
                          <a:spcPct val="115000"/>
                        </a:lnSpc>
                        <a:spcAft>
                          <a:spcPts val="0"/>
                        </a:spcAft>
                      </a:pPr>
                      <a:r>
                        <a:rPr lang="en-ZA" sz="1400" dirty="0">
                          <a:effectLst/>
                          <a:latin typeface="Tahoma" panose="020B0604030504040204" pitchFamily="34" charset="0"/>
                          <a:ea typeface="Tahoma" panose="020B0604030504040204" pitchFamily="34" charset="0"/>
                          <a:cs typeface="Tahoma" panose="020B0604030504040204" pitchFamily="34" charset="0"/>
                        </a:rPr>
                        <a:t>COUNCIL (HUB/SPOKE)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pPr>
                        <a:lnSpc>
                          <a:spcPct val="115000"/>
                        </a:lnSpc>
                        <a:spcAft>
                          <a:spcPts val="0"/>
                        </a:spcAft>
                      </a:pPr>
                      <a:r>
                        <a:rPr lang="en-ZA" sz="1600" dirty="0" smtClean="0">
                          <a:effectLst/>
                          <a:latin typeface="Calibri"/>
                          <a:ea typeface="Times New Roman"/>
                          <a:cs typeface="Times New Roman"/>
                        </a:rPr>
                        <a:t>KADOMA CITY COUNCIL (HUB)</a:t>
                      </a:r>
                      <a:endParaRPr lang="en-ZA" sz="1600" dirty="0">
                        <a:effectLst/>
                        <a:latin typeface="Calibri"/>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ZA"/>
                    </a:p>
                  </a:txBody>
                  <a:tcPr/>
                </a:tc>
                <a:tc hMerge="1">
                  <a:txBody>
                    <a:bodyPr/>
                    <a:lstStyle/>
                    <a:p>
                      <a:endParaRPr lang="en-ZA"/>
                    </a:p>
                  </a:txBody>
                  <a:tcPr>
                    <a:lnL w="12700" cap="flat" cmpd="sng" algn="ctr">
                      <a:solidFill>
                        <a:schemeClr val="tx1"/>
                      </a:solidFill>
                      <a:prstDash val="solid"/>
                      <a:round/>
                      <a:headEnd type="none" w="med" len="med"/>
                      <a:tailEnd type="none" w="med" len="med"/>
                    </a:lnL>
                  </a:tcPr>
                </a:tc>
                <a:tc hMerge="1">
                  <a:txBody>
                    <a:bodyPr/>
                    <a:lstStyle/>
                    <a:p>
                      <a:endParaRPr lang="en-ZA"/>
                    </a:p>
                  </a:txBody>
                  <a:tcPr>
                    <a:lnL w="12700" cap="flat" cmpd="sng" algn="ctr">
                      <a:solidFill>
                        <a:schemeClr val="tx1"/>
                      </a:solidFill>
                      <a:prstDash val="solid"/>
                      <a:round/>
                      <a:headEnd type="none" w="med" len="med"/>
                      <a:tailEnd type="none" w="med" len="med"/>
                    </a:lnL>
                  </a:tcPr>
                </a:tc>
                <a:extLst>
                  <a:ext uri="{0D108BD9-81ED-4DB2-BD59-A6C34878D82A}">
                    <a16:rowId xmlns="" xmlns:a16="http://schemas.microsoft.com/office/drawing/2014/main" val="10001"/>
                  </a:ext>
                </a:extLst>
              </a:tr>
              <a:tr h="294640">
                <a:tc>
                  <a:txBody>
                    <a:bodyPr/>
                    <a:lstStyle/>
                    <a:p>
                      <a:pPr>
                        <a:lnSpc>
                          <a:spcPct val="115000"/>
                        </a:lnSpc>
                        <a:spcAft>
                          <a:spcPts val="0"/>
                        </a:spcAft>
                      </a:pPr>
                      <a:r>
                        <a:rPr lang="en-ZA" sz="1400" dirty="0">
                          <a:effectLst/>
                          <a:latin typeface="Tahoma" panose="020B0604030504040204" pitchFamily="34" charset="0"/>
                          <a:ea typeface="Tahoma" panose="020B0604030504040204" pitchFamily="34" charset="0"/>
                          <a:cs typeface="Tahoma" panose="020B0604030504040204" pitchFamily="34" charset="0"/>
                        </a:rPr>
                        <a:t>GENDER CHAMPION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pPr>
                        <a:lnSpc>
                          <a:spcPct val="115000"/>
                        </a:lnSpc>
                        <a:spcAft>
                          <a:spcPts val="0"/>
                        </a:spcAft>
                      </a:pPr>
                      <a:r>
                        <a:rPr lang="en-ZA" sz="1600" dirty="0">
                          <a:effectLst/>
                        </a:rPr>
                        <a:t> </a:t>
                      </a:r>
                      <a:r>
                        <a:rPr lang="en-ZA" sz="1600" dirty="0" smtClean="0">
                          <a:effectLst/>
                        </a:rPr>
                        <a:t>JUDITH NDENGWA</a:t>
                      </a:r>
                      <a:endParaRPr lang="en-ZA" sz="1600" dirty="0">
                        <a:effectLst/>
                        <a:latin typeface="Calibri"/>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ZA"/>
                    </a:p>
                  </a:txBody>
                  <a:tcPr/>
                </a:tc>
                <a:tc hMerge="1">
                  <a:txBody>
                    <a:bodyPr/>
                    <a:lstStyle/>
                    <a:p>
                      <a:endParaRPr lang="en-ZA"/>
                    </a:p>
                  </a:txBody>
                  <a:tcPr>
                    <a:lnL w="12700" cap="flat" cmpd="sng" algn="ctr">
                      <a:solidFill>
                        <a:schemeClr val="tx1"/>
                      </a:solidFill>
                      <a:prstDash val="solid"/>
                      <a:round/>
                      <a:headEnd type="none" w="med" len="med"/>
                      <a:tailEnd type="none" w="med" len="med"/>
                    </a:lnL>
                  </a:tcPr>
                </a:tc>
                <a:tc hMerge="1">
                  <a:txBody>
                    <a:bodyPr/>
                    <a:lstStyle/>
                    <a:p>
                      <a:endParaRPr lang="en-ZA"/>
                    </a:p>
                  </a:txBody>
                  <a:tcPr>
                    <a:lnL w="12700" cap="flat" cmpd="sng" algn="ctr">
                      <a:solidFill>
                        <a:schemeClr val="tx1"/>
                      </a:solidFill>
                      <a:prstDash val="solid"/>
                      <a:round/>
                      <a:headEnd type="none" w="med" len="med"/>
                      <a:tailEnd type="none" w="med" len="med"/>
                    </a:lnL>
                  </a:tcPr>
                </a:tc>
                <a:extLst>
                  <a:ext uri="{0D108BD9-81ED-4DB2-BD59-A6C34878D82A}">
                    <a16:rowId xmlns="" xmlns:a16="http://schemas.microsoft.com/office/drawing/2014/main" val="10002"/>
                  </a:ext>
                </a:extLst>
              </a:tr>
              <a:tr h="294640">
                <a:tc>
                  <a:txBody>
                    <a:bodyPr/>
                    <a:lstStyle/>
                    <a:p>
                      <a:pPr>
                        <a:lnSpc>
                          <a:spcPct val="115000"/>
                        </a:lnSpc>
                        <a:spcAft>
                          <a:spcPts val="0"/>
                        </a:spcAft>
                      </a:pPr>
                      <a:r>
                        <a:rPr lang="en-ZA" sz="1400" dirty="0">
                          <a:effectLst/>
                          <a:latin typeface="Tahoma" panose="020B0604030504040204" pitchFamily="34" charset="0"/>
                          <a:ea typeface="Tahoma" panose="020B0604030504040204" pitchFamily="34" charset="0"/>
                          <a:cs typeface="Tahoma" panose="020B0604030504040204" pitchFamily="34" charset="0"/>
                        </a:rPr>
                        <a:t>GENDER FOCAL PERSON</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pPr>
                        <a:lnSpc>
                          <a:spcPct val="115000"/>
                        </a:lnSpc>
                        <a:spcAft>
                          <a:spcPts val="0"/>
                        </a:spcAft>
                      </a:pPr>
                      <a:r>
                        <a:rPr lang="en-ZA" sz="1100" dirty="0">
                          <a:effectLst/>
                        </a:rPr>
                        <a:t> </a:t>
                      </a:r>
                      <a:r>
                        <a:rPr lang="en-ZA" sz="1600" dirty="0" smtClean="0">
                          <a:effectLst/>
                        </a:rPr>
                        <a:t>SIKHANYISIWE MOYO</a:t>
                      </a:r>
                      <a:endParaRPr lang="en-ZA" sz="1600" dirty="0">
                        <a:effectLst/>
                        <a:latin typeface="Calibri"/>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ZA"/>
                    </a:p>
                  </a:txBody>
                  <a:tcPr/>
                </a:tc>
                <a:tc hMerge="1">
                  <a:txBody>
                    <a:bodyPr/>
                    <a:lstStyle/>
                    <a:p>
                      <a:endParaRPr lang="en-ZA"/>
                    </a:p>
                  </a:txBody>
                  <a:tcPr>
                    <a:lnL w="12700" cap="flat" cmpd="sng" algn="ctr">
                      <a:solidFill>
                        <a:schemeClr val="tx1"/>
                      </a:solidFill>
                      <a:prstDash val="solid"/>
                      <a:round/>
                      <a:headEnd type="none" w="med" len="med"/>
                      <a:tailEnd type="none" w="med" len="med"/>
                    </a:lnL>
                  </a:tcPr>
                </a:tc>
                <a:tc hMerge="1">
                  <a:txBody>
                    <a:bodyPr/>
                    <a:lstStyle/>
                    <a:p>
                      <a:endParaRPr lang="en-ZA"/>
                    </a:p>
                  </a:txBody>
                  <a:tcPr>
                    <a:lnL w="12700" cap="flat" cmpd="sng" algn="ctr">
                      <a:solidFill>
                        <a:schemeClr val="tx1"/>
                      </a:solidFill>
                      <a:prstDash val="solid"/>
                      <a:round/>
                      <a:headEnd type="none" w="med" len="med"/>
                      <a:tailEnd type="none" w="med" len="med"/>
                    </a:lnL>
                  </a:tcPr>
                </a:tc>
                <a:extLst>
                  <a:ext uri="{0D108BD9-81ED-4DB2-BD59-A6C34878D82A}">
                    <a16:rowId xmlns="" xmlns:a16="http://schemas.microsoft.com/office/drawing/2014/main" val="10003"/>
                  </a:ext>
                </a:extLst>
              </a:tr>
              <a:tr h="289560">
                <a:tc>
                  <a:txBody>
                    <a:bodyPr/>
                    <a:lstStyle/>
                    <a:p>
                      <a:pPr>
                        <a:lnSpc>
                          <a:spcPct val="115000"/>
                        </a:lnSpc>
                        <a:spcAft>
                          <a:spcPts val="0"/>
                        </a:spcAft>
                      </a:pPr>
                      <a:r>
                        <a:rPr lang="en-ZA" sz="1600" dirty="0">
                          <a:effectLst/>
                          <a:latin typeface="Tahoma" panose="020B0604030504040204" pitchFamily="34" charset="0"/>
                          <a:ea typeface="Tahoma" panose="020B0604030504040204" pitchFamily="34" charset="0"/>
                          <a:cs typeface="Tahoma" panose="020B0604030504040204" pitchFamily="34" charset="0"/>
                        </a:rPr>
                        <a:t>Latest score </a:t>
                      </a:r>
                      <a:r>
                        <a:rPr lang="en-ZA" sz="1600" dirty="0" smtClean="0">
                          <a:effectLst/>
                          <a:latin typeface="Tahoma" panose="020B0604030504040204" pitchFamily="34" charset="0"/>
                          <a:ea typeface="Tahoma" panose="020B0604030504040204" pitchFamily="34" charset="0"/>
                          <a:cs typeface="Tahoma" panose="020B0604030504040204" pitchFamily="34" charset="0"/>
                        </a:rPr>
                        <a:t>(2024) </a:t>
                      </a:r>
                      <a:endParaRPr lang="en-ZA" sz="16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pPr>
                        <a:lnSpc>
                          <a:spcPct val="115000"/>
                        </a:lnSpc>
                        <a:spcAft>
                          <a:spcPts val="0"/>
                        </a:spcAft>
                      </a:pPr>
                      <a:r>
                        <a:rPr lang="en-ZA" sz="1600" dirty="0" smtClean="0">
                          <a:effectLst/>
                          <a:latin typeface="Calibri"/>
                          <a:ea typeface="Times New Roman"/>
                          <a:cs typeface="Times New Roman"/>
                        </a:rPr>
                        <a:t>63</a:t>
                      </a:r>
                      <a:endParaRPr lang="en-ZA" sz="1600" dirty="0">
                        <a:effectLst/>
                        <a:latin typeface="Calibri"/>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ZA"/>
                    </a:p>
                  </a:txBody>
                  <a:tcPr/>
                </a:tc>
                <a:tc hMerge="1">
                  <a:txBody>
                    <a:bodyPr/>
                    <a:lstStyle/>
                    <a:p>
                      <a:endParaRPr lang="en-ZA"/>
                    </a:p>
                  </a:txBody>
                  <a:tcPr>
                    <a:lnL w="12700" cap="flat" cmpd="sng" algn="ctr">
                      <a:solidFill>
                        <a:schemeClr val="tx1"/>
                      </a:solidFill>
                      <a:prstDash val="solid"/>
                      <a:round/>
                      <a:headEnd type="none" w="med" len="med"/>
                      <a:tailEnd type="none" w="med" len="med"/>
                    </a:lnL>
                  </a:tcPr>
                </a:tc>
                <a:tc hMerge="1">
                  <a:txBody>
                    <a:bodyPr/>
                    <a:lstStyle/>
                    <a:p>
                      <a:endParaRPr lang="en-ZA"/>
                    </a:p>
                  </a:txBody>
                  <a:tcPr>
                    <a:lnL w="12700" cap="flat" cmpd="sng" algn="ctr">
                      <a:solidFill>
                        <a:schemeClr val="tx1"/>
                      </a:solidFill>
                      <a:prstDash val="solid"/>
                      <a:round/>
                      <a:headEnd type="none" w="med" len="med"/>
                      <a:tailEnd type="none" w="med" len="med"/>
                    </a:lnL>
                  </a:tcPr>
                </a:tc>
                <a:extLst>
                  <a:ext uri="{0D108BD9-81ED-4DB2-BD59-A6C34878D82A}">
                    <a16:rowId xmlns="" xmlns:a16="http://schemas.microsoft.com/office/drawing/2014/main" val="10005"/>
                  </a:ext>
                </a:extLst>
              </a:tr>
              <a:tr h="360680">
                <a:tc>
                  <a:txBody>
                    <a:bodyPr/>
                    <a:lstStyle/>
                    <a:p>
                      <a:pPr>
                        <a:lnSpc>
                          <a:spcPct val="115000"/>
                        </a:lnSpc>
                        <a:spcAft>
                          <a:spcPts val="0"/>
                        </a:spcAft>
                      </a:pPr>
                      <a:endParaRPr lang="en-ZA" sz="14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en-ZA" sz="1600" b="1" dirty="0">
                          <a:effectLst/>
                          <a:latin typeface="+mn-lt"/>
                          <a:ea typeface="Times New Roman"/>
                          <a:cs typeface="Times New Roman"/>
                        </a:rPr>
                        <a:t>Income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ZA" sz="1600" b="1" dirty="0">
                          <a:effectLst/>
                          <a:latin typeface="+mn-lt"/>
                          <a:ea typeface="Times New Roman"/>
                          <a:cs typeface="Times New Roman"/>
                        </a:rPr>
                        <a:t>Expenditure</a:t>
                      </a:r>
                      <a:endParaRPr lang="en-GB" sz="2800" b="1" dirty="0">
                        <a:latin typeface="+mn-lt"/>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r>
                        <a:rPr lang="en-US" b="1" dirty="0">
                          <a:latin typeface="+mn-lt"/>
                        </a:rPr>
                        <a:t>% Gender Specific</a:t>
                      </a:r>
                      <a:endParaRPr lang="en-GB" b="1" dirty="0">
                        <a:latin typeface="+mn-lt"/>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lnL w="12700" cap="flat" cmpd="sng" algn="ctr">
                      <a:solidFill>
                        <a:schemeClr val="tx1"/>
                      </a:solidFill>
                      <a:prstDash val="solid"/>
                      <a:round/>
                      <a:headEnd type="none" w="med" len="med"/>
                      <a:tailEnd type="none" w="med" len="med"/>
                    </a:lnL>
                  </a:tcPr>
                </a:tc>
                <a:extLst>
                  <a:ext uri="{0D108BD9-81ED-4DB2-BD59-A6C34878D82A}">
                    <a16:rowId xmlns="" xmlns:a16="http://schemas.microsoft.com/office/drawing/2014/main" val="3711733292"/>
                  </a:ext>
                </a:extLst>
              </a:tr>
              <a:tr h="289560">
                <a:tc>
                  <a:txBody>
                    <a:bodyPr/>
                    <a:lstStyle/>
                    <a:p>
                      <a:pPr>
                        <a:lnSpc>
                          <a:spcPct val="115000"/>
                        </a:lnSpc>
                        <a:spcAft>
                          <a:spcPts val="0"/>
                        </a:spcAft>
                      </a:pPr>
                      <a:r>
                        <a:rPr lang="en-ZA" sz="1400" dirty="0">
                          <a:effectLst/>
                          <a:latin typeface="Tahoma" panose="020B0604030504040204" pitchFamily="34" charset="0"/>
                          <a:ea typeface="Tahoma" panose="020B0604030504040204" pitchFamily="34" charset="0"/>
                          <a:cs typeface="Tahoma" panose="020B0604030504040204" pitchFamily="34" charset="0"/>
                        </a:rPr>
                        <a:t>Budget  </a:t>
                      </a:r>
                      <a:r>
                        <a:rPr lang="en-ZA" sz="1400" dirty="0" smtClean="0">
                          <a:effectLst/>
                          <a:latin typeface="Tahoma" panose="020B0604030504040204" pitchFamily="34" charset="0"/>
                          <a:ea typeface="Tahoma" panose="020B0604030504040204" pitchFamily="34" charset="0"/>
                          <a:cs typeface="Tahoma" panose="020B0604030504040204" pitchFamily="34" charset="0"/>
                        </a:rPr>
                        <a:t>(2024)</a:t>
                      </a:r>
                      <a:r>
                        <a:rPr lang="en-ZA" sz="1400" baseline="0" dirty="0" smtClean="0">
                          <a:effectLst/>
                          <a:latin typeface="Tahoma" panose="020B0604030504040204" pitchFamily="34" charset="0"/>
                          <a:ea typeface="Tahoma" panose="020B0604030504040204" pitchFamily="34" charset="0"/>
                          <a:cs typeface="Tahoma" panose="020B0604030504040204" pitchFamily="34" charset="0"/>
                        </a:rPr>
                        <a:t> </a:t>
                      </a:r>
                      <a:endParaRPr lang="en-ZA" sz="1400" dirty="0">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en-ZA" sz="1400" dirty="0" smtClean="0">
                          <a:effectLst/>
                          <a:latin typeface="+mn-lt"/>
                          <a:ea typeface="Times New Roman"/>
                          <a:cs typeface="Times New Roman"/>
                        </a:rPr>
                        <a:t> 28,364,449.50</a:t>
                      </a:r>
                    </a:p>
                    <a:p>
                      <a:pPr>
                        <a:lnSpc>
                          <a:spcPct val="115000"/>
                        </a:lnSpc>
                        <a:spcAft>
                          <a:spcPts val="0"/>
                        </a:spcAft>
                      </a:pPr>
                      <a:endParaRPr lang="en-ZA" sz="1400" dirty="0">
                        <a:effectLst/>
                        <a:latin typeface="Calibri"/>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400" b="0" dirty="0" smtClean="0"/>
                        <a:t> 28,360,344.64 </a:t>
                      </a:r>
                    </a:p>
                    <a:p>
                      <a:endParaRPr lang="en-GB" sz="1400" b="0" dirty="0"/>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r>
                        <a:rPr lang="en-GB" dirty="0" smtClean="0">
                          <a:solidFill>
                            <a:schemeClr val="tx1"/>
                          </a:solidFill>
                        </a:rPr>
                        <a:t>7</a:t>
                      </a:r>
                      <a:endParaRPr lang="en-GB" dirty="0">
                        <a:solidFill>
                          <a:schemeClr val="tx1"/>
                        </a:solidFil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lnL w="12700" cap="flat" cmpd="sng" algn="ctr">
                      <a:solidFill>
                        <a:schemeClr val="tx1"/>
                      </a:solidFill>
                      <a:prstDash val="solid"/>
                      <a:round/>
                      <a:headEnd type="none" w="med" len="med"/>
                      <a:tailEnd type="none" w="med" len="med"/>
                    </a:lnL>
                  </a:tcPr>
                </a:tc>
                <a:extLst>
                  <a:ext uri="{0D108BD9-81ED-4DB2-BD59-A6C34878D82A}">
                    <a16:rowId xmlns="" xmlns:a16="http://schemas.microsoft.com/office/drawing/2014/main" val="706468650"/>
                  </a:ext>
                </a:extLst>
              </a:tr>
              <a:tr h="294640">
                <a:tc>
                  <a:txBody>
                    <a:bodyPr/>
                    <a:lstStyle/>
                    <a:p>
                      <a:pPr>
                        <a:lnSpc>
                          <a:spcPct val="115000"/>
                        </a:lnSpc>
                        <a:spcAft>
                          <a:spcPts val="0"/>
                        </a:spcAft>
                      </a:pPr>
                      <a:r>
                        <a:rPr lang="en-ZA" sz="1400" dirty="0">
                          <a:effectLst/>
                          <a:latin typeface="Tahoma" panose="020B0604030504040204" pitchFamily="34" charset="0"/>
                          <a:ea typeface="Tahoma" panose="020B0604030504040204" pitchFamily="34" charset="0"/>
                          <a:cs typeface="Tahoma" panose="020B0604030504040204" pitchFamily="34" charset="0"/>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en-ZA" sz="1600" dirty="0">
                          <a:effectLst/>
                        </a:rPr>
                        <a:t>Women </a:t>
                      </a:r>
                      <a:endParaRPr lang="en-ZA" sz="1600" dirty="0">
                        <a:effectLst/>
                        <a:latin typeface="Calibri"/>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en-ZA" sz="1600" dirty="0">
                          <a:effectLst/>
                        </a:rPr>
                        <a:t>Men </a:t>
                      </a:r>
                      <a:endParaRPr lang="en-ZA" sz="1600" dirty="0">
                        <a:effectLst/>
                        <a:latin typeface="Calibri"/>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en-ZA" sz="1600">
                          <a:effectLst/>
                        </a:rPr>
                        <a:t>Total </a:t>
                      </a:r>
                      <a:endParaRPr lang="en-ZA" sz="1600">
                        <a:effectLst/>
                        <a:latin typeface="Calibri"/>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en-ZA" sz="1600" dirty="0">
                          <a:effectLst/>
                        </a:rPr>
                        <a:t>% Women </a:t>
                      </a:r>
                      <a:endParaRPr lang="en-ZA" sz="1600" dirty="0">
                        <a:effectLst/>
                        <a:latin typeface="Calibri"/>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7"/>
                  </a:ext>
                </a:extLst>
              </a:tr>
              <a:tr h="294640">
                <a:tc>
                  <a:txBody>
                    <a:bodyPr/>
                    <a:lstStyle/>
                    <a:p>
                      <a:pPr>
                        <a:lnSpc>
                          <a:spcPct val="115000"/>
                        </a:lnSpc>
                        <a:spcAft>
                          <a:spcPts val="0"/>
                        </a:spcAft>
                      </a:pPr>
                      <a:r>
                        <a:rPr lang="en-ZA" sz="1400" dirty="0">
                          <a:effectLst/>
                          <a:latin typeface="Tahoma" panose="020B0604030504040204" pitchFamily="34" charset="0"/>
                          <a:ea typeface="Tahoma" panose="020B0604030504040204" pitchFamily="34" charset="0"/>
                          <a:cs typeface="Tahoma" panose="020B0604030504040204" pitchFamily="34" charset="0"/>
                        </a:rPr>
                        <a:t>Council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en-ZA" sz="1100" dirty="0">
                          <a:effectLst/>
                          <a:latin typeface="+mn-lt"/>
                          <a:ea typeface="+mn-ea"/>
                          <a:cs typeface="+mn-cs"/>
                        </a:rPr>
                        <a:t>5</a:t>
                      </a:r>
                      <a:endParaRPr lang="en-ZA" sz="1100" dirty="0">
                        <a:effectLst/>
                        <a:latin typeface="Calibri"/>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en-ZA" sz="1100" dirty="0">
                          <a:effectLst/>
                        </a:rPr>
                        <a:t> </a:t>
                      </a:r>
                      <a:r>
                        <a:rPr lang="en-ZA" sz="1100" dirty="0" smtClean="0">
                          <a:effectLst/>
                        </a:rPr>
                        <a:t>17</a:t>
                      </a:r>
                      <a:endParaRPr lang="en-ZA" sz="1100" dirty="0">
                        <a:effectLst/>
                        <a:latin typeface="Calibri"/>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en-ZA" sz="1100" dirty="0">
                          <a:effectLst/>
                        </a:rPr>
                        <a:t> </a:t>
                      </a:r>
                      <a:r>
                        <a:rPr lang="en-ZA" sz="1100" dirty="0" smtClean="0">
                          <a:effectLst/>
                        </a:rPr>
                        <a:t>22</a:t>
                      </a:r>
                      <a:endParaRPr lang="en-ZA" sz="1100" dirty="0">
                        <a:effectLst/>
                        <a:latin typeface="Calibri"/>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en-ZA" sz="1100" dirty="0">
                          <a:effectLst/>
                        </a:rPr>
                        <a:t> </a:t>
                      </a:r>
                      <a:r>
                        <a:rPr lang="en-ZA" sz="1100" dirty="0" smtClean="0">
                          <a:effectLst/>
                        </a:rPr>
                        <a:t>25</a:t>
                      </a:r>
                      <a:endParaRPr lang="en-ZA" sz="1100" dirty="0">
                        <a:effectLst/>
                        <a:latin typeface="Calibri"/>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8"/>
                  </a:ext>
                </a:extLst>
              </a:tr>
              <a:tr h="294640">
                <a:tc>
                  <a:txBody>
                    <a:bodyPr/>
                    <a:lstStyle/>
                    <a:p>
                      <a:pPr>
                        <a:lnSpc>
                          <a:spcPct val="115000"/>
                        </a:lnSpc>
                        <a:spcAft>
                          <a:spcPts val="0"/>
                        </a:spcAft>
                      </a:pPr>
                      <a:r>
                        <a:rPr lang="en-ZA" sz="1400" dirty="0">
                          <a:effectLst/>
                          <a:latin typeface="Tahoma" panose="020B0604030504040204" pitchFamily="34" charset="0"/>
                          <a:ea typeface="Tahoma" panose="020B0604030504040204" pitchFamily="34" charset="0"/>
                          <a:cs typeface="Tahoma" panose="020B0604030504040204" pitchFamily="34" charset="0"/>
                        </a:rPr>
                        <a:t>Management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en-ZA" sz="1100" dirty="0">
                          <a:effectLst/>
                        </a:rPr>
                        <a:t> </a:t>
                      </a:r>
                      <a:r>
                        <a:rPr lang="en-ZA" sz="1100" dirty="0" smtClean="0">
                          <a:effectLst/>
                        </a:rPr>
                        <a:t>16</a:t>
                      </a:r>
                      <a:endParaRPr lang="en-ZA" sz="1100" dirty="0">
                        <a:effectLst/>
                        <a:latin typeface="Calibri"/>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en-ZA" sz="1100" dirty="0">
                          <a:effectLst/>
                        </a:rPr>
                        <a:t> </a:t>
                      </a:r>
                      <a:r>
                        <a:rPr lang="en-ZA" sz="1100" dirty="0" smtClean="0">
                          <a:effectLst/>
                        </a:rPr>
                        <a:t>39</a:t>
                      </a:r>
                      <a:endParaRPr lang="en-ZA" sz="1100" dirty="0">
                        <a:effectLst/>
                        <a:latin typeface="Calibri"/>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en-ZA" sz="1100" dirty="0">
                          <a:effectLst/>
                        </a:rPr>
                        <a:t> </a:t>
                      </a:r>
                      <a:r>
                        <a:rPr lang="en-ZA" sz="1100" dirty="0" smtClean="0">
                          <a:effectLst/>
                        </a:rPr>
                        <a:t>55</a:t>
                      </a:r>
                      <a:endParaRPr lang="en-ZA" sz="1100" dirty="0">
                        <a:effectLst/>
                        <a:latin typeface="Calibri"/>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en-ZA" sz="1100" dirty="0">
                          <a:effectLst/>
                        </a:rPr>
                        <a:t> </a:t>
                      </a:r>
                      <a:r>
                        <a:rPr lang="en-ZA" sz="1100" dirty="0" smtClean="0">
                          <a:effectLst/>
                        </a:rPr>
                        <a:t>29</a:t>
                      </a:r>
                      <a:endParaRPr lang="en-ZA" sz="1100" dirty="0">
                        <a:effectLst/>
                        <a:latin typeface="Calibri"/>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9"/>
                  </a:ext>
                </a:extLst>
              </a:tr>
              <a:tr h="294640">
                <a:tc>
                  <a:txBody>
                    <a:bodyPr/>
                    <a:lstStyle/>
                    <a:p>
                      <a:pPr>
                        <a:lnSpc>
                          <a:spcPct val="115000"/>
                        </a:lnSpc>
                        <a:spcAft>
                          <a:spcPts val="0"/>
                        </a:spcAft>
                      </a:pPr>
                      <a:r>
                        <a:rPr lang="en-ZA" sz="1400" dirty="0">
                          <a:effectLst/>
                          <a:latin typeface="Tahoma" panose="020B0604030504040204" pitchFamily="34" charset="0"/>
                          <a:ea typeface="Tahoma" panose="020B0604030504040204" pitchFamily="34" charset="0"/>
                          <a:cs typeface="Tahoma" panose="020B0604030504040204" pitchFamily="34" charset="0"/>
                        </a:rPr>
                        <a:t>Council staff overall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en-ZA" sz="1100" dirty="0">
                          <a:effectLst/>
                        </a:rPr>
                        <a:t> </a:t>
                      </a:r>
                      <a:r>
                        <a:rPr lang="en-ZA" sz="1100" dirty="0" smtClean="0">
                          <a:effectLst/>
                        </a:rPr>
                        <a:t>105</a:t>
                      </a:r>
                      <a:endParaRPr lang="en-ZA" sz="1100" dirty="0">
                        <a:effectLst/>
                        <a:latin typeface="Calibri"/>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en-ZA" sz="1100" dirty="0">
                          <a:effectLst/>
                        </a:rPr>
                        <a:t> </a:t>
                      </a:r>
                      <a:r>
                        <a:rPr lang="en-ZA" sz="1100" dirty="0" smtClean="0">
                          <a:effectLst/>
                        </a:rPr>
                        <a:t>248</a:t>
                      </a:r>
                      <a:endParaRPr lang="en-ZA" sz="1100" dirty="0">
                        <a:effectLst/>
                        <a:latin typeface="Calibri"/>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en-ZA" sz="1100" dirty="0">
                          <a:effectLst/>
                        </a:rPr>
                        <a:t> </a:t>
                      </a:r>
                      <a:r>
                        <a:rPr lang="en-ZA" sz="1100" dirty="0" smtClean="0">
                          <a:effectLst/>
                        </a:rPr>
                        <a:t>353</a:t>
                      </a:r>
                      <a:endParaRPr lang="en-ZA" sz="1100" dirty="0">
                        <a:effectLst/>
                        <a:latin typeface="Calibri"/>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en-ZA" sz="1100" dirty="0">
                          <a:effectLst/>
                        </a:rPr>
                        <a:t> </a:t>
                      </a:r>
                      <a:r>
                        <a:rPr lang="en-ZA" sz="1100" dirty="0" smtClean="0">
                          <a:effectLst/>
                        </a:rPr>
                        <a:t>30</a:t>
                      </a:r>
                      <a:endParaRPr lang="en-ZA" sz="1100" dirty="0">
                        <a:effectLst/>
                        <a:latin typeface="Calibri"/>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10"/>
                  </a:ext>
                </a:extLst>
              </a:tr>
              <a:tr h="294640">
                <a:tc>
                  <a:txBody>
                    <a:bodyPr/>
                    <a:lstStyle/>
                    <a:p>
                      <a:pPr>
                        <a:lnSpc>
                          <a:spcPct val="115000"/>
                        </a:lnSpc>
                        <a:spcAft>
                          <a:spcPts val="0"/>
                        </a:spcAft>
                      </a:pPr>
                      <a:r>
                        <a:rPr lang="en-ZA" sz="1400" dirty="0">
                          <a:effectLst/>
                          <a:latin typeface="Tahoma" panose="020B0604030504040204" pitchFamily="34" charset="0"/>
                          <a:ea typeface="Tahoma" panose="020B0604030504040204" pitchFamily="34" charset="0"/>
                          <a:cs typeface="Tahoma" panose="020B0604030504040204" pitchFamily="34" charset="0"/>
                        </a:rPr>
                        <a:t>Population served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pPr>
                        <a:lnSpc>
                          <a:spcPct val="115000"/>
                        </a:lnSpc>
                        <a:spcAft>
                          <a:spcPts val="0"/>
                        </a:spcAft>
                      </a:pPr>
                      <a:r>
                        <a:rPr lang="en-ZA" sz="1100" baseline="0" dirty="0" smtClean="0">
                          <a:effectLst/>
                          <a:latin typeface="+mn-lt"/>
                          <a:ea typeface="+mn-ea"/>
                          <a:cs typeface="+mn-cs"/>
                        </a:rPr>
                        <a:t>117380       </a:t>
                      </a:r>
                      <a:endParaRPr lang="en-ZA" sz="1100" dirty="0">
                        <a:effectLst/>
                        <a:latin typeface="Calibri"/>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ZA"/>
                    </a:p>
                  </a:txBody>
                  <a:tcPr/>
                </a:tc>
                <a:tc hMerge="1">
                  <a:txBody>
                    <a:bodyPr/>
                    <a:lstStyle/>
                    <a:p>
                      <a:endParaRPr lang="en-ZA"/>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lang="en-ZA"/>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 xmlns:a16="http://schemas.microsoft.com/office/drawing/2014/main" val="10011"/>
                  </a:ext>
                </a:extLst>
              </a:tr>
              <a:tr h="294640">
                <a:tc>
                  <a:txBody>
                    <a:bodyPr/>
                    <a:lstStyle/>
                    <a:p>
                      <a:pPr>
                        <a:lnSpc>
                          <a:spcPct val="115000"/>
                        </a:lnSpc>
                        <a:spcAft>
                          <a:spcPts val="0"/>
                        </a:spcAft>
                      </a:pPr>
                      <a:r>
                        <a:rPr lang="en-ZA" sz="1400" dirty="0">
                          <a:effectLst/>
                          <a:latin typeface="Tahoma" panose="020B0604030504040204" pitchFamily="34" charset="0"/>
                          <a:ea typeface="Tahoma" panose="020B0604030504040204" pitchFamily="34" charset="0"/>
                          <a:cs typeface="Tahoma" panose="020B0604030504040204" pitchFamily="34" charset="0"/>
                        </a:rPr>
                        <a:t>Key characteristics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pPr>
                        <a:lnSpc>
                          <a:spcPct val="115000"/>
                        </a:lnSpc>
                        <a:spcAft>
                          <a:spcPts val="0"/>
                        </a:spcAft>
                      </a:pPr>
                      <a:r>
                        <a:rPr lang="en-ZA" sz="1600" dirty="0" smtClean="0">
                          <a:solidFill>
                            <a:schemeClr val="tx1"/>
                          </a:solidFill>
                          <a:effectLst/>
                          <a:latin typeface="+mn-lt"/>
                          <a:ea typeface="+mn-ea"/>
                          <a:cs typeface="+mn-cs"/>
                        </a:rPr>
                        <a:t>CENTRE</a:t>
                      </a:r>
                      <a:r>
                        <a:rPr lang="en-ZA" sz="1600" baseline="0" dirty="0" smtClean="0">
                          <a:solidFill>
                            <a:schemeClr val="tx1"/>
                          </a:solidFill>
                          <a:effectLst/>
                          <a:latin typeface="+mn-lt"/>
                          <a:ea typeface="+mn-ea"/>
                          <a:cs typeface="+mn-cs"/>
                        </a:rPr>
                        <a:t> OF EXCELLENCE</a:t>
                      </a:r>
                    </a:p>
                    <a:p>
                      <a:pPr>
                        <a:lnSpc>
                          <a:spcPct val="115000"/>
                        </a:lnSpc>
                        <a:spcAft>
                          <a:spcPts val="0"/>
                        </a:spcAft>
                      </a:pPr>
                      <a:r>
                        <a:rPr lang="en-ZA" sz="1600" baseline="0" dirty="0" smtClean="0">
                          <a:solidFill>
                            <a:schemeClr val="tx1"/>
                          </a:solidFill>
                          <a:effectLst/>
                          <a:latin typeface="+mn-lt"/>
                          <a:ea typeface="+mn-ea"/>
                          <a:cs typeface="+mn-cs"/>
                        </a:rPr>
                        <a:t>AN EQUAL OPPORTUNITY EMPLOYER</a:t>
                      </a:r>
                    </a:p>
                    <a:p>
                      <a:pPr>
                        <a:lnSpc>
                          <a:spcPct val="115000"/>
                        </a:lnSpc>
                        <a:spcAft>
                          <a:spcPts val="0"/>
                        </a:spcAft>
                      </a:pPr>
                      <a:r>
                        <a:rPr lang="en-ZA" sz="1600" baseline="0" dirty="0" smtClean="0">
                          <a:solidFill>
                            <a:schemeClr val="tx1"/>
                          </a:solidFill>
                          <a:effectLst/>
                          <a:latin typeface="+mn-lt"/>
                          <a:ea typeface="+mn-ea"/>
                          <a:cs typeface="+mn-cs"/>
                        </a:rPr>
                        <a:t>FEMALE DEPUTY  CHAIRPERSONS OF COMMITTEES</a:t>
                      </a:r>
                    </a:p>
                    <a:p>
                      <a:pPr>
                        <a:lnSpc>
                          <a:spcPct val="115000"/>
                        </a:lnSpc>
                        <a:spcAft>
                          <a:spcPts val="0"/>
                        </a:spcAft>
                      </a:pPr>
                      <a:r>
                        <a:rPr lang="en-ZA" sz="1600" baseline="0" dirty="0" smtClean="0">
                          <a:solidFill>
                            <a:schemeClr val="tx1"/>
                          </a:solidFill>
                          <a:effectLst/>
                          <a:latin typeface="+mn-lt"/>
                          <a:ea typeface="+mn-ea"/>
                          <a:cs typeface="+mn-cs"/>
                        </a:rPr>
                        <a:t>VISION: A SMART SERVICE SANCTUARY BY 2030</a:t>
                      </a:r>
                      <a:endParaRPr lang="en-ZA" sz="1600" dirty="0">
                        <a:solidFill>
                          <a:schemeClr val="tx1"/>
                        </a:solidFill>
                        <a:effectLst/>
                        <a:latin typeface="Calibri"/>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ZA"/>
                    </a:p>
                  </a:txBody>
                  <a:tcPr/>
                </a:tc>
                <a:tc hMerge="1">
                  <a:txBody>
                    <a:bodyPr/>
                    <a:lstStyle/>
                    <a:p>
                      <a:endParaRPr lang="en-ZA"/>
                    </a:p>
                  </a:txBody>
                  <a:tcPr>
                    <a:lnL w="12700" cap="flat" cmpd="sng" algn="ctr">
                      <a:solidFill>
                        <a:schemeClr val="tx1"/>
                      </a:solidFill>
                      <a:prstDash val="solid"/>
                      <a:round/>
                      <a:headEnd type="none" w="med" len="med"/>
                      <a:tailEnd type="none" w="med" len="med"/>
                    </a:lnL>
                  </a:tcPr>
                </a:tc>
                <a:tc hMerge="1">
                  <a:txBody>
                    <a:bodyPr/>
                    <a:lstStyle/>
                    <a:p>
                      <a:endParaRPr lang="en-ZA"/>
                    </a:p>
                  </a:txBody>
                  <a:tcPr>
                    <a:lnL w="12700" cap="flat" cmpd="sng" algn="ctr">
                      <a:solidFill>
                        <a:schemeClr val="tx1"/>
                      </a:solidFill>
                      <a:prstDash val="solid"/>
                      <a:round/>
                      <a:headEnd type="none" w="med" len="med"/>
                      <a:tailEnd type="none" w="med" len="med"/>
                    </a:lnL>
                  </a:tcPr>
                </a:tc>
                <a:extLst>
                  <a:ext uri="{0D108BD9-81ED-4DB2-BD59-A6C34878D82A}">
                    <a16:rowId xmlns="" xmlns:a16="http://schemas.microsoft.com/office/drawing/2014/main" val="10012"/>
                  </a:ext>
                </a:extLst>
              </a:tr>
            </a:tbl>
          </a:graphicData>
        </a:graphic>
      </p:graphicFrame>
      <p:sp>
        <p:nvSpPr>
          <p:cNvPr id="6" name="TextBox 5"/>
          <p:cNvSpPr txBox="1"/>
          <p:nvPr/>
        </p:nvSpPr>
        <p:spPr>
          <a:xfrm>
            <a:off x="0" y="6398786"/>
            <a:ext cx="9334500" cy="466218"/>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endParaRPr lang="en-ZW" sz="2400" dirty="0"/>
          </a:p>
        </p:txBody>
      </p:sp>
    </p:spTree>
    <p:extLst>
      <p:ext uri="{BB962C8B-B14F-4D97-AF65-F5344CB8AC3E}">
        <p14:creationId xmlns:p14="http://schemas.microsoft.com/office/powerpoint/2010/main" val="154590272"/>
      </p:ext>
    </p:extLst>
  </p:cSld>
  <p:clrMapOvr>
    <a:masterClrMapping/>
  </p:clrMapOvr>
  <p:transition spd="slow">
    <p:push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lvl="0">
              <a:lnSpc>
                <a:spcPct val="107000"/>
              </a:lnSpc>
              <a:spcBef>
                <a:spcPts val="0"/>
              </a:spcBef>
              <a:spcAft>
                <a:spcPts val="0"/>
              </a:spcAft>
            </a:pPr>
            <a:r>
              <a:rPr lang="en-ZA" sz="3600" b="1" dirty="0">
                <a:solidFill>
                  <a:prstClr val="black"/>
                </a:solidFill>
                <a:latin typeface="+mn-lt"/>
                <a:ea typeface="+mn-ea"/>
                <a:cs typeface="+mn-cs"/>
              </a:rPr>
              <a:t>IV. </a:t>
            </a:r>
            <a:r>
              <a:rPr lang="en-ZA" sz="3100" b="1" dirty="0">
                <a:solidFill>
                  <a:prstClr val="black"/>
                </a:solidFill>
                <a:latin typeface="+mn-lt"/>
                <a:ea typeface="+mn-ea"/>
                <a:cs typeface="+mn-cs"/>
              </a:rPr>
              <a:t>EMPLOYMENT </a:t>
            </a:r>
            <a:r>
              <a:rPr lang="en-GB" sz="3100" b="1" dirty="0">
                <a:effectLst/>
                <a:latin typeface="+mn-lt"/>
                <a:ea typeface="Calibri" panose="020F0502020204030204" pitchFamily="34" charset="0"/>
                <a:cs typeface="Times New Roman" panose="02020603050405020304" pitchFamily="18" charset="0"/>
              </a:rPr>
              <a:t>EXPENDITURE- Gender Wage Gap Analysis</a:t>
            </a:r>
            <a:r>
              <a:rPr lang="en-GB" sz="3600" b="1" dirty="0">
                <a:effectLst/>
                <a:latin typeface="+mn-lt"/>
                <a:ea typeface="Calibri" panose="020F0502020204030204" pitchFamily="34" charset="0"/>
                <a:cs typeface="Times New Roman" panose="02020603050405020304" pitchFamily="18" charset="0"/>
              </a:rPr>
              <a:t/>
            </a:r>
            <a:br>
              <a:rPr lang="en-GB" sz="3600" b="1" dirty="0">
                <a:effectLst/>
                <a:latin typeface="+mn-lt"/>
                <a:ea typeface="Calibri" panose="020F0502020204030204" pitchFamily="34" charset="0"/>
                <a:cs typeface="Times New Roman" panose="02020603050405020304" pitchFamily="18" charset="0"/>
              </a:rPr>
            </a:br>
            <a:endParaRPr lang="en-ZA" sz="3600" dirty="0"/>
          </a:p>
        </p:txBody>
      </p:sp>
      <p:sp>
        <p:nvSpPr>
          <p:cNvPr id="6" name="TextBox 5"/>
          <p:cNvSpPr txBox="1"/>
          <p:nvPr/>
        </p:nvSpPr>
        <p:spPr>
          <a:xfrm>
            <a:off x="0" y="6398786"/>
            <a:ext cx="9334500" cy="466218"/>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endParaRPr lang="en-ZW" sz="2400" dirty="0"/>
          </a:p>
        </p:txBody>
      </p:sp>
      <p:sp>
        <p:nvSpPr>
          <p:cNvPr id="5" name="Content Placeholder 4">
            <a:extLst>
              <a:ext uri="{FF2B5EF4-FFF2-40B4-BE49-F238E27FC236}">
                <a16:creationId xmlns="" xmlns:a16="http://schemas.microsoft.com/office/drawing/2014/main" id="{94987554-FA33-8625-B0EF-900FA6317A7F}"/>
              </a:ext>
            </a:extLst>
          </p:cNvPr>
          <p:cNvSpPr>
            <a:spLocks noGrp="1"/>
          </p:cNvSpPr>
          <p:nvPr>
            <p:ph idx="1"/>
          </p:nvPr>
        </p:nvSpPr>
        <p:spPr>
          <a:xfrm>
            <a:off x="228600" y="1371600"/>
            <a:ext cx="7696200" cy="4953000"/>
          </a:xfrm>
        </p:spPr>
        <p:txBody>
          <a:bodyPr>
            <a:normAutofit fontScale="92500" lnSpcReduction="10000"/>
          </a:bodyPr>
          <a:lstStyle/>
          <a:p>
            <a:r>
              <a:rPr lang="en-US" dirty="0" smtClean="0">
                <a:ea typeface="Liberation Sans Narrow"/>
                <a:cs typeface="Liberation Sans Narrow"/>
              </a:rPr>
              <a:t>Men  </a:t>
            </a:r>
            <a:r>
              <a:rPr lang="en-US" dirty="0">
                <a:ea typeface="Liberation Sans Narrow"/>
                <a:cs typeface="Liberation Sans Narrow"/>
              </a:rPr>
              <a:t>holding higher positions are more than women. </a:t>
            </a:r>
            <a:r>
              <a:rPr lang="en-US" dirty="0" smtClean="0">
                <a:ea typeface="Liberation Sans Narrow"/>
                <a:cs typeface="Liberation Sans Narrow"/>
              </a:rPr>
              <a:t> </a:t>
            </a:r>
          </a:p>
          <a:p>
            <a:r>
              <a:rPr lang="en-US" dirty="0" smtClean="0">
                <a:ea typeface="Liberation Sans Narrow"/>
                <a:cs typeface="Liberation Sans Narrow"/>
              </a:rPr>
              <a:t>The work done by women and men is more or less the same hence the marginal difference in average earnings.</a:t>
            </a:r>
            <a:endParaRPr lang="en-US" dirty="0">
              <a:ea typeface="Liberation Sans Narrow"/>
              <a:cs typeface="Liberation Sans Narrow"/>
            </a:endParaRPr>
          </a:p>
          <a:p>
            <a:pPr algn="just">
              <a:lnSpc>
                <a:spcPct val="150000"/>
              </a:lnSpc>
              <a:spcBef>
                <a:spcPts val="0"/>
              </a:spcBef>
            </a:pPr>
            <a:r>
              <a:rPr lang="en-US" dirty="0" smtClean="0">
                <a:ea typeface="Liberation Sans Narrow"/>
                <a:cs typeface="Liberation Sans Narrow"/>
              </a:rPr>
              <a:t>Equal employment opportunities between genders in all job levels.</a:t>
            </a:r>
          </a:p>
          <a:p>
            <a:pPr algn="just">
              <a:lnSpc>
                <a:spcPct val="150000"/>
              </a:lnSpc>
              <a:spcBef>
                <a:spcPts val="0"/>
              </a:spcBef>
            </a:pPr>
            <a:r>
              <a:rPr lang="en-US" dirty="0" smtClean="0">
                <a:ea typeface="Liberation Sans Narrow"/>
                <a:cs typeface="Liberation Sans Narrow"/>
              </a:rPr>
              <a:t>Equal learning opportunities by giving educational loans.</a:t>
            </a:r>
            <a:endParaRPr lang="en-US" dirty="0">
              <a:ea typeface="Liberation Sans Narrow"/>
              <a:cs typeface="Liberation Sans Narrow"/>
            </a:endParaRPr>
          </a:p>
          <a:p>
            <a:endParaRPr lang="en-US" sz="7200" dirty="0">
              <a:ea typeface="Liberation Sans Narrow"/>
              <a:cs typeface="Liberation Sans Narrow"/>
            </a:endParaRPr>
          </a:p>
          <a:p>
            <a:pPr marL="0" indent="0" algn="l">
              <a:buNone/>
            </a:pPr>
            <a:endParaRPr lang="en-US" sz="7200" b="1" dirty="0">
              <a:effectLst/>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641316720"/>
      </p:ext>
    </p:extLst>
  </p:cSld>
  <p:clrMapOvr>
    <a:masterClrMapping/>
  </p:clrMapOvr>
  <p:transition spd="slow">
    <p:push di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0" algn="l">
              <a:spcBef>
                <a:spcPct val="20000"/>
              </a:spcBef>
            </a:pPr>
            <a:r>
              <a:rPr lang="en-ZA" sz="2800" b="1" dirty="0">
                <a:solidFill>
                  <a:prstClr val="black"/>
                </a:solidFill>
                <a:ea typeface="+mn-ea"/>
                <a:cs typeface="+mn-cs"/>
              </a:rPr>
              <a:t>V. EXPENDITURE- GENDER IN MAINSTREAM BUDGET </a:t>
            </a:r>
            <a:endParaRPr lang="en-ZW" sz="2800" dirty="0">
              <a:solidFill>
                <a:prstClr val="black"/>
              </a:solidFill>
              <a:ea typeface="+mn-ea"/>
              <a:cs typeface="+mn-cs"/>
            </a:endParaRPr>
          </a:p>
        </p:txBody>
      </p:sp>
      <p:graphicFrame>
        <p:nvGraphicFramePr>
          <p:cNvPr id="11" name="Table 11">
            <a:extLst>
              <a:ext uri="{FF2B5EF4-FFF2-40B4-BE49-F238E27FC236}">
                <a16:creationId xmlns="" xmlns:a16="http://schemas.microsoft.com/office/drawing/2014/main" id="{D0F973FA-FA39-AE65-B4B1-A37529B32059}"/>
              </a:ext>
            </a:extLst>
          </p:cNvPr>
          <p:cNvGraphicFramePr>
            <a:graphicFrameLocks noGrp="1"/>
          </p:cNvGraphicFramePr>
          <p:nvPr>
            <p:ph sz="half" idx="1"/>
            <p:extLst>
              <p:ext uri="{D42A27DB-BD31-4B8C-83A1-F6EECF244321}">
                <p14:modId xmlns:p14="http://schemas.microsoft.com/office/powerpoint/2010/main" val="2203894232"/>
              </p:ext>
            </p:extLst>
          </p:nvPr>
        </p:nvGraphicFramePr>
        <p:xfrm>
          <a:off x="533400" y="1371600"/>
          <a:ext cx="4419599" cy="5052060"/>
        </p:xfrm>
        <a:graphic>
          <a:graphicData uri="http://schemas.openxmlformats.org/drawingml/2006/table">
            <a:tbl>
              <a:tblPr firstRow="1" bandRow="1">
                <a:tableStyleId>{5C22544A-7EE6-4342-B048-85BDC9FD1C3A}</a:tableStyleId>
              </a:tblPr>
              <a:tblGrid>
                <a:gridCol w="1568245">
                  <a:extLst>
                    <a:ext uri="{9D8B030D-6E8A-4147-A177-3AD203B41FA5}">
                      <a16:colId xmlns="" xmlns:a16="http://schemas.microsoft.com/office/drawing/2014/main" val="682454074"/>
                    </a:ext>
                  </a:extLst>
                </a:gridCol>
                <a:gridCol w="1425677">
                  <a:extLst>
                    <a:ext uri="{9D8B030D-6E8A-4147-A177-3AD203B41FA5}">
                      <a16:colId xmlns="" xmlns:a16="http://schemas.microsoft.com/office/drawing/2014/main" val="943299222"/>
                    </a:ext>
                  </a:extLst>
                </a:gridCol>
                <a:gridCol w="1425677">
                  <a:extLst>
                    <a:ext uri="{9D8B030D-6E8A-4147-A177-3AD203B41FA5}">
                      <a16:colId xmlns="" xmlns:a16="http://schemas.microsoft.com/office/drawing/2014/main" val="1054883141"/>
                    </a:ext>
                  </a:extLst>
                </a:gridCol>
              </a:tblGrid>
              <a:tr h="485775">
                <a:tc>
                  <a:txBody>
                    <a:bodyPr/>
                    <a:lstStyle/>
                    <a:p>
                      <a:r>
                        <a:rPr lang="en-US" dirty="0">
                          <a:solidFill>
                            <a:schemeClr val="tx1"/>
                          </a:solidFill>
                        </a:rPr>
                        <a:t>Programmes</a:t>
                      </a:r>
                      <a:endParaRPr lang="en-GB" dirty="0">
                        <a:solidFill>
                          <a:schemeClr val="tx1"/>
                        </a:solidFill>
                      </a:endParaRPr>
                    </a:p>
                  </a:txBody>
                  <a:tcPr/>
                </a:tc>
                <a:tc>
                  <a:txBody>
                    <a:bodyPr/>
                    <a:lstStyle/>
                    <a:p>
                      <a:r>
                        <a:rPr lang="en-US" dirty="0">
                          <a:solidFill>
                            <a:schemeClr val="tx1"/>
                          </a:solidFill>
                        </a:rPr>
                        <a:t>Amount</a:t>
                      </a:r>
                      <a:endParaRPr lang="en-GB" dirty="0">
                        <a:solidFill>
                          <a:schemeClr val="tx1"/>
                        </a:solidFill>
                      </a:endParaRPr>
                    </a:p>
                  </a:txBody>
                  <a:tcPr/>
                </a:tc>
                <a:tc>
                  <a:txBody>
                    <a:bodyPr/>
                    <a:lstStyle/>
                    <a:p>
                      <a:r>
                        <a:rPr lang="en-US" dirty="0">
                          <a:solidFill>
                            <a:schemeClr val="tx1"/>
                          </a:solidFill>
                        </a:rPr>
                        <a:t>% budget</a:t>
                      </a:r>
                      <a:endParaRPr lang="en-GB" dirty="0">
                        <a:solidFill>
                          <a:schemeClr val="tx1"/>
                        </a:solidFill>
                      </a:endParaRPr>
                    </a:p>
                  </a:txBody>
                  <a:tcPr/>
                </a:tc>
                <a:extLst>
                  <a:ext uri="{0D108BD9-81ED-4DB2-BD59-A6C34878D82A}">
                    <a16:rowId xmlns="" xmlns:a16="http://schemas.microsoft.com/office/drawing/2014/main" val="2507331684"/>
                  </a:ext>
                </a:extLst>
              </a:tr>
              <a:tr h="485775">
                <a:tc>
                  <a:txBody>
                    <a:bodyPr/>
                    <a:lstStyle/>
                    <a:p>
                      <a:r>
                        <a:rPr lang="en-US" dirty="0"/>
                        <a:t>Governance &amp; Administration</a:t>
                      </a:r>
                      <a:endParaRPr lang="en-GB" dirty="0"/>
                    </a:p>
                  </a:txBody>
                  <a:tcPr/>
                </a:tc>
                <a:tc>
                  <a:txBody>
                    <a:bodyPr/>
                    <a:lstStyle/>
                    <a:p>
                      <a:r>
                        <a:rPr lang="en-GB" dirty="0" smtClean="0"/>
                        <a:t>5028572</a:t>
                      </a:r>
                      <a:endParaRPr lang="en-GB" dirty="0"/>
                    </a:p>
                  </a:txBody>
                  <a:tcPr/>
                </a:tc>
                <a:tc>
                  <a:txBody>
                    <a:bodyPr/>
                    <a:lstStyle/>
                    <a:p>
                      <a:r>
                        <a:rPr lang="en-GB" dirty="0" smtClean="0"/>
                        <a:t>18</a:t>
                      </a:r>
                    </a:p>
                    <a:p>
                      <a:endParaRPr lang="en-GB" dirty="0"/>
                    </a:p>
                  </a:txBody>
                  <a:tcPr/>
                </a:tc>
                <a:extLst>
                  <a:ext uri="{0D108BD9-81ED-4DB2-BD59-A6C34878D82A}">
                    <a16:rowId xmlns="" xmlns:a16="http://schemas.microsoft.com/office/drawing/2014/main" val="4077804582"/>
                  </a:ext>
                </a:extLst>
              </a:tr>
              <a:tr h="485775">
                <a:tc>
                  <a:txBody>
                    <a:bodyPr/>
                    <a:lstStyle/>
                    <a:p>
                      <a:r>
                        <a:rPr lang="en-US" dirty="0"/>
                        <a:t>Water Sanitation &amp; Hygiene</a:t>
                      </a:r>
                      <a:endParaRPr lang="en-GB" dirty="0"/>
                    </a:p>
                  </a:txBody>
                  <a:tcPr/>
                </a:tc>
                <a:tc>
                  <a:txBody>
                    <a:bodyPr/>
                    <a:lstStyle/>
                    <a:p>
                      <a:r>
                        <a:rPr lang="en-GB" dirty="0" smtClean="0"/>
                        <a:t>8620174</a:t>
                      </a:r>
                      <a:endParaRPr lang="en-GB" dirty="0"/>
                    </a:p>
                  </a:txBody>
                  <a:tcPr/>
                </a:tc>
                <a:tc>
                  <a:txBody>
                    <a:bodyPr/>
                    <a:lstStyle/>
                    <a:p>
                      <a:r>
                        <a:rPr lang="en-GB" dirty="0" smtClean="0"/>
                        <a:t>31</a:t>
                      </a:r>
                      <a:endParaRPr lang="en-GB" dirty="0"/>
                    </a:p>
                  </a:txBody>
                  <a:tcPr/>
                </a:tc>
                <a:extLst>
                  <a:ext uri="{0D108BD9-81ED-4DB2-BD59-A6C34878D82A}">
                    <a16:rowId xmlns="" xmlns:a16="http://schemas.microsoft.com/office/drawing/2014/main" val="394243104"/>
                  </a:ext>
                </a:extLst>
              </a:tr>
              <a:tr h="485775">
                <a:tc>
                  <a:txBody>
                    <a:bodyPr/>
                    <a:lstStyle/>
                    <a:p>
                      <a:r>
                        <a:rPr lang="en-US" dirty="0"/>
                        <a:t>Social Services</a:t>
                      </a:r>
                      <a:endParaRPr lang="en-GB" dirty="0"/>
                    </a:p>
                  </a:txBody>
                  <a:tcPr/>
                </a:tc>
                <a:tc>
                  <a:txBody>
                    <a:bodyPr/>
                    <a:lstStyle/>
                    <a:p>
                      <a:r>
                        <a:rPr lang="en-GB" dirty="0" smtClean="0"/>
                        <a:t>8470111</a:t>
                      </a:r>
                      <a:endParaRPr lang="en-GB" dirty="0"/>
                    </a:p>
                  </a:txBody>
                  <a:tcPr/>
                </a:tc>
                <a:tc>
                  <a:txBody>
                    <a:bodyPr/>
                    <a:lstStyle/>
                    <a:p>
                      <a:r>
                        <a:rPr lang="en-GB" dirty="0" smtClean="0"/>
                        <a:t>28</a:t>
                      </a:r>
                      <a:endParaRPr lang="en-GB" dirty="0"/>
                    </a:p>
                  </a:txBody>
                  <a:tcPr/>
                </a:tc>
                <a:extLst>
                  <a:ext uri="{0D108BD9-81ED-4DB2-BD59-A6C34878D82A}">
                    <a16:rowId xmlns="" xmlns:a16="http://schemas.microsoft.com/office/drawing/2014/main" val="1047786220"/>
                  </a:ext>
                </a:extLst>
              </a:tr>
              <a:tr h="485775">
                <a:tc>
                  <a:txBody>
                    <a:bodyPr/>
                    <a:lstStyle/>
                    <a:p>
                      <a:r>
                        <a:rPr lang="en-US" dirty="0"/>
                        <a:t>Roads</a:t>
                      </a:r>
                      <a:endParaRPr lang="en-GB" dirty="0"/>
                    </a:p>
                  </a:txBody>
                  <a:tcPr/>
                </a:tc>
                <a:tc>
                  <a:txBody>
                    <a:bodyPr/>
                    <a:lstStyle/>
                    <a:p>
                      <a:r>
                        <a:rPr lang="en-GB" dirty="0" smtClean="0"/>
                        <a:t>3855771</a:t>
                      </a:r>
                      <a:endParaRPr lang="en-GB" dirty="0"/>
                    </a:p>
                  </a:txBody>
                  <a:tcPr/>
                </a:tc>
                <a:tc>
                  <a:txBody>
                    <a:bodyPr/>
                    <a:lstStyle/>
                    <a:p>
                      <a:r>
                        <a:rPr lang="en-GB" dirty="0" smtClean="0"/>
                        <a:t>13</a:t>
                      </a:r>
                      <a:endParaRPr lang="en-GB" dirty="0"/>
                    </a:p>
                  </a:txBody>
                  <a:tcPr/>
                </a:tc>
                <a:extLst>
                  <a:ext uri="{0D108BD9-81ED-4DB2-BD59-A6C34878D82A}">
                    <a16:rowId xmlns="" xmlns:a16="http://schemas.microsoft.com/office/drawing/2014/main" val="3011723800"/>
                  </a:ext>
                </a:extLst>
              </a:tr>
              <a:tr h="485775">
                <a:tc>
                  <a:txBody>
                    <a:bodyPr/>
                    <a:lstStyle/>
                    <a:p>
                      <a:r>
                        <a:rPr lang="en-US" dirty="0"/>
                        <a:t>Public Safety &amp; Security</a:t>
                      </a:r>
                      <a:endParaRPr lang="en-GB" dirty="0"/>
                    </a:p>
                  </a:txBody>
                  <a:tcPr/>
                </a:tc>
                <a:tc>
                  <a:txBody>
                    <a:bodyPr/>
                    <a:lstStyle/>
                    <a:p>
                      <a:r>
                        <a:rPr lang="en-GB" dirty="0" smtClean="0"/>
                        <a:t>2365717</a:t>
                      </a:r>
                      <a:endParaRPr lang="en-GB" dirty="0"/>
                    </a:p>
                  </a:txBody>
                  <a:tcPr/>
                </a:tc>
                <a:tc>
                  <a:txBody>
                    <a:bodyPr/>
                    <a:lstStyle/>
                    <a:p>
                      <a:r>
                        <a:rPr lang="en-GB" dirty="0" smtClean="0"/>
                        <a:t>8</a:t>
                      </a:r>
                      <a:endParaRPr lang="en-GB" dirty="0"/>
                    </a:p>
                  </a:txBody>
                  <a:tcPr/>
                </a:tc>
                <a:extLst>
                  <a:ext uri="{0D108BD9-81ED-4DB2-BD59-A6C34878D82A}">
                    <a16:rowId xmlns="" xmlns:a16="http://schemas.microsoft.com/office/drawing/2014/main" val="2743989095"/>
                  </a:ext>
                </a:extLst>
              </a:tr>
              <a:tr h="485775">
                <a:tc>
                  <a:txBody>
                    <a:bodyPr/>
                    <a:lstStyle/>
                    <a:p>
                      <a:r>
                        <a:rPr lang="en-US" dirty="0"/>
                        <a:t>Natural Resources &amp; Conservation</a:t>
                      </a:r>
                      <a:endParaRPr lang="en-GB" dirty="0"/>
                    </a:p>
                  </a:txBody>
                  <a:tcPr/>
                </a:tc>
                <a:tc>
                  <a:txBody>
                    <a:bodyPr/>
                    <a:lstStyle/>
                    <a:p>
                      <a:r>
                        <a:rPr lang="en-GB" dirty="0" smtClean="0"/>
                        <a:t>20000</a:t>
                      </a:r>
                      <a:endParaRPr lang="en-GB" dirty="0"/>
                    </a:p>
                  </a:txBody>
                  <a:tcPr/>
                </a:tc>
                <a:tc>
                  <a:txBody>
                    <a:bodyPr/>
                    <a:lstStyle/>
                    <a:p>
                      <a:r>
                        <a:rPr lang="en-GB" dirty="0" smtClean="0"/>
                        <a:t>0</a:t>
                      </a:r>
                      <a:endParaRPr lang="en-GB" dirty="0"/>
                    </a:p>
                  </a:txBody>
                  <a:tcPr/>
                </a:tc>
                <a:extLst>
                  <a:ext uri="{0D108BD9-81ED-4DB2-BD59-A6C34878D82A}">
                    <a16:rowId xmlns="" xmlns:a16="http://schemas.microsoft.com/office/drawing/2014/main" val="4254108579"/>
                  </a:ext>
                </a:extLst>
              </a:tr>
              <a:tr h="485775">
                <a:tc>
                  <a:txBody>
                    <a:bodyPr/>
                    <a:lstStyle/>
                    <a:p>
                      <a:r>
                        <a:rPr lang="en-US" b="1" dirty="0"/>
                        <a:t>Total</a:t>
                      </a:r>
                      <a:endParaRPr lang="en-GB" b="1" dirty="0"/>
                    </a:p>
                  </a:txBody>
                  <a:tcPr/>
                </a:tc>
                <a:tc>
                  <a:txBody>
                    <a:bodyPr/>
                    <a:lstStyle/>
                    <a:p>
                      <a:r>
                        <a:rPr lang="en-GB" b="1" dirty="0" smtClean="0"/>
                        <a:t>28360345</a:t>
                      </a:r>
                      <a:endParaRPr lang="en-GB" b="1" dirty="0"/>
                    </a:p>
                  </a:txBody>
                  <a:tcPr/>
                </a:tc>
                <a:tc>
                  <a:txBody>
                    <a:bodyPr/>
                    <a:lstStyle/>
                    <a:p>
                      <a:r>
                        <a:rPr lang="en-GB" b="1" dirty="0" smtClean="0"/>
                        <a:t>100</a:t>
                      </a:r>
                      <a:endParaRPr lang="en-GB" b="1" dirty="0"/>
                    </a:p>
                  </a:txBody>
                  <a:tcPr/>
                </a:tc>
                <a:extLst>
                  <a:ext uri="{0D108BD9-81ED-4DB2-BD59-A6C34878D82A}">
                    <a16:rowId xmlns="" xmlns:a16="http://schemas.microsoft.com/office/drawing/2014/main" val="1371162222"/>
                  </a:ext>
                </a:extLst>
              </a:tr>
            </a:tbl>
          </a:graphicData>
        </a:graphic>
      </p:graphicFrame>
      <p:sp>
        <p:nvSpPr>
          <p:cNvPr id="6" name="TextBox 5"/>
          <p:cNvSpPr txBox="1"/>
          <p:nvPr/>
        </p:nvSpPr>
        <p:spPr>
          <a:xfrm>
            <a:off x="0" y="6398786"/>
            <a:ext cx="9334500" cy="466218"/>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endParaRPr lang="en-ZW" sz="2400" dirty="0"/>
          </a:p>
        </p:txBody>
      </p:sp>
      <p:graphicFrame>
        <p:nvGraphicFramePr>
          <p:cNvPr id="7" name="Chart 6"/>
          <p:cNvGraphicFramePr/>
          <p:nvPr>
            <p:extLst>
              <p:ext uri="{D42A27DB-BD31-4B8C-83A1-F6EECF244321}">
                <p14:modId xmlns:p14="http://schemas.microsoft.com/office/powerpoint/2010/main" val="514464619"/>
              </p:ext>
            </p:extLst>
          </p:nvPr>
        </p:nvGraphicFramePr>
        <p:xfrm>
          <a:off x="5181600" y="1295400"/>
          <a:ext cx="3657600" cy="4724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268981048"/>
      </p:ext>
    </p:extLst>
  </p:cSld>
  <p:clrMapOvr>
    <a:masterClrMapping/>
  </p:clrMapOvr>
  <p:transition spd="slow">
    <p:push dir="u"/>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0" algn="l">
              <a:spcBef>
                <a:spcPct val="20000"/>
              </a:spcBef>
            </a:pPr>
            <a:r>
              <a:rPr lang="en-ZA" sz="2800" b="1" dirty="0">
                <a:solidFill>
                  <a:prstClr val="black"/>
                </a:solidFill>
                <a:ea typeface="+mn-ea"/>
                <a:cs typeface="+mn-cs"/>
              </a:rPr>
              <a:t>V. EXPENDITURE- ANALYSIS OF ONE SECTOR EG  </a:t>
            </a:r>
            <a:endParaRPr lang="en-ZW" sz="2800" dirty="0">
              <a:solidFill>
                <a:prstClr val="black"/>
              </a:solidFill>
              <a:ea typeface="+mn-ea"/>
              <a:cs typeface="+mn-cs"/>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770219679"/>
              </p:ext>
            </p:extLst>
          </p:nvPr>
        </p:nvGraphicFramePr>
        <p:xfrm>
          <a:off x="266698" y="1752600"/>
          <a:ext cx="8610603" cy="3001899"/>
        </p:xfrm>
        <a:graphic>
          <a:graphicData uri="http://schemas.openxmlformats.org/drawingml/2006/table">
            <a:tbl>
              <a:tblPr firstRow="1" firstCol="1" bandRow="1">
                <a:tableStyleId>{5C22544A-7EE6-4342-B048-85BDC9FD1C3A}</a:tableStyleId>
              </a:tblPr>
              <a:tblGrid>
                <a:gridCol w="1210651">
                  <a:extLst>
                    <a:ext uri="{9D8B030D-6E8A-4147-A177-3AD203B41FA5}">
                      <a16:colId xmlns="" xmlns:a16="http://schemas.microsoft.com/office/drawing/2014/main" val="3936495378"/>
                    </a:ext>
                  </a:extLst>
                </a:gridCol>
                <a:gridCol w="576910">
                  <a:extLst>
                    <a:ext uri="{9D8B030D-6E8A-4147-A177-3AD203B41FA5}">
                      <a16:colId xmlns="" xmlns:a16="http://schemas.microsoft.com/office/drawing/2014/main" val="714574526"/>
                    </a:ext>
                  </a:extLst>
                </a:gridCol>
                <a:gridCol w="699181">
                  <a:extLst>
                    <a:ext uri="{9D8B030D-6E8A-4147-A177-3AD203B41FA5}">
                      <a16:colId xmlns="" xmlns:a16="http://schemas.microsoft.com/office/drawing/2014/main" val="3020788596"/>
                    </a:ext>
                  </a:extLst>
                </a:gridCol>
                <a:gridCol w="747400">
                  <a:extLst>
                    <a:ext uri="{9D8B030D-6E8A-4147-A177-3AD203B41FA5}">
                      <a16:colId xmlns="" xmlns:a16="http://schemas.microsoft.com/office/drawing/2014/main" val="211564666"/>
                    </a:ext>
                  </a:extLst>
                </a:gridCol>
                <a:gridCol w="418476">
                  <a:extLst>
                    <a:ext uri="{9D8B030D-6E8A-4147-A177-3AD203B41FA5}">
                      <a16:colId xmlns="" xmlns:a16="http://schemas.microsoft.com/office/drawing/2014/main" val="671727174"/>
                    </a:ext>
                  </a:extLst>
                </a:gridCol>
                <a:gridCol w="695737">
                  <a:extLst>
                    <a:ext uri="{9D8B030D-6E8A-4147-A177-3AD203B41FA5}">
                      <a16:colId xmlns="" xmlns:a16="http://schemas.microsoft.com/office/drawing/2014/main" val="21364279"/>
                    </a:ext>
                  </a:extLst>
                </a:gridCol>
                <a:gridCol w="575188">
                  <a:extLst>
                    <a:ext uri="{9D8B030D-6E8A-4147-A177-3AD203B41FA5}">
                      <a16:colId xmlns="" xmlns:a16="http://schemas.microsoft.com/office/drawing/2014/main" val="2568838607"/>
                    </a:ext>
                  </a:extLst>
                </a:gridCol>
                <a:gridCol w="568300">
                  <a:extLst>
                    <a:ext uri="{9D8B030D-6E8A-4147-A177-3AD203B41FA5}">
                      <a16:colId xmlns="" xmlns:a16="http://schemas.microsoft.com/office/drawing/2014/main" val="1379655292"/>
                    </a:ext>
                  </a:extLst>
                </a:gridCol>
                <a:gridCol w="699181">
                  <a:extLst>
                    <a:ext uri="{9D8B030D-6E8A-4147-A177-3AD203B41FA5}">
                      <a16:colId xmlns="" xmlns:a16="http://schemas.microsoft.com/office/drawing/2014/main" val="459410033"/>
                    </a:ext>
                  </a:extLst>
                </a:gridCol>
                <a:gridCol w="675071">
                  <a:extLst>
                    <a:ext uri="{9D8B030D-6E8A-4147-A177-3AD203B41FA5}">
                      <a16:colId xmlns="" xmlns:a16="http://schemas.microsoft.com/office/drawing/2014/main" val="1082926060"/>
                    </a:ext>
                  </a:extLst>
                </a:gridCol>
                <a:gridCol w="526969">
                  <a:extLst>
                    <a:ext uri="{9D8B030D-6E8A-4147-A177-3AD203B41FA5}">
                      <a16:colId xmlns="" xmlns:a16="http://schemas.microsoft.com/office/drawing/2014/main" val="3849156041"/>
                    </a:ext>
                  </a:extLst>
                </a:gridCol>
                <a:gridCol w="644073">
                  <a:extLst>
                    <a:ext uri="{9D8B030D-6E8A-4147-A177-3AD203B41FA5}">
                      <a16:colId xmlns="" xmlns:a16="http://schemas.microsoft.com/office/drawing/2014/main" val="3398442369"/>
                    </a:ext>
                  </a:extLst>
                </a:gridCol>
                <a:gridCol w="573466">
                  <a:extLst>
                    <a:ext uri="{9D8B030D-6E8A-4147-A177-3AD203B41FA5}">
                      <a16:colId xmlns="" xmlns:a16="http://schemas.microsoft.com/office/drawing/2014/main" val="2048575833"/>
                    </a:ext>
                  </a:extLst>
                </a:gridCol>
              </a:tblGrid>
              <a:tr h="188913">
                <a:tc>
                  <a:txBody>
                    <a:bodyPr/>
                    <a:lstStyle/>
                    <a:p>
                      <a:pP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gridSpan="6">
                  <a:txBody>
                    <a:bodyPr/>
                    <a:lstStyle/>
                    <a:p>
                      <a:pPr algn="ctr">
                        <a:lnSpc>
                          <a:spcPct val="107000"/>
                        </a:lnSpc>
                        <a:spcAft>
                          <a:spcPts val="800"/>
                        </a:spcAft>
                      </a:pPr>
                      <a:r>
                        <a:rPr lang="en-ZA" sz="2000" kern="1200">
                          <a:effectLst/>
                        </a:rPr>
                        <a:t>Women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hMerge="1">
                  <a:txBody>
                    <a:bodyPr/>
                    <a:lstStyle/>
                    <a:p>
                      <a:endParaRPr lang="en-ZA"/>
                    </a:p>
                  </a:txBody>
                  <a:tcPr/>
                </a:tc>
                <a:tc hMerge="1">
                  <a:txBody>
                    <a:bodyPr/>
                    <a:lstStyle/>
                    <a:p>
                      <a:endParaRPr lang="en-ZA"/>
                    </a:p>
                  </a:txBody>
                  <a:tcPr/>
                </a:tc>
                <a:tc hMerge="1">
                  <a:txBody>
                    <a:bodyPr/>
                    <a:lstStyle/>
                    <a:p>
                      <a:endParaRPr lang="en-ZA"/>
                    </a:p>
                  </a:txBody>
                  <a:tcPr/>
                </a:tc>
                <a:tc hMerge="1">
                  <a:txBody>
                    <a:bodyPr/>
                    <a:lstStyle/>
                    <a:p>
                      <a:endParaRPr lang="en-ZA"/>
                    </a:p>
                  </a:txBody>
                  <a:tcPr/>
                </a:tc>
                <a:tc hMerge="1">
                  <a:txBody>
                    <a:bodyPr/>
                    <a:lstStyle/>
                    <a:p>
                      <a:endParaRPr lang="en-ZA"/>
                    </a:p>
                  </a:txBody>
                  <a:tcPr/>
                </a:tc>
                <a:tc gridSpan="6">
                  <a:txBody>
                    <a:bodyPr/>
                    <a:lstStyle/>
                    <a:p>
                      <a:pPr algn="ctr">
                        <a:lnSpc>
                          <a:spcPct val="107000"/>
                        </a:lnSpc>
                        <a:spcAft>
                          <a:spcPts val="800"/>
                        </a:spcAft>
                      </a:pPr>
                      <a:r>
                        <a:rPr lang="en-ZA" sz="2000" kern="1200">
                          <a:effectLst/>
                        </a:rPr>
                        <a:t>Men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hMerge="1">
                  <a:txBody>
                    <a:bodyPr/>
                    <a:lstStyle/>
                    <a:p>
                      <a:endParaRPr lang="en-ZA"/>
                    </a:p>
                  </a:txBody>
                  <a:tcPr/>
                </a:tc>
                <a:tc hMerge="1">
                  <a:txBody>
                    <a:bodyPr/>
                    <a:lstStyle/>
                    <a:p>
                      <a:endParaRPr lang="en-ZA"/>
                    </a:p>
                  </a:txBody>
                  <a:tcPr/>
                </a:tc>
                <a:tc hMerge="1">
                  <a:txBody>
                    <a:bodyPr/>
                    <a:lstStyle/>
                    <a:p>
                      <a:endParaRPr lang="en-ZA"/>
                    </a:p>
                  </a:txBody>
                  <a:tcPr/>
                </a:tc>
                <a:tc hMerge="1">
                  <a:txBody>
                    <a:bodyPr/>
                    <a:lstStyle/>
                    <a:p>
                      <a:endParaRPr lang="en-ZA"/>
                    </a:p>
                  </a:txBody>
                  <a:tcPr/>
                </a:tc>
                <a:tc hMerge="1">
                  <a:txBody>
                    <a:bodyPr/>
                    <a:lstStyle/>
                    <a:p>
                      <a:endParaRPr lang="en-ZA"/>
                    </a:p>
                  </a:txBody>
                  <a:tcPr/>
                </a:tc>
                <a:extLst>
                  <a:ext uri="{0D108BD9-81ED-4DB2-BD59-A6C34878D82A}">
                    <a16:rowId xmlns="" xmlns:a16="http://schemas.microsoft.com/office/drawing/2014/main" val="3229213304"/>
                  </a:ext>
                </a:extLst>
              </a:tr>
              <a:tr h="188913">
                <a:tc>
                  <a:txBody>
                    <a:bodyPr/>
                    <a:lstStyle/>
                    <a:p>
                      <a:pP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gridSpan="4">
                  <a:txBody>
                    <a:bodyPr/>
                    <a:lstStyle/>
                    <a:p>
                      <a:pPr algn="ctr">
                        <a:lnSpc>
                          <a:spcPct val="107000"/>
                        </a:lnSpc>
                        <a:spcAft>
                          <a:spcPts val="800"/>
                        </a:spcAft>
                      </a:pPr>
                      <a:r>
                        <a:rPr lang="en-ZA" sz="2000" kern="1200">
                          <a:effectLst/>
                        </a:rPr>
                        <a:t>Age</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hMerge="1">
                  <a:txBody>
                    <a:bodyPr/>
                    <a:lstStyle/>
                    <a:p>
                      <a:endParaRPr lang="en-ZA"/>
                    </a:p>
                  </a:txBody>
                  <a:tcPr/>
                </a:tc>
                <a:tc hMerge="1">
                  <a:txBody>
                    <a:bodyPr/>
                    <a:lstStyle/>
                    <a:p>
                      <a:endParaRPr lang="en-ZA"/>
                    </a:p>
                  </a:txBody>
                  <a:tcPr/>
                </a:tc>
                <a:tc hMerge="1">
                  <a:txBody>
                    <a:bodyPr/>
                    <a:lstStyle/>
                    <a:p>
                      <a:endParaRPr lang="en-ZA"/>
                    </a:p>
                  </a:txBody>
                  <a:tcPr/>
                </a:tc>
                <a:tc>
                  <a:txBody>
                    <a:bodyPr/>
                    <a:lstStyle/>
                    <a:p>
                      <a:pPr algn="ct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gn="ct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gridSpan="4">
                  <a:txBody>
                    <a:bodyPr/>
                    <a:lstStyle/>
                    <a:p>
                      <a:pPr algn="ctr">
                        <a:lnSpc>
                          <a:spcPct val="107000"/>
                        </a:lnSpc>
                        <a:spcAft>
                          <a:spcPts val="800"/>
                        </a:spcAft>
                      </a:pPr>
                      <a:r>
                        <a:rPr lang="en-ZA" sz="2000" kern="1200">
                          <a:effectLst/>
                        </a:rPr>
                        <a:t>Age</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hMerge="1">
                  <a:txBody>
                    <a:bodyPr/>
                    <a:lstStyle/>
                    <a:p>
                      <a:endParaRPr lang="en-ZA"/>
                    </a:p>
                  </a:txBody>
                  <a:tcPr/>
                </a:tc>
                <a:tc hMerge="1">
                  <a:txBody>
                    <a:bodyPr/>
                    <a:lstStyle/>
                    <a:p>
                      <a:endParaRPr lang="en-ZA"/>
                    </a:p>
                  </a:txBody>
                  <a:tcPr/>
                </a:tc>
                <a:tc hMerge="1">
                  <a:txBody>
                    <a:bodyPr/>
                    <a:lstStyle/>
                    <a:p>
                      <a:endParaRPr lang="en-ZA"/>
                    </a:p>
                  </a:txBody>
                  <a:tcPr/>
                </a:tc>
                <a:tc>
                  <a:txBody>
                    <a:bodyPr/>
                    <a:lstStyle/>
                    <a:p>
                      <a:pPr algn="ct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gn="ct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 xmlns:a16="http://schemas.microsoft.com/office/drawing/2014/main" val="1635817430"/>
                  </a:ext>
                </a:extLst>
              </a:tr>
              <a:tr h="346075">
                <a:tc>
                  <a:txBody>
                    <a:bodyPr/>
                    <a:lstStyle/>
                    <a:p>
                      <a:pP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GB" sz="2000" kern="100">
                          <a:effectLst/>
                        </a:rPr>
                        <a:t>Below 15</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GB" sz="2000" kern="100">
                          <a:effectLst/>
                        </a:rPr>
                        <a:t>15-35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GB" sz="2000" kern="100">
                          <a:effectLst/>
                        </a:rPr>
                        <a:t>36-59</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GB" sz="2000" kern="100">
                          <a:effectLst/>
                        </a:rPr>
                        <a:t>60+</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GB" sz="2000" kern="100">
                          <a:effectLst/>
                        </a:rPr>
                        <a:t>PLWD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00">
                          <a:effectLst/>
                        </a:rPr>
                        <a:t>Total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GB" sz="2000" kern="100">
                          <a:effectLst/>
                        </a:rPr>
                        <a:t>Below 15</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GB" sz="2000" kern="100">
                          <a:effectLst/>
                        </a:rPr>
                        <a:t>15-35</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GB" sz="2000" kern="100">
                          <a:effectLst/>
                        </a:rPr>
                        <a:t>36-59</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GB" sz="2000" kern="100">
                          <a:effectLst/>
                        </a:rPr>
                        <a:t>60+</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GB" sz="2000" kern="100">
                          <a:effectLst/>
                        </a:rPr>
                        <a:t>PLWD</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00">
                          <a:effectLst/>
                        </a:rPr>
                        <a:t>Total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extLst>
                  <a:ext uri="{0D108BD9-81ED-4DB2-BD59-A6C34878D82A}">
                    <a16:rowId xmlns="" xmlns:a16="http://schemas.microsoft.com/office/drawing/2014/main" val="2782843474"/>
                  </a:ext>
                </a:extLst>
              </a:tr>
              <a:tr h="188913">
                <a:tc>
                  <a:txBody>
                    <a:bodyPr/>
                    <a:lstStyle/>
                    <a:p>
                      <a:pPr>
                        <a:lnSpc>
                          <a:spcPct val="107000"/>
                        </a:lnSpc>
                        <a:spcAft>
                          <a:spcPts val="800"/>
                        </a:spcAft>
                      </a:pPr>
                      <a:r>
                        <a:rPr lang="en-ZA" sz="2000" kern="1200">
                          <a:effectLst/>
                        </a:rPr>
                        <a:t>Education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ZA" sz="2000" kern="1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extLst>
                  <a:ext uri="{0D108BD9-81ED-4DB2-BD59-A6C34878D82A}">
                    <a16:rowId xmlns="" xmlns:a16="http://schemas.microsoft.com/office/drawing/2014/main" val="3339828360"/>
                  </a:ext>
                </a:extLst>
              </a:tr>
              <a:tr h="188913">
                <a:tc>
                  <a:txBody>
                    <a:bodyPr/>
                    <a:lstStyle/>
                    <a:p>
                      <a:pPr>
                        <a:lnSpc>
                          <a:spcPct val="107000"/>
                        </a:lnSpc>
                        <a:spcAft>
                          <a:spcPts val="800"/>
                        </a:spcAft>
                      </a:pPr>
                      <a:r>
                        <a:rPr lang="en-ZA" sz="2000" kern="1200">
                          <a:effectLst/>
                        </a:rPr>
                        <a:t>Housing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pPr>
                      <a:endParaRPr lang="en-ZA" sz="2000" kern="100">
                        <a:effectLst/>
                        <a:latin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extLst>
                  <a:ext uri="{0D108BD9-81ED-4DB2-BD59-A6C34878D82A}">
                    <a16:rowId xmlns="" xmlns:a16="http://schemas.microsoft.com/office/drawing/2014/main" val="2437385966"/>
                  </a:ext>
                </a:extLst>
              </a:tr>
              <a:tr h="368300">
                <a:tc>
                  <a:txBody>
                    <a:bodyPr/>
                    <a:lstStyle/>
                    <a:p>
                      <a:pPr>
                        <a:lnSpc>
                          <a:spcPct val="107000"/>
                        </a:lnSpc>
                        <a:spcAft>
                          <a:spcPts val="800"/>
                        </a:spcAft>
                      </a:pPr>
                      <a:r>
                        <a:rPr lang="en-ZA" sz="2000" kern="1200">
                          <a:effectLst/>
                        </a:rPr>
                        <a:t>Social amenities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extLst>
                  <a:ext uri="{0D108BD9-81ED-4DB2-BD59-A6C34878D82A}">
                    <a16:rowId xmlns="" xmlns:a16="http://schemas.microsoft.com/office/drawing/2014/main" val="1757459421"/>
                  </a:ext>
                </a:extLst>
              </a:tr>
              <a:tr h="188913">
                <a:tc>
                  <a:txBody>
                    <a:bodyPr/>
                    <a:lstStyle/>
                    <a:p>
                      <a:pPr>
                        <a:lnSpc>
                          <a:spcPct val="107000"/>
                        </a:lnSpc>
                        <a:spcAft>
                          <a:spcPts val="800"/>
                        </a:spcAft>
                      </a:pPr>
                      <a:r>
                        <a:rPr lang="en-ZA" sz="2000" kern="1200">
                          <a:effectLst/>
                        </a:rPr>
                        <a:t>Total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0" marR="0" marT="0" marB="0"/>
                </a:tc>
                <a:tc>
                  <a:txBody>
                    <a:bodyPr/>
                    <a:lstStyle/>
                    <a:p>
                      <a:pPr>
                        <a:lnSpc>
                          <a:spcPct val="107000"/>
                        </a:lnSpc>
                        <a:spcAft>
                          <a:spcPts val="800"/>
                        </a:spcAft>
                      </a:pPr>
                      <a:r>
                        <a:rPr lang="en-ZA" sz="2000" kern="1200">
                          <a:effectLst/>
                        </a:rPr>
                        <a:t> </a:t>
                      </a:r>
                      <a:endParaRPr lang="en-ZA"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tc>
                  <a:txBody>
                    <a:bodyPr/>
                    <a:lstStyle/>
                    <a:p>
                      <a:pPr>
                        <a:lnSpc>
                          <a:spcPct val="107000"/>
                        </a:lnSpc>
                        <a:spcAft>
                          <a:spcPts val="800"/>
                        </a:spcAft>
                      </a:pPr>
                      <a:r>
                        <a:rPr lang="en-ZA" sz="2000" kern="1200" dirty="0">
                          <a:effectLst/>
                        </a:rPr>
                        <a:t> </a:t>
                      </a:r>
                      <a:endParaRPr lang="en-ZA" sz="20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9525" marB="0"/>
                </a:tc>
                <a:extLst>
                  <a:ext uri="{0D108BD9-81ED-4DB2-BD59-A6C34878D82A}">
                    <a16:rowId xmlns="" xmlns:a16="http://schemas.microsoft.com/office/drawing/2014/main" val="1456324611"/>
                  </a:ext>
                </a:extLst>
              </a:tr>
            </a:tbl>
          </a:graphicData>
        </a:graphic>
      </p:graphicFrame>
      <p:sp>
        <p:nvSpPr>
          <p:cNvPr id="6" name="TextBox 5"/>
          <p:cNvSpPr txBox="1"/>
          <p:nvPr/>
        </p:nvSpPr>
        <p:spPr>
          <a:xfrm>
            <a:off x="0" y="6398786"/>
            <a:ext cx="9334500" cy="466218"/>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endParaRPr lang="en-ZW" sz="2400" dirty="0"/>
          </a:p>
        </p:txBody>
      </p:sp>
    </p:spTree>
    <p:extLst>
      <p:ext uri="{BB962C8B-B14F-4D97-AF65-F5344CB8AC3E}">
        <p14:creationId xmlns:p14="http://schemas.microsoft.com/office/powerpoint/2010/main" val="2362604625"/>
      </p:ext>
    </p:extLst>
  </p:cSld>
  <p:clrMapOvr>
    <a:masterClrMapping/>
  </p:clrMapOvr>
  <p:transition spd="slow">
    <p:push dir="u"/>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0" algn="l">
              <a:spcBef>
                <a:spcPct val="20000"/>
              </a:spcBef>
            </a:pPr>
            <a:r>
              <a:rPr lang="en-ZA" sz="2800" b="1" dirty="0">
                <a:solidFill>
                  <a:prstClr val="black"/>
                </a:solidFill>
                <a:ea typeface="+mn-ea"/>
                <a:cs typeface="+mn-cs"/>
              </a:rPr>
              <a:t>V. EXPENDITURE- GENDER IN MAINSTREAM BUDGET </a:t>
            </a:r>
            <a:endParaRPr lang="en-ZW" sz="2800" dirty="0">
              <a:solidFill>
                <a:prstClr val="black"/>
              </a:solidFill>
              <a:ea typeface="+mn-ea"/>
              <a:cs typeface="+mn-cs"/>
            </a:endParaRPr>
          </a:p>
        </p:txBody>
      </p:sp>
      <p:sp>
        <p:nvSpPr>
          <p:cNvPr id="10" name="Content Placeholder 9">
            <a:extLst>
              <a:ext uri="{FF2B5EF4-FFF2-40B4-BE49-F238E27FC236}">
                <a16:creationId xmlns="" xmlns:a16="http://schemas.microsoft.com/office/drawing/2014/main" id="{69EDB863-4C76-4BD0-F6D0-211301A84896}"/>
              </a:ext>
            </a:extLst>
          </p:cNvPr>
          <p:cNvSpPr>
            <a:spLocks noGrp="1"/>
          </p:cNvSpPr>
          <p:nvPr>
            <p:ph sz="half" idx="2"/>
          </p:nvPr>
        </p:nvSpPr>
        <p:spPr>
          <a:xfrm>
            <a:off x="5257800" y="1587910"/>
            <a:ext cx="3733800" cy="4355690"/>
          </a:xfrm>
        </p:spPr>
        <p:txBody>
          <a:bodyPr>
            <a:normAutofit fontScale="92500" lnSpcReduction="10000"/>
          </a:bodyPr>
          <a:lstStyle/>
          <a:p>
            <a:r>
              <a:rPr lang="en-GB" sz="2400" dirty="0"/>
              <a:t>PHOTO </a:t>
            </a:r>
          </a:p>
        </p:txBody>
      </p:sp>
      <p:sp>
        <p:nvSpPr>
          <p:cNvPr id="6" name="TextBox 5"/>
          <p:cNvSpPr txBox="1"/>
          <p:nvPr/>
        </p:nvSpPr>
        <p:spPr>
          <a:xfrm>
            <a:off x="0" y="6398786"/>
            <a:ext cx="9334500" cy="466218"/>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endParaRPr lang="en-ZW" sz="2400" dirty="0"/>
          </a:p>
        </p:txBody>
      </p:sp>
      <p:sp>
        <p:nvSpPr>
          <p:cNvPr id="3" name="Content Placeholder 2"/>
          <p:cNvSpPr>
            <a:spLocks noGrp="1"/>
          </p:cNvSpPr>
          <p:nvPr>
            <p:ph sz="half" idx="1"/>
          </p:nvPr>
        </p:nvSpPr>
        <p:spPr/>
        <p:txBody>
          <a:bodyPr>
            <a:normAutofit fontScale="92500" lnSpcReduction="10000"/>
          </a:bodyPr>
          <a:lstStyle/>
          <a:p>
            <a:r>
              <a:rPr lang="en-ZA" dirty="0" smtClean="0"/>
              <a:t>The council budget is based on inputs gathered from various gender groups including women, men, boys and girls.</a:t>
            </a:r>
          </a:p>
          <a:p>
            <a:r>
              <a:rPr lang="en-ZA" dirty="0" smtClean="0"/>
              <a:t>Council employs cross subsidisation of incomes and expenditures across programs to finance priority activities for the various gender groups</a:t>
            </a:r>
            <a:endParaRPr lang="en-ZA" dirty="0"/>
          </a:p>
        </p:txBody>
      </p:sp>
      <p:pic>
        <p:nvPicPr>
          <p:cNvPr id="3074" name="Picture 2" descr="C:\Users\user\Downloads\PHOTO-2024-11-07-10-55-4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95800" y="1293386"/>
            <a:ext cx="4419600" cy="45740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75555850"/>
      </p:ext>
    </p:extLst>
  </p:cSld>
  <p:clrMapOvr>
    <a:masterClrMapping/>
  </p:clrMapOvr>
  <p:transition spd="slow">
    <p:push dir="u"/>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0" algn="l">
              <a:spcBef>
                <a:spcPct val="20000"/>
              </a:spcBef>
            </a:pPr>
            <a:r>
              <a:rPr lang="en-ZA" sz="2800" b="1" dirty="0">
                <a:solidFill>
                  <a:prstClr val="black"/>
                </a:solidFill>
                <a:ea typeface="+mn-ea"/>
                <a:cs typeface="+mn-cs"/>
              </a:rPr>
              <a:t>V. EXPENDITURE- GENDER IN MAINSTREAM BUDGET – EXAMPLE  </a:t>
            </a:r>
            <a:endParaRPr lang="en-ZW" sz="2800" dirty="0">
              <a:solidFill>
                <a:prstClr val="black"/>
              </a:solidFill>
              <a:ea typeface="+mn-ea"/>
              <a:cs typeface="+mn-cs"/>
            </a:endParaRPr>
          </a:p>
        </p:txBody>
      </p:sp>
      <p:sp>
        <p:nvSpPr>
          <p:cNvPr id="6" name="TextBox 5"/>
          <p:cNvSpPr txBox="1"/>
          <p:nvPr/>
        </p:nvSpPr>
        <p:spPr>
          <a:xfrm>
            <a:off x="0" y="6398786"/>
            <a:ext cx="9334500" cy="466218"/>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endParaRPr lang="en-ZW" sz="2400" dirty="0"/>
          </a:p>
        </p:txBody>
      </p:sp>
      <p:graphicFrame>
        <p:nvGraphicFramePr>
          <p:cNvPr id="5" name="Content Placeholder 4"/>
          <p:cNvGraphicFramePr>
            <a:graphicFrameLocks noGrp="1"/>
          </p:cNvGraphicFramePr>
          <p:nvPr>
            <p:ph sz="half" idx="1"/>
            <p:extLst>
              <p:ext uri="{D42A27DB-BD31-4B8C-83A1-F6EECF244321}">
                <p14:modId xmlns:p14="http://schemas.microsoft.com/office/powerpoint/2010/main" val="2472629943"/>
              </p:ext>
            </p:extLst>
          </p:nvPr>
        </p:nvGraphicFramePr>
        <p:xfrm>
          <a:off x="1066800" y="1981200"/>
          <a:ext cx="6159500" cy="2934970"/>
        </p:xfrm>
        <a:graphic>
          <a:graphicData uri="http://schemas.openxmlformats.org/drawingml/2006/table">
            <a:tbl>
              <a:tblPr firstRow="1" firstCol="1" bandRow="1">
                <a:tableStyleId>{5C22544A-7EE6-4342-B048-85BDC9FD1C3A}</a:tableStyleId>
              </a:tblPr>
              <a:tblGrid>
                <a:gridCol w="2448560">
                  <a:extLst>
                    <a:ext uri="{9D8B030D-6E8A-4147-A177-3AD203B41FA5}">
                      <a16:colId xmlns="" xmlns:a16="http://schemas.microsoft.com/office/drawing/2014/main" val="2176365499"/>
                    </a:ext>
                  </a:extLst>
                </a:gridCol>
                <a:gridCol w="1590040">
                  <a:extLst>
                    <a:ext uri="{9D8B030D-6E8A-4147-A177-3AD203B41FA5}">
                      <a16:colId xmlns="" xmlns:a16="http://schemas.microsoft.com/office/drawing/2014/main" val="346331403"/>
                    </a:ext>
                  </a:extLst>
                </a:gridCol>
                <a:gridCol w="1189355">
                  <a:extLst>
                    <a:ext uri="{9D8B030D-6E8A-4147-A177-3AD203B41FA5}">
                      <a16:colId xmlns="" xmlns:a16="http://schemas.microsoft.com/office/drawing/2014/main" val="3019309887"/>
                    </a:ext>
                  </a:extLst>
                </a:gridCol>
                <a:gridCol w="931545">
                  <a:extLst>
                    <a:ext uri="{9D8B030D-6E8A-4147-A177-3AD203B41FA5}">
                      <a16:colId xmlns="" xmlns:a16="http://schemas.microsoft.com/office/drawing/2014/main" val="1010328093"/>
                    </a:ext>
                  </a:extLst>
                </a:gridCol>
              </a:tblGrid>
              <a:tr h="365760">
                <a:tc>
                  <a:txBody>
                    <a:bodyPr/>
                    <a:lstStyle/>
                    <a:p>
                      <a:pPr>
                        <a:lnSpc>
                          <a:spcPct val="107000"/>
                        </a:lnSpc>
                        <a:spcAft>
                          <a:spcPts val="800"/>
                        </a:spcAft>
                      </a:pPr>
                      <a:r>
                        <a:rPr lang="en-ZA" sz="1800" kern="100" dirty="0">
                          <a:effectLst/>
                        </a:rPr>
                        <a:t> </a:t>
                      </a:r>
                      <a:endParaRPr lang="en-ZA" sz="18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07000"/>
                        </a:lnSpc>
                        <a:spcAft>
                          <a:spcPts val="800"/>
                        </a:spcAft>
                      </a:pPr>
                      <a:r>
                        <a:rPr lang="en-ZA" sz="1800" kern="100">
                          <a:effectLst/>
                        </a:rPr>
                        <a:t>Amount </a:t>
                      </a:r>
                      <a:endParaRPr lang="en-ZA"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07000"/>
                        </a:lnSpc>
                        <a:spcAft>
                          <a:spcPts val="800"/>
                        </a:spcAft>
                      </a:pPr>
                      <a:r>
                        <a:rPr lang="en-ZA" sz="1800" kern="100">
                          <a:effectLst/>
                        </a:rPr>
                        <a:t> No of beneficiaries</a:t>
                      </a:r>
                      <a:endParaRPr lang="en-ZA"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07000"/>
                        </a:lnSpc>
                        <a:spcAft>
                          <a:spcPts val="800"/>
                        </a:spcAft>
                      </a:pPr>
                      <a:r>
                        <a:rPr lang="en-ZA" sz="1800" kern="100">
                          <a:effectLst/>
                        </a:rPr>
                        <a:t>Percentage</a:t>
                      </a:r>
                      <a:endParaRPr lang="en-ZA"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 xmlns:a16="http://schemas.microsoft.com/office/drawing/2014/main" val="336009269"/>
                  </a:ext>
                </a:extLst>
              </a:tr>
              <a:tr h="184150">
                <a:tc>
                  <a:txBody>
                    <a:bodyPr/>
                    <a:lstStyle/>
                    <a:p>
                      <a:pPr>
                        <a:lnSpc>
                          <a:spcPct val="107000"/>
                        </a:lnSpc>
                        <a:spcAft>
                          <a:spcPts val="800"/>
                        </a:spcAft>
                      </a:pPr>
                      <a:r>
                        <a:rPr lang="en-ZA" sz="1800" kern="100">
                          <a:effectLst/>
                        </a:rPr>
                        <a:t>Total Expenditure</a:t>
                      </a:r>
                      <a:endParaRPr lang="en-ZA"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fontAlgn="b"/>
                      <a:r>
                        <a:rPr lang="en-US" sz="1800" b="0" i="0" u="none" strike="noStrike" dirty="0" smtClean="0">
                          <a:solidFill>
                            <a:srgbClr val="000000"/>
                          </a:solidFill>
                          <a:effectLst/>
                          <a:latin typeface="Calibri"/>
                        </a:rPr>
                        <a:t>28,364,559.00</a:t>
                      </a:r>
                      <a:endParaRPr lang="en-US" sz="1800" b="0" i="0" u="none" strike="noStrike" dirty="0">
                        <a:solidFill>
                          <a:srgbClr val="000000"/>
                        </a:solidFill>
                        <a:effectLst/>
                        <a:latin typeface="Calibri"/>
                      </a:endParaRPr>
                    </a:p>
                  </a:txBody>
                  <a:tcPr marL="0" marR="0" marT="0" marB="0" anchor="b"/>
                </a:tc>
                <a:tc>
                  <a:txBody>
                    <a:bodyPr/>
                    <a:lstStyle/>
                    <a:p>
                      <a:pPr>
                        <a:lnSpc>
                          <a:spcPct val="107000"/>
                        </a:lnSpc>
                        <a:spcAft>
                          <a:spcPts val="800"/>
                        </a:spcAft>
                      </a:pPr>
                      <a:r>
                        <a:rPr lang="en-GB" sz="1800" kern="100" dirty="0">
                          <a:effectLst/>
                        </a:rPr>
                        <a:t> </a:t>
                      </a:r>
                      <a:endParaRPr lang="en-ZA" sz="18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07000"/>
                        </a:lnSpc>
                        <a:spcAft>
                          <a:spcPts val="800"/>
                        </a:spcAft>
                      </a:pPr>
                      <a:r>
                        <a:rPr lang="en-GB" sz="1800" kern="100">
                          <a:effectLst/>
                        </a:rPr>
                        <a:t> </a:t>
                      </a:r>
                      <a:endParaRPr lang="en-ZA"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 xmlns:a16="http://schemas.microsoft.com/office/drawing/2014/main" val="1797577554"/>
                  </a:ext>
                </a:extLst>
              </a:tr>
              <a:tr h="355600">
                <a:tc>
                  <a:txBody>
                    <a:bodyPr/>
                    <a:lstStyle/>
                    <a:p>
                      <a:pPr>
                        <a:lnSpc>
                          <a:spcPct val="107000"/>
                        </a:lnSpc>
                        <a:spcAft>
                          <a:spcPts val="800"/>
                        </a:spcAft>
                      </a:pPr>
                      <a:r>
                        <a:rPr lang="en-GB" sz="1800" kern="100">
                          <a:effectLst/>
                        </a:rPr>
                        <a:t>No. of Men benefiting from council allocations</a:t>
                      </a:r>
                      <a:endParaRPr lang="en-ZA"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07000"/>
                        </a:lnSpc>
                        <a:spcAft>
                          <a:spcPts val="800"/>
                        </a:spcAft>
                      </a:pPr>
                      <a:r>
                        <a:rPr lang="en-GB" sz="1800" kern="100" dirty="0" smtClean="0">
                          <a:effectLst/>
                        </a:rPr>
                        <a:t>13,614,988</a:t>
                      </a:r>
                      <a:r>
                        <a:rPr lang="en-GB" sz="1800" kern="100" dirty="0">
                          <a:effectLst/>
                        </a:rPr>
                        <a:t> </a:t>
                      </a:r>
                      <a:endParaRPr lang="en-ZA" sz="18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07000"/>
                        </a:lnSpc>
                        <a:spcAft>
                          <a:spcPts val="800"/>
                        </a:spcAft>
                      </a:pPr>
                      <a:r>
                        <a:rPr lang="en-GB" sz="1800" kern="100" dirty="0">
                          <a:effectLst/>
                        </a:rPr>
                        <a:t> </a:t>
                      </a:r>
                      <a:r>
                        <a:rPr lang="en-GB" sz="1800" kern="100" dirty="0" smtClean="0">
                          <a:effectLst/>
                        </a:rPr>
                        <a:t>68,080</a:t>
                      </a:r>
                      <a:endParaRPr lang="en-ZA" sz="18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07000"/>
                        </a:lnSpc>
                        <a:spcAft>
                          <a:spcPts val="800"/>
                        </a:spcAft>
                      </a:pPr>
                      <a:r>
                        <a:rPr lang="en-GB" sz="1800" kern="100" dirty="0">
                          <a:effectLst/>
                        </a:rPr>
                        <a:t> </a:t>
                      </a:r>
                      <a:r>
                        <a:rPr lang="en-GB" sz="1800" kern="100" dirty="0" smtClean="0">
                          <a:effectLst/>
                        </a:rPr>
                        <a:t>58</a:t>
                      </a:r>
                      <a:endParaRPr lang="en-ZA" sz="18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 xmlns:a16="http://schemas.microsoft.com/office/drawing/2014/main" val="4072814753"/>
                  </a:ext>
                </a:extLst>
              </a:tr>
              <a:tr h="355600">
                <a:tc>
                  <a:txBody>
                    <a:bodyPr/>
                    <a:lstStyle/>
                    <a:p>
                      <a:pPr>
                        <a:lnSpc>
                          <a:spcPct val="107000"/>
                        </a:lnSpc>
                        <a:spcAft>
                          <a:spcPts val="800"/>
                        </a:spcAft>
                      </a:pPr>
                      <a:r>
                        <a:rPr lang="en-GB" sz="1800" kern="100">
                          <a:effectLst/>
                        </a:rPr>
                        <a:t>No. of Women benefiting from council allocations</a:t>
                      </a:r>
                      <a:endParaRPr lang="en-ZA"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07000"/>
                        </a:lnSpc>
                        <a:spcAft>
                          <a:spcPts val="800"/>
                        </a:spcAft>
                      </a:pPr>
                      <a:r>
                        <a:rPr lang="en-GB" sz="1800" kern="100" dirty="0" smtClean="0">
                          <a:effectLst/>
                        </a:rPr>
                        <a:t> 14,749,571</a:t>
                      </a:r>
                      <a:r>
                        <a:rPr lang="en-GB" sz="1800" kern="100" dirty="0">
                          <a:effectLst/>
                        </a:rPr>
                        <a:t> </a:t>
                      </a:r>
                      <a:endParaRPr lang="en-ZA" sz="18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07000"/>
                        </a:lnSpc>
                        <a:spcAft>
                          <a:spcPts val="800"/>
                        </a:spcAft>
                      </a:pPr>
                      <a:r>
                        <a:rPr lang="en-GB" sz="1800" kern="100" dirty="0">
                          <a:effectLst/>
                        </a:rPr>
                        <a:t> </a:t>
                      </a:r>
                      <a:r>
                        <a:rPr lang="en-GB" sz="1800" kern="100" dirty="0" smtClean="0">
                          <a:effectLst/>
                        </a:rPr>
                        <a:t>61,038</a:t>
                      </a:r>
                      <a:endParaRPr lang="en-ZA" sz="18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07000"/>
                        </a:lnSpc>
                        <a:spcAft>
                          <a:spcPts val="800"/>
                        </a:spcAft>
                      </a:pPr>
                      <a:r>
                        <a:rPr lang="en-GB" sz="1800" kern="100" dirty="0">
                          <a:effectLst/>
                        </a:rPr>
                        <a:t> </a:t>
                      </a:r>
                      <a:r>
                        <a:rPr lang="en-GB" sz="1800" kern="100" dirty="0" smtClean="0">
                          <a:effectLst/>
                        </a:rPr>
                        <a:t>52</a:t>
                      </a:r>
                      <a:endParaRPr lang="en-ZA" sz="18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 xmlns:a16="http://schemas.microsoft.com/office/drawing/2014/main" val="2394458046"/>
                  </a:ext>
                </a:extLst>
              </a:tr>
              <a:tr h="184150">
                <a:tc>
                  <a:txBody>
                    <a:bodyPr/>
                    <a:lstStyle/>
                    <a:p>
                      <a:pPr>
                        <a:lnSpc>
                          <a:spcPct val="107000"/>
                        </a:lnSpc>
                        <a:spcAft>
                          <a:spcPts val="800"/>
                        </a:spcAft>
                      </a:pPr>
                      <a:r>
                        <a:rPr lang="en-GB" sz="1800" kern="100">
                          <a:effectLst/>
                        </a:rPr>
                        <a:t>Total beneficiaries</a:t>
                      </a:r>
                      <a:endParaRPr lang="en-ZA" sz="1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07000"/>
                        </a:lnSpc>
                        <a:spcAft>
                          <a:spcPts val="800"/>
                        </a:spcAft>
                      </a:pPr>
                      <a:r>
                        <a:rPr lang="en-GB" sz="1800" kern="100" dirty="0">
                          <a:effectLst/>
                        </a:rPr>
                        <a:t> </a:t>
                      </a:r>
                      <a:endParaRPr lang="en-ZA" sz="18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07000"/>
                        </a:lnSpc>
                        <a:spcAft>
                          <a:spcPts val="800"/>
                        </a:spcAft>
                      </a:pPr>
                      <a:r>
                        <a:rPr lang="en-GB" sz="1800" kern="100" dirty="0" smtClean="0">
                          <a:effectLst/>
                        </a:rPr>
                        <a:t>117380</a:t>
                      </a:r>
                      <a:r>
                        <a:rPr lang="en-GB" sz="1800" kern="100" dirty="0">
                          <a:effectLst/>
                        </a:rPr>
                        <a:t> </a:t>
                      </a:r>
                      <a:endParaRPr lang="en-ZA" sz="18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07000"/>
                        </a:lnSpc>
                        <a:spcAft>
                          <a:spcPts val="800"/>
                        </a:spcAft>
                      </a:pPr>
                      <a:r>
                        <a:rPr lang="en-ZA" sz="1800" kern="100" dirty="0">
                          <a:effectLst/>
                        </a:rPr>
                        <a:t>100% </a:t>
                      </a:r>
                      <a:endParaRPr lang="en-ZA" sz="18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 xmlns:a16="http://schemas.microsoft.com/office/drawing/2014/main" val="4009824008"/>
                  </a:ext>
                </a:extLst>
              </a:tr>
            </a:tbl>
          </a:graphicData>
        </a:graphic>
      </p:graphicFrame>
    </p:spTree>
    <p:extLst>
      <p:ext uri="{BB962C8B-B14F-4D97-AF65-F5344CB8AC3E}">
        <p14:creationId xmlns:p14="http://schemas.microsoft.com/office/powerpoint/2010/main" val="4271945478"/>
      </p:ext>
    </p:extLst>
  </p:cSld>
  <p:clrMapOvr>
    <a:masterClrMapping/>
  </p:clrMapOvr>
  <p:transition spd="slow">
    <p:push dir="u"/>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sz="2800" b="1" dirty="0">
                <a:solidFill>
                  <a:prstClr val="black"/>
                </a:solidFill>
                <a:ea typeface="+mn-ea"/>
                <a:cs typeface="+mn-cs"/>
              </a:rPr>
              <a:t>VI. BUDGET CROSS SUBSIDISATION ANALYSIS</a:t>
            </a:r>
            <a:endParaRPr lang="en-ZA" dirty="0"/>
          </a:p>
        </p:txBody>
      </p:sp>
      <p:sp>
        <p:nvSpPr>
          <p:cNvPr id="3" name="Content Placeholder 2"/>
          <p:cNvSpPr>
            <a:spLocks noGrp="1"/>
          </p:cNvSpPr>
          <p:nvPr>
            <p:ph idx="1"/>
          </p:nvPr>
        </p:nvSpPr>
        <p:spPr>
          <a:xfrm>
            <a:off x="457200" y="4419600"/>
            <a:ext cx="8229600" cy="1706563"/>
          </a:xfrm>
          <a:ln>
            <a:solidFill>
              <a:schemeClr val="tx1"/>
            </a:solidFill>
          </a:ln>
        </p:spPr>
        <p:txBody>
          <a:bodyPr>
            <a:normAutofit/>
          </a:bodyPr>
          <a:lstStyle/>
          <a:p>
            <a:pPr marL="0" marR="191135" lvl="0" indent="0">
              <a:lnSpc>
                <a:spcPct val="115000"/>
              </a:lnSpc>
              <a:buNone/>
            </a:pPr>
            <a:endParaRPr lang="en-ZA" sz="2400" dirty="0">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n-ZW" dirty="0"/>
          </a:p>
        </p:txBody>
      </p:sp>
      <p:sp>
        <p:nvSpPr>
          <p:cNvPr id="7" name="TextBox 6"/>
          <p:cNvSpPr txBox="1"/>
          <p:nvPr/>
        </p:nvSpPr>
        <p:spPr>
          <a:xfrm>
            <a:off x="0" y="6398786"/>
            <a:ext cx="9334500" cy="466218"/>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endParaRPr lang="en-ZW" sz="2400" dirty="0"/>
          </a:p>
        </p:txBody>
      </p:sp>
      <p:graphicFrame>
        <p:nvGraphicFramePr>
          <p:cNvPr id="8" name="Table 8">
            <a:extLst>
              <a:ext uri="{FF2B5EF4-FFF2-40B4-BE49-F238E27FC236}">
                <a16:creationId xmlns="" xmlns:a16="http://schemas.microsoft.com/office/drawing/2014/main" id="{972E4A84-E591-9A23-75A2-94588F73F8FF}"/>
              </a:ext>
            </a:extLst>
          </p:cNvPr>
          <p:cNvGraphicFramePr>
            <a:graphicFrameLocks noGrp="1"/>
          </p:cNvGraphicFramePr>
          <p:nvPr>
            <p:extLst>
              <p:ext uri="{D42A27DB-BD31-4B8C-83A1-F6EECF244321}">
                <p14:modId xmlns:p14="http://schemas.microsoft.com/office/powerpoint/2010/main" val="1514727320"/>
              </p:ext>
            </p:extLst>
          </p:nvPr>
        </p:nvGraphicFramePr>
        <p:xfrm>
          <a:off x="457200" y="1417638"/>
          <a:ext cx="8382000" cy="5394960"/>
        </p:xfrm>
        <a:graphic>
          <a:graphicData uri="http://schemas.openxmlformats.org/drawingml/2006/table">
            <a:tbl>
              <a:tblPr firstRow="1" bandRow="1">
                <a:tableStyleId>{5C22544A-7EE6-4342-B048-85BDC9FD1C3A}</a:tableStyleId>
              </a:tblPr>
              <a:tblGrid>
                <a:gridCol w="1397000">
                  <a:extLst>
                    <a:ext uri="{9D8B030D-6E8A-4147-A177-3AD203B41FA5}">
                      <a16:colId xmlns="" xmlns:a16="http://schemas.microsoft.com/office/drawing/2014/main" val="243963026"/>
                    </a:ext>
                  </a:extLst>
                </a:gridCol>
                <a:gridCol w="1397000">
                  <a:extLst>
                    <a:ext uri="{9D8B030D-6E8A-4147-A177-3AD203B41FA5}">
                      <a16:colId xmlns="" xmlns:a16="http://schemas.microsoft.com/office/drawing/2014/main" val="3025819700"/>
                    </a:ext>
                  </a:extLst>
                </a:gridCol>
                <a:gridCol w="1397000">
                  <a:extLst>
                    <a:ext uri="{9D8B030D-6E8A-4147-A177-3AD203B41FA5}">
                      <a16:colId xmlns="" xmlns:a16="http://schemas.microsoft.com/office/drawing/2014/main" val="3934976339"/>
                    </a:ext>
                  </a:extLst>
                </a:gridCol>
                <a:gridCol w="1397000">
                  <a:extLst>
                    <a:ext uri="{9D8B030D-6E8A-4147-A177-3AD203B41FA5}">
                      <a16:colId xmlns="" xmlns:a16="http://schemas.microsoft.com/office/drawing/2014/main" val="3175072978"/>
                    </a:ext>
                  </a:extLst>
                </a:gridCol>
                <a:gridCol w="1397000">
                  <a:extLst>
                    <a:ext uri="{9D8B030D-6E8A-4147-A177-3AD203B41FA5}">
                      <a16:colId xmlns="" xmlns:a16="http://schemas.microsoft.com/office/drawing/2014/main" val="4056010509"/>
                    </a:ext>
                  </a:extLst>
                </a:gridCol>
                <a:gridCol w="1397000">
                  <a:extLst>
                    <a:ext uri="{9D8B030D-6E8A-4147-A177-3AD203B41FA5}">
                      <a16:colId xmlns="" xmlns:a16="http://schemas.microsoft.com/office/drawing/2014/main" val="3130151300"/>
                    </a:ext>
                  </a:extLst>
                </a:gridCol>
              </a:tblGrid>
              <a:tr h="615661">
                <a:tc>
                  <a:txBody>
                    <a:bodyPr/>
                    <a:lstStyle/>
                    <a:p>
                      <a:endParaRPr lang="en-GB" dirty="0"/>
                    </a:p>
                  </a:txBody>
                  <a:tcPr/>
                </a:tc>
                <a:tc>
                  <a:txBody>
                    <a:bodyPr/>
                    <a:lstStyle/>
                    <a:p>
                      <a:r>
                        <a:rPr lang="en-US" dirty="0">
                          <a:solidFill>
                            <a:schemeClr val="tx1"/>
                          </a:solidFill>
                        </a:rPr>
                        <a:t>Income (A)</a:t>
                      </a:r>
                      <a:endParaRPr lang="en-GB" dirty="0">
                        <a:solidFill>
                          <a:schemeClr val="tx1"/>
                        </a:solidFill>
                      </a:endParaRPr>
                    </a:p>
                  </a:txBody>
                  <a:tcPr/>
                </a:tc>
                <a:tc>
                  <a:txBody>
                    <a:bodyPr/>
                    <a:lstStyle/>
                    <a:p>
                      <a:r>
                        <a:rPr lang="en-US" dirty="0">
                          <a:solidFill>
                            <a:schemeClr val="tx1"/>
                          </a:solidFill>
                        </a:rPr>
                        <a:t>% of total budget</a:t>
                      </a:r>
                      <a:endParaRPr lang="en-GB" dirty="0">
                        <a:solidFill>
                          <a:schemeClr val="tx1"/>
                        </a:solidFill>
                      </a:endParaRPr>
                    </a:p>
                  </a:txBody>
                  <a:tcPr/>
                </a:tc>
                <a:tc>
                  <a:txBody>
                    <a:bodyPr/>
                    <a:lstStyle/>
                    <a:p>
                      <a:r>
                        <a:rPr lang="en-US" dirty="0">
                          <a:solidFill>
                            <a:schemeClr val="tx1"/>
                          </a:solidFill>
                        </a:rPr>
                        <a:t>Expenditure (B)</a:t>
                      </a:r>
                      <a:endParaRPr lang="en-GB" dirty="0">
                        <a:solidFill>
                          <a:schemeClr val="tx1"/>
                        </a:solidFill>
                      </a:endParaRPr>
                    </a:p>
                  </a:txBody>
                  <a:tcPr/>
                </a:tc>
                <a:tc>
                  <a:txBody>
                    <a:bodyPr/>
                    <a:lstStyle/>
                    <a:p>
                      <a:r>
                        <a:rPr lang="en-US" dirty="0">
                          <a:solidFill>
                            <a:schemeClr val="tx1"/>
                          </a:solidFill>
                        </a:rPr>
                        <a:t>% of total budget</a:t>
                      </a:r>
                      <a:endParaRPr lang="en-GB" dirty="0">
                        <a:solidFill>
                          <a:schemeClr val="tx1"/>
                        </a:solidFill>
                      </a:endParaRPr>
                    </a:p>
                  </a:txBody>
                  <a:tcPr/>
                </a:tc>
                <a:tc>
                  <a:txBody>
                    <a:bodyPr/>
                    <a:lstStyle/>
                    <a:p>
                      <a:r>
                        <a:rPr lang="en-US" dirty="0">
                          <a:solidFill>
                            <a:schemeClr val="tx1"/>
                          </a:solidFill>
                        </a:rPr>
                        <a:t>Surplus/Deficit</a:t>
                      </a:r>
                      <a:endParaRPr lang="en-GB" dirty="0">
                        <a:solidFill>
                          <a:schemeClr val="tx1"/>
                        </a:solidFill>
                      </a:endParaRPr>
                    </a:p>
                  </a:txBody>
                  <a:tcPr/>
                </a:tc>
                <a:extLst>
                  <a:ext uri="{0D108BD9-81ED-4DB2-BD59-A6C34878D82A}">
                    <a16:rowId xmlns="" xmlns:a16="http://schemas.microsoft.com/office/drawing/2014/main" val="236791387"/>
                  </a:ext>
                </a:extLst>
              </a:tr>
              <a:tr h="557027">
                <a:tc>
                  <a:txBody>
                    <a:bodyPr/>
                    <a:lstStyle/>
                    <a:p>
                      <a:r>
                        <a:rPr lang="en-US" sz="1600" dirty="0"/>
                        <a:t>Governance &amp; Administration</a:t>
                      </a:r>
                      <a:endParaRPr lang="en-GB" sz="1600" dirty="0"/>
                    </a:p>
                  </a:txBody>
                  <a:tcPr/>
                </a:tc>
                <a:tc>
                  <a:txBody>
                    <a:bodyPr/>
                    <a:lstStyle/>
                    <a:p>
                      <a:pPr algn="l" fontAlgn="b"/>
                      <a:r>
                        <a:rPr lang="en-US" sz="1600" b="0" i="0" u="none" strike="noStrike" dirty="0">
                          <a:solidFill>
                            <a:srgbClr val="000000"/>
                          </a:solidFill>
                          <a:effectLst/>
                          <a:latin typeface="Calibri"/>
                        </a:rPr>
                        <a:t>          7,834,719.00 </a:t>
                      </a:r>
                    </a:p>
                  </a:txBody>
                  <a:tcPr marL="0" marR="0" marT="0" marB="0" anchor="b"/>
                </a:tc>
                <a:tc>
                  <a:txBody>
                    <a:bodyPr/>
                    <a:lstStyle/>
                    <a:p>
                      <a:pPr algn="l" fontAlgn="b"/>
                      <a:r>
                        <a:rPr lang="en-US" sz="1600" b="0" i="0" u="none" strike="noStrike" dirty="0">
                          <a:solidFill>
                            <a:srgbClr val="000000"/>
                          </a:solidFill>
                          <a:effectLst/>
                          <a:latin typeface="Calibri"/>
                        </a:rPr>
                        <a:t>                          </a:t>
                      </a:r>
                      <a:r>
                        <a:rPr lang="en-US" sz="1600" b="0" i="0" u="none" strike="noStrike" dirty="0" smtClean="0">
                          <a:solidFill>
                            <a:srgbClr val="000000"/>
                          </a:solidFill>
                          <a:effectLst/>
                          <a:latin typeface="Calibri"/>
                        </a:rPr>
                        <a:t>28</a:t>
                      </a:r>
                      <a:endParaRPr lang="en-US" sz="1600" b="0" i="0" u="none" strike="noStrike" dirty="0">
                        <a:solidFill>
                          <a:srgbClr val="000000"/>
                        </a:solidFill>
                        <a:effectLst/>
                        <a:latin typeface="Calibri"/>
                      </a:endParaRPr>
                    </a:p>
                  </a:txBody>
                  <a:tcPr marL="0" marR="0" marT="0" marB="0" anchor="b"/>
                </a:tc>
                <a:tc>
                  <a:txBody>
                    <a:bodyPr/>
                    <a:lstStyle/>
                    <a:p>
                      <a:pPr algn="l" fontAlgn="b"/>
                      <a:r>
                        <a:rPr lang="en-US" sz="1600" b="0" i="0" u="none" strike="noStrike" dirty="0">
                          <a:solidFill>
                            <a:srgbClr val="000000"/>
                          </a:solidFill>
                          <a:effectLst/>
                          <a:latin typeface="Calibri"/>
                        </a:rPr>
                        <a:t>       5,028,572.00 </a:t>
                      </a:r>
                    </a:p>
                  </a:txBody>
                  <a:tcPr marL="0" marR="0" marT="0" marB="0" anchor="b"/>
                </a:tc>
                <a:tc>
                  <a:txBody>
                    <a:bodyPr/>
                    <a:lstStyle/>
                    <a:p>
                      <a:pPr algn="l" fontAlgn="b"/>
                      <a:r>
                        <a:rPr lang="en-US" sz="1600" b="0" i="0" u="none" strike="noStrike" dirty="0">
                          <a:solidFill>
                            <a:srgbClr val="000000"/>
                          </a:solidFill>
                          <a:effectLst/>
                          <a:latin typeface="Calibri"/>
                        </a:rPr>
                        <a:t>                         </a:t>
                      </a:r>
                      <a:r>
                        <a:rPr lang="en-US" sz="1600" b="0" i="0" u="none" strike="noStrike" dirty="0" smtClean="0">
                          <a:solidFill>
                            <a:srgbClr val="000000"/>
                          </a:solidFill>
                          <a:effectLst/>
                          <a:latin typeface="Calibri"/>
                        </a:rPr>
                        <a:t>18 </a:t>
                      </a:r>
                      <a:endParaRPr lang="en-US" sz="1600" b="0" i="0" u="none" strike="noStrike" dirty="0">
                        <a:solidFill>
                          <a:srgbClr val="000000"/>
                        </a:solidFill>
                        <a:effectLst/>
                        <a:latin typeface="Calibri"/>
                      </a:endParaRPr>
                    </a:p>
                  </a:txBody>
                  <a:tcPr marL="0" marR="0" marT="0" marB="0" anchor="b"/>
                </a:tc>
                <a:tc>
                  <a:txBody>
                    <a:bodyPr/>
                    <a:lstStyle/>
                    <a:p>
                      <a:pPr algn="r" fontAlgn="ctr"/>
                      <a:r>
                        <a:rPr lang="en-US" sz="1600" b="0" i="0" u="none" strike="noStrike" dirty="0">
                          <a:solidFill>
                            <a:srgbClr val="000000"/>
                          </a:solidFill>
                          <a:effectLst/>
                          <a:latin typeface="Calibri"/>
                        </a:rPr>
                        <a:t>   2,806,147.00 </a:t>
                      </a:r>
                    </a:p>
                  </a:txBody>
                  <a:tcPr marL="0" marR="0" marT="0" marB="0" anchor="ctr"/>
                </a:tc>
                <a:extLst>
                  <a:ext uri="{0D108BD9-81ED-4DB2-BD59-A6C34878D82A}">
                    <a16:rowId xmlns="" xmlns:a16="http://schemas.microsoft.com/office/drawing/2014/main" val="1427444436"/>
                  </a:ext>
                </a:extLst>
              </a:tr>
              <a:tr h="791564">
                <a:tc>
                  <a:txBody>
                    <a:bodyPr/>
                    <a:lstStyle/>
                    <a:p>
                      <a:r>
                        <a:rPr lang="en-US" sz="1600" dirty="0"/>
                        <a:t>Water, Sanitation &amp; Hygiene</a:t>
                      </a:r>
                      <a:endParaRPr lang="en-GB" sz="1600" dirty="0"/>
                    </a:p>
                  </a:txBody>
                  <a:tcPr/>
                </a:tc>
                <a:tc>
                  <a:txBody>
                    <a:bodyPr/>
                    <a:lstStyle/>
                    <a:p>
                      <a:pPr algn="l" fontAlgn="b"/>
                      <a:r>
                        <a:rPr lang="en-US" sz="1600" b="0" i="0" u="none" strike="noStrike" dirty="0">
                          <a:solidFill>
                            <a:srgbClr val="000000"/>
                          </a:solidFill>
                          <a:effectLst/>
                          <a:latin typeface="Calibri"/>
                        </a:rPr>
                        <a:t>          9,126,039.00 </a:t>
                      </a:r>
                    </a:p>
                  </a:txBody>
                  <a:tcPr marL="0" marR="0" marT="0" marB="0" anchor="b"/>
                </a:tc>
                <a:tc>
                  <a:txBody>
                    <a:bodyPr/>
                    <a:lstStyle/>
                    <a:p>
                      <a:pPr algn="l" fontAlgn="b"/>
                      <a:r>
                        <a:rPr lang="en-US" sz="1600" b="0" i="0" u="none" strike="noStrike" dirty="0">
                          <a:solidFill>
                            <a:srgbClr val="000000"/>
                          </a:solidFill>
                          <a:effectLst/>
                          <a:latin typeface="Calibri"/>
                        </a:rPr>
                        <a:t>                          </a:t>
                      </a:r>
                      <a:r>
                        <a:rPr lang="en-US" sz="1600" b="0" i="0" u="none" strike="noStrike" dirty="0" smtClean="0">
                          <a:solidFill>
                            <a:srgbClr val="000000"/>
                          </a:solidFill>
                          <a:effectLst/>
                          <a:latin typeface="Calibri"/>
                        </a:rPr>
                        <a:t>32.</a:t>
                      </a:r>
                      <a:endParaRPr lang="en-US" sz="1600" b="0" i="0" u="none" strike="noStrike" dirty="0">
                        <a:solidFill>
                          <a:srgbClr val="000000"/>
                        </a:solidFill>
                        <a:effectLst/>
                        <a:latin typeface="Calibri"/>
                      </a:endParaRPr>
                    </a:p>
                  </a:txBody>
                  <a:tcPr marL="0" marR="0" marT="0" marB="0" anchor="b"/>
                </a:tc>
                <a:tc>
                  <a:txBody>
                    <a:bodyPr/>
                    <a:lstStyle/>
                    <a:p>
                      <a:pPr algn="l" fontAlgn="b"/>
                      <a:r>
                        <a:rPr lang="en-US" sz="1600" b="0" i="0" u="none" strike="noStrike">
                          <a:solidFill>
                            <a:srgbClr val="000000"/>
                          </a:solidFill>
                          <a:effectLst/>
                          <a:latin typeface="Calibri"/>
                        </a:rPr>
                        <a:t>       8,620,174.00 </a:t>
                      </a:r>
                    </a:p>
                  </a:txBody>
                  <a:tcPr marL="0" marR="0" marT="0" marB="0" anchor="b"/>
                </a:tc>
                <a:tc>
                  <a:txBody>
                    <a:bodyPr/>
                    <a:lstStyle/>
                    <a:p>
                      <a:pPr algn="l" fontAlgn="b"/>
                      <a:r>
                        <a:rPr lang="en-US" sz="1600" b="0" i="0" u="none" strike="noStrike" dirty="0">
                          <a:solidFill>
                            <a:srgbClr val="000000"/>
                          </a:solidFill>
                          <a:effectLst/>
                          <a:latin typeface="Calibri"/>
                        </a:rPr>
                        <a:t>                         </a:t>
                      </a:r>
                      <a:r>
                        <a:rPr lang="en-US" sz="1600" b="0" i="0" u="none" strike="noStrike" dirty="0" smtClean="0">
                          <a:solidFill>
                            <a:srgbClr val="000000"/>
                          </a:solidFill>
                          <a:effectLst/>
                          <a:latin typeface="Calibri"/>
                        </a:rPr>
                        <a:t>30</a:t>
                      </a:r>
                      <a:endParaRPr lang="en-US" sz="1600" b="0" i="0" u="none" strike="noStrike" dirty="0">
                        <a:solidFill>
                          <a:srgbClr val="000000"/>
                        </a:solidFill>
                        <a:effectLst/>
                        <a:latin typeface="Calibri"/>
                      </a:endParaRPr>
                    </a:p>
                  </a:txBody>
                  <a:tcPr marL="0" marR="0" marT="0" marB="0" anchor="b"/>
                </a:tc>
                <a:tc>
                  <a:txBody>
                    <a:bodyPr/>
                    <a:lstStyle/>
                    <a:p>
                      <a:pPr algn="r" fontAlgn="ctr"/>
                      <a:r>
                        <a:rPr lang="en-US" sz="1600" b="0" i="0" u="none" strike="noStrike">
                          <a:solidFill>
                            <a:srgbClr val="000000"/>
                          </a:solidFill>
                          <a:effectLst/>
                          <a:latin typeface="Calibri"/>
                        </a:rPr>
                        <a:t>      505,865.00 </a:t>
                      </a:r>
                    </a:p>
                  </a:txBody>
                  <a:tcPr marL="0" marR="0" marT="0" marB="0" anchor="ctr"/>
                </a:tc>
                <a:extLst>
                  <a:ext uri="{0D108BD9-81ED-4DB2-BD59-A6C34878D82A}">
                    <a16:rowId xmlns="" xmlns:a16="http://schemas.microsoft.com/office/drawing/2014/main" val="146695595"/>
                  </a:ext>
                </a:extLst>
              </a:tr>
              <a:tr h="351806">
                <a:tc>
                  <a:txBody>
                    <a:bodyPr/>
                    <a:lstStyle/>
                    <a:p>
                      <a:r>
                        <a:rPr lang="en-US" sz="1600" dirty="0"/>
                        <a:t>Social Services</a:t>
                      </a:r>
                      <a:endParaRPr lang="en-GB" sz="1600" dirty="0"/>
                    </a:p>
                  </a:txBody>
                  <a:tcPr/>
                </a:tc>
                <a:tc>
                  <a:txBody>
                    <a:bodyPr/>
                    <a:lstStyle/>
                    <a:p>
                      <a:pPr algn="l" fontAlgn="b"/>
                      <a:r>
                        <a:rPr lang="en-US" sz="1600" b="0" i="0" u="none" strike="noStrike">
                          <a:solidFill>
                            <a:srgbClr val="000000"/>
                          </a:solidFill>
                          <a:effectLst/>
                          <a:latin typeface="Calibri"/>
                        </a:rPr>
                        <a:t>          4,814,346.00 </a:t>
                      </a:r>
                    </a:p>
                  </a:txBody>
                  <a:tcPr marL="0" marR="0" marT="0" marB="0" anchor="b"/>
                </a:tc>
                <a:tc>
                  <a:txBody>
                    <a:bodyPr/>
                    <a:lstStyle/>
                    <a:p>
                      <a:pPr algn="l" fontAlgn="b"/>
                      <a:r>
                        <a:rPr lang="en-US" sz="1600" b="0" i="0" u="none" strike="noStrike" dirty="0">
                          <a:solidFill>
                            <a:srgbClr val="000000"/>
                          </a:solidFill>
                          <a:effectLst/>
                          <a:latin typeface="Calibri"/>
                        </a:rPr>
                        <a:t>                          </a:t>
                      </a:r>
                      <a:r>
                        <a:rPr lang="en-US" sz="1600" b="0" i="0" u="none" strike="noStrike" dirty="0" smtClean="0">
                          <a:solidFill>
                            <a:srgbClr val="000000"/>
                          </a:solidFill>
                          <a:effectLst/>
                          <a:latin typeface="Calibri"/>
                        </a:rPr>
                        <a:t>17</a:t>
                      </a:r>
                      <a:endParaRPr lang="en-US" sz="1600" b="0" i="0" u="none" strike="noStrike" dirty="0">
                        <a:solidFill>
                          <a:srgbClr val="000000"/>
                        </a:solidFill>
                        <a:effectLst/>
                        <a:latin typeface="Calibri"/>
                      </a:endParaRPr>
                    </a:p>
                  </a:txBody>
                  <a:tcPr marL="0" marR="0" marT="0" marB="0" anchor="b"/>
                </a:tc>
                <a:tc>
                  <a:txBody>
                    <a:bodyPr/>
                    <a:lstStyle/>
                    <a:p>
                      <a:pPr algn="l" fontAlgn="b"/>
                      <a:r>
                        <a:rPr lang="en-US" sz="1600" b="0" i="0" u="none" strike="noStrike">
                          <a:solidFill>
                            <a:srgbClr val="000000"/>
                          </a:solidFill>
                          <a:effectLst/>
                          <a:latin typeface="Calibri"/>
                        </a:rPr>
                        <a:t>       8,470,111.00 </a:t>
                      </a:r>
                    </a:p>
                  </a:txBody>
                  <a:tcPr marL="0" marR="0" marT="0" marB="0" anchor="b"/>
                </a:tc>
                <a:tc>
                  <a:txBody>
                    <a:bodyPr/>
                    <a:lstStyle/>
                    <a:p>
                      <a:pPr algn="l" fontAlgn="b"/>
                      <a:r>
                        <a:rPr lang="en-US" sz="1600" b="0" i="0" u="none" strike="noStrike" dirty="0">
                          <a:solidFill>
                            <a:srgbClr val="000000"/>
                          </a:solidFill>
                          <a:effectLst/>
                          <a:latin typeface="Calibri"/>
                        </a:rPr>
                        <a:t>                   </a:t>
                      </a:r>
                      <a:r>
                        <a:rPr lang="en-US" sz="1600" b="0" i="0" u="none" strike="noStrike" dirty="0" smtClean="0">
                          <a:solidFill>
                            <a:srgbClr val="000000"/>
                          </a:solidFill>
                          <a:effectLst/>
                          <a:latin typeface="Calibri"/>
                        </a:rPr>
                        <a:t>     30</a:t>
                      </a:r>
                      <a:endParaRPr lang="en-US" sz="1600" b="0" i="0" u="none" strike="noStrike" dirty="0">
                        <a:solidFill>
                          <a:srgbClr val="000000"/>
                        </a:solidFill>
                        <a:effectLst/>
                        <a:latin typeface="Calibri"/>
                      </a:endParaRPr>
                    </a:p>
                  </a:txBody>
                  <a:tcPr marL="0" marR="0" marT="0" marB="0" anchor="b"/>
                </a:tc>
                <a:tc>
                  <a:txBody>
                    <a:bodyPr/>
                    <a:lstStyle/>
                    <a:p>
                      <a:pPr algn="r" fontAlgn="ctr"/>
                      <a:r>
                        <a:rPr lang="en-US" sz="1600" b="0" i="0" u="none" strike="noStrike">
                          <a:solidFill>
                            <a:srgbClr val="000000"/>
                          </a:solidFill>
                          <a:effectLst/>
                          <a:latin typeface="Calibri"/>
                        </a:rPr>
                        <a:t>  (3,655,765.00)</a:t>
                      </a:r>
                    </a:p>
                  </a:txBody>
                  <a:tcPr marL="0" marR="0" marT="0" marB="0" anchor="ctr"/>
                </a:tc>
                <a:extLst>
                  <a:ext uri="{0D108BD9-81ED-4DB2-BD59-A6C34878D82A}">
                    <a16:rowId xmlns="" xmlns:a16="http://schemas.microsoft.com/office/drawing/2014/main" val="4289499622"/>
                  </a:ext>
                </a:extLst>
              </a:tr>
              <a:tr h="351806">
                <a:tc>
                  <a:txBody>
                    <a:bodyPr/>
                    <a:lstStyle/>
                    <a:p>
                      <a:r>
                        <a:rPr lang="en-US" sz="1600" dirty="0"/>
                        <a:t>Roads</a:t>
                      </a:r>
                      <a:endParaRPr lang="en-GB" sz="1600" dirty="0"/>
                    </a:p>
                  </a:txBody>
                  <a:tcPr/>
                </a:tc>
                <a:tc>
                  <a:txBody>
                    <a:bodyPr/>
                    <a:lstStyle/>
                    <a:p>
                      <a:pPr algn="l" fontAlgn="b"/>
                      <a:r>
                        <a:rPr lang="en-US" sz="1600" b="0" i="0" u="none" strike="noStrike">
                          <a:solidFill>
                            <a:srgbClr val="000000"/>
                          </a:solidFill>
                          <a:effectLst/>
                          <a:latin typeface="Calibri"/>
                        </a:rPr>
                        <a:t>          4,715,662.00 </a:t>
                      </a:r>
                    </a:p>
                  </a:txBody>
                  <a:tcPr marL="0" marR="0" marT="0" marB="0" anchor="b"/>
                </a:tc>
                <a:tc>
                  <a:txBody>
                    <a:bodyPr/>
                    <a:lstStyle/>
                    <a:p>
                      <a:pPr algn="l" fontAlgn="b"/>
                      <a:r>
                        <a:rPr lang="en-US" sz="1600" b="0" i="0" u="none" strike="noStrike" dirty="0">
                          <a:solidFill>
                            <a:srgbClr val="000000"/>
                          </a:solidFill>
                          <a:effectLst/>
                          <a:latin typeface="Calibri"/>
                        </a:rPr>
                        <a:t>                          </a:t>
                      </a:r>
                      <a:r>
                        <a:rPr lang="en-US" sz="1600" b="0" i="0" u="none" strike="noStrike" dirty="0" smtClean="0">
                          <a:solidFill>
                            <a:srgbClr val="000000"/>
                          </a:solidFill>
                          <a:effectLst/>
                          <a:latin typeface="Calibri"/>
                        </a:rPr>
                        <a:t>17</a:t>
                      </a:r>
                      <a:endParaRPr lang="en-US" sz="1600" b="0" i="0" u="none" strike="noStrike" dirty="0">
                        <a:solidFill>
                          <a:srgbClr val="000000"/>
                        </a:solidFill>
                        <a:effectLst/>
                        <a:latin typeface="Calibri"/>
                      </a:endParaRPr>
                    </a:p>
                  </a:txBody>
                  <a:tcPr marL="0" marR="0" marT="0" marB="0" anchor="b"/>
                </a:tc>
                <a:tc>
                  <a:txBody>
                    <a:bodyPr/>
                    <a:lstStyle/>
                    <a:p>
                      <a:pPr algn="l" fontAlgn="b"/>
                      <a:r>
                        <a:rPr lang="en-US" sz="1600" b="0" i="0" u="none" strike="noStrike">
                          <a:solidFill>
                            <a:srgbClr val="000000"/>
                          </a:solidFill>
                          <a:effectLst/>
                          <a:latin typeface="Calibri"/>
                        </a:rPr>
                        <a:t>       3,855,771.00 </a:t>
                      </a:r>
                    </a:p>
                  </a:txBody>
                  <a:tcPr marL="0" marR="0" marT="0" marB="0" anchor="b"/>
                </a:tc>
                <a:tc>
                  <a:txBody>
                    <a:bodyPr/>
                    <a:lstStyle/>
                    <a:p>
                      <a:pPr algn="l" fontAlgn="b"/>
                      <a:r>
                        <a:rPr lang="en-US" sz="1600" b="0" i="0" u="none" strike="noStrike" dirty="0">
                          <a:solidFill>
                            <a:srgbClr val="000000"/>
                          </a:solidFill>
                          <a:effectLst/>
                          <a:latin typeface="Calibri"/>
                        </a:rPr>
                        <a:t>                         </a:t>
                      </a:r>
                      <a:r>
                        <a:rPr lang="en-US" sz="1600" b="0" i="0" u="none" strike="noStrike" dirty="0" smtClean="0">
                          <a:solidFill>
                            <a:srgbClr val="000000"/>
                          </a:solidFill>
                          <a:effectLst/>
                          <a:latin typeface="Calibri"/>
                        </a:rPr>
                        <a:t>14</a:t>
                      </a:r>
                      <a:endParaRPr lang="en-US" sz="1600" b="0" i="0" u="none" strike="noStrike" dirty="0">
                        <a:solidFill>
                          <a:srgbClr val="000000"/>
                        </a:solidFill>
                        <a:effectLst/>
                        <a:latin typeface="Calibri"/>
                      </a:endParaRPr>
                    </a:p>
                  </a:txBody>
                  <a:tcPr marL="0" marR="0" marT="0" marB="0" anchor="b"/>
                </a:tc>
                <a:tc>
                  <a:txBody>
                    <a:bodyPr/>
                    <a:lstStyle/>
                    <a:p>
                      <a:pPr algn="r" fontAlgn="ctr"/>
                      <a:r>
                        <a:rPr lang="en-US" sz="1600" b="0" i="0" u="none" strike="noStrike">
                          <a:solidFill>
                            <a:srgbClr val="000000"/>
                          </a:solidFill>
                          <a:effectLst/>
                          <a:latin typeface="Calibri"/>
                        </a:rPr>
                        <a:t>      859,891.00 </a:t>
                      </a:r>
                    </a:p>
                  </a:txBody>
                  <a:tcPr marL="0" marR="0" marT="0" marB="0" anchor="ctr"/>
                </a:tc>
                <a:extLst>
                  <a:ext uri="{0D108BD9-81ED-4DB2-BD59-A6C34878D82A}">
                    <a16:rowId xmlns="" xmlns:a16="http://schemas.microsoft.com/office/drawing/2014/main" val="2577597650"/>
                  </a:ext>
                </a:extLst>
              </a:tr>
              <a:tr h="557027">
                <a:tc>
                  <a:txBody>
                    <a:bodyPr/>
                    <a:lstStyle/>
                    <a:p>
                      <a:r>
                        <a:rPr lang="en-US" sz="1600" dirty="0"/>
                        <a:t>Public Safety and Security</a:t>
                      </a:r>
                      <a:endParaRPr lang="en-GB" sz="1600" dirty="0"/>
                    </a:p>
                  </a:txBody>
                  <a:tcPr/>
                </a:tc>
                <a:tc>
                  <a:txBody>
                    <a:bodyPr/>
                    <a:lstStyle/>
                    <a:p>
                      <a:pPr algn="l" fontAlgn="b"/>
                      <a:r>
                        <a:rPr lang="en-US" sz="1600" b="0" i="0" u="none" strike="noStrike">
                          <a:solidFill>
                            <a:srgbClr val="000000"/>
                          </a:solidFill>
                          <a:effectLst/>
                          <a:latin typeface="Calibri"/>
                        </a:rPr>
                        <a:t>          1,854,473.00 </a:t>
                      </a:r>
                    </a:p>
                  </a:txBody>
                  <a:tcPr marL="0" marR="0" marT="0" marB="0" anchor="b"/>
                </a:tc>
                <a:tc>
                  <a:txBody>
                    <a:bodyPr/>
                    <a:lstStyle/>
                    <a:p>
                      <a:pPr algn="l" fontAlgn="b"/>
                      <a:r>
                        <a:rPr lang="en-US" sz="1600" b="0" i="0" u="none" strike="noStrike" dirty="0" smtClean="0">
                          <a:solidFill>
                            <a:srgbClr val="000000"/>
                          </a:solidFill>
                          <a:effectLst/>
                          <a:latin typeface="Calibri"/>
                        </a:rPr>
                        <a:t> 7</a:t>
                      </a:r>
                      <a:endParaRPr lang="en-US" sz="1600" b="0" i="0" u="none" strike="noStrike" dirty="0">
                        <a:solidFill>
                          <a:srgbClr val="000000"/>
                        </a:solidFill>
                        <a:effectLst/>
                        <a:latin typeface="Calibri"/>
                      </a:endParaRPr>
                    </a:p>
                  </a:txBody>
                  <a:tcPr marL="0" marR="0" marT="0" marB="0" anchor="b"/>
                </a:tc>
                <a:tc>
                  <a:txBody>
                    <a:bodyPr/>
                    <a:lstStyle/>
                    <a:p>
                      <a:pPr algn="l" fontAlgn="b"/>
                      <a:r>
                        <a:rPr lang="en-US" sz="1600" b="0" i="0" u="none" strike="noStrike" dirty="0">
                          <a:solidFill>
                            <a:srgbClr val="000000"/>
                          </a:solidFill>
                          <a:effectLst/>
                          <a:latin typeface="Calibri"/>
                        </a:rPr>
                        <a:t>       2,365,717.00 </a:t>
                      </a:r>
                    </a:p>
                  </a:txBody>
                  <a:tcPr marL="0" marR="0" marT="0" marB="0" anchor="b"/>
                </a:tc>
                <a:tc>
                  <a:txBody>
                    <a:bodyPr/>
                    <a:lstStyle/>
                    <a:p>
                      <a:pPr algn="l" fontAlgn="b"/>
                      <a:r>
                        <a:rPr lang="en-US" sz="1600" b="0" i="0" u="none" strike="noStrike" dirty="0">
                          <a:solidFill>
                            <a:srgbClr val="000000"/>
                          </a:solidFill>
                          <a:effectLst/>
                          <a:latin typeface="Calibri"/>
                        </a:rPr>
                        <a:t>                           </a:t>
                      </a:r>
                      <a:r>
                        <a:rPr lang="en-US" sz="1600" b="0" i="0" u="none" strike="noStrike" dirty="0" smtClean="0">
                          <a:solidFill>
                            <a:srgbClr val="000000"/>
                          </a:solidFill>
                          <a:effectLst/>
                          <a:latin typeface="Calibri"/>
                        </a:rPr>
                        <a:t>8</a:t>
                      </a:r>
                      <a:endParaRPr lang="en-US" sz="1600" b="0" i="0" u="none" strike="noStrike" dirty="0">
                        <a:solidFill>
                          <a:srgbClr val="000000"/>
                        </a:solidFill>
                        <a:effectLst/>
                        <a:latin typeface="Calibri"/>
                      </a:endParaRPr>
                    </a:p>
                  </a:txBody>
                  <a:tcPr marL="0" marR="0" marT="0" marB="0" anchor="b"/>
                </a:tc>
                <a:tc>
                  <a:txBody>
                    <a:bodyPr/>
                    <a:lstStyle/>
                    <a:p>
                      <a:pPr algn="r" fontAlgn="ctr"/>
                      <a:r>
                        <a:rPr lang="en-US" sz="1600" b="0" i="0" u="none" strike="noStrike">
                          <a:solidFill>
                            <a:srgbClr val="000000"/>
                          </a:solidFill>
                          <a:effectLst/>
                          <a:latin typeface="Calibri"/>
                        </a:rPr>
                        <a:t>     (511,244.00)</a:t>
                      </a:r>
                    </a:p>
                  </a:txBody>
                  <a:tcPr marL="0" marR="0" marT="0" marB="0" anchor="ctr"/>
                </a:tc>
                <a:extLst>
                  <a:ext uri="{0D108BD9-81ED-4DB2-BD59-A6C34878D82A}">
                    <a16:rowId xmlns="" xmlns:a16="http://schemas.microsoft.com/office/drawing/2014/main" val="4134463939"/>
                  </a:ext>
                </a:extLst>
              </a:tr>
              <a:tr h="1026101">
                <a:tc>
                  <a:txBody>
                    <a:bodyPr/>
                    <a:lstStyle/>
                    <a:p>
                      <a:r>
                        <a:rPr lang="en-US" sz="1600" dirty="0"/>
                        <a:t>Natural Resources &amp; Conservation Mgt</a:t>
                      </a:r>
                      <a:endParaRPr lang="en-GB" sz="1600" dirty="0"/>
                    </a:p>
                  </a:txBody>
                  <a:tcPr/>
                </a:tc>
                <a:tc>
                  <a:txBody>
                    <a:bodyPr/>
                    <a:lstStyle/>
                    <a:p>
                      <a:pPr algn="l" fontAlgn="b"/>
                      <a:r>
                        <a:rPr lang="en-US" sz="1600" b="0" i="0" u="none" strike="noStrike" dirty="0">
                          <a:solidFill>
                            <a:srgbClr val="000000"/>
                          </a:solidFill>
                          <a:effectLst/>
                          <a:latin typeface="Calibri"/>
                        </a:rPr>
                        <a:t>               19,320.00 </a:t>
                      </a:r>
                    </a:p>
                  </a:txBody>
                  <a:tcPr marL="0" marR="0" marT="0" marB="0" anchor="b"/>
                </a:tc>
                <a:tc>
                  <a:txBody>
                    <a:bodyPr/>
                    <a:lstStyle/>
                    <a:p>
                      <a:pPr algn="l" fontAlgn="b"/>
                      <a:r>
                        <a:rPr lang="en-US" sz="1600" b="0" i="0" u="none" strike="noStrike" dirty="0">
                          <a:solidFill>
                            <a:srgbClr val="000000"/>
                          </a:solidFill>
                          <a:effectLst/>
                          <a:latin typeface="Calibri"/>
                        </a:rPr>
                        <a:t>                            0.07 </a:t>
                      </a:r>
                    </a:p>
                  </a:txBody>
                  <a:tcPr marL="0" marR="0" marT="0" marB="0" anchor="b"/>
                </a:tc>
                <a:tc>
                  <a:txBody>
                    <a:bodyPr/>
                    <a:lstStyle/>
                    <a:p>
                      <a:pPr algn="l" fontAlgn="b"/>
                      <a:r>
                        <a:rPr lang="en-US" sz="1600" b="1" i="0" u="none" strike="noStrike" dirty="0">
                          <a:solidFill>
                            <a:srgbClr val="000000"/>
                          </a:solidFill>
                          <a:effectLst/>
                          <a:latin typeface="Calibri"/>
                        </a:rPr>
                        <a:t>            20,000.00 </a:t>
                      </a:r>
                    </a:p>
                  </a:txBody>
                  <a:tcPr marL="0" marR="0" marT="0" marB="0" anchor="b"/>
                </a:tc>
                <a:tc>
                  <a:txBody>
                    <a:bodyPr/>
                    <a:lstStyle/>
                    <a:p>
                      <a:pPr algn="l" fontAlgn="b"/>
                      <a:r>
                        <a:rPr lang="en-US" sz="1600" b="0" i="0" u="none" strike="noStrike" dirty="0">
                          <a:solidFill>
                            <a:srgbClr val="000000"/>
                          </a:solidFill>
                          <a:effectLst/>
                          <a:latin typeface="Calibri"/>
                        </a:rPr>
                        <a:t>                           0.07 </a:t>
                      </a:r>
                    </a:p>
                  </a:txBody>
                  <a:tcPr marL="0" marR="0" marT="0" marB="0" anchor="b"/>
                </a:tc>
                <a:tc>
                  <a:txBody>
                    <a:bodyPr/>
                    <a:lstStyle/>
                    <a:p>
                      <a:pPr algn="r" fontAlgn="ctr"/>
                      <a:r>
                        <a:rPr lang="en-US" sz="1600" b="0" i="0" u="none" strike="noStrike" dirty="0">
                          <a:solidFill>
                            <a:srgbClr val="000000"/>
                          </a:solidFill>
                          <a:effectLst/>
                          <a:latin typeface="Calibri"/>
                        </a:rPr>
                        <a:t>             (680.00)</a:t>
                      </a:r>
                    </a:p>
                  </a:txBody>
                  <a:tcPr marL="0" marR="0" marT="0" marB="0" anchor="ctr"/>
                </a:tc>
                <a:extLst>
                  <a:ext uri="{0D108BD9-81ED-4DB2-BD59-A6C34878D82A}">
                    <a16:rowId xmlns="" xmlns:a16="http://schemas.microsoft.com/office/drawing/2014/main" val="239956510"/>
                  </a:ext>
                </a:extLst>
              </a:tr>
              <a:tr h="351806">
                <a:tc>
                  <a:txBody>
                    <a:bodyPr/>
                    <a:lstStyle/>
                    <a:p>
                      <a:r>
                        <a:rPr lang="en-US" b="1" dirty="0"/>
                        <a:t>Total</a:t>
                      </a:r>
                      <a:endParaRPr lang="en-GB" b="1" dirty="0"/>
                    </a:p>
                  </a:txBody>
                  <a:tcPr/>
                </a:tc>
                <a:tc>
                  <a:txBody>
                    <a:bodyPr/>
                    <a:lstStyle/>
                    <a:p>
                      <a:pPr algn="l" fontAlgn="b"/>
                      <a:r>
                        <a:rPr lang="en-US" sz="1600" b="1" i="0" u="none" strike="noStrike" dirty="0">
                          <a:solidFill>
                            <a:srgbClr val="000000"/>
                          </a:solidFill>
                          <a:effectLst/>
                          <a:latin typeface="Calibri"/>
                        </a:rPr>
                        <a:t>       28,364,559.00 </a:t>
                      </a:r>
                    </a:p>
                  </a:txBody>
                  <a:tcPr marL="0" marR="0" marT="0" marB="0" anchor="b"/>
                </a:tc>
                <a:tc>
                  <a:txBody>
                    <a:bodyPr/>
                    <a:lstStyle/>
                    <a:p>
                      <a:pPr algn="l" fontAlgn="b"/>
                      <a:r>
                        <a:rPr lang="en-US" sz="1600" b="1" i="0" u="none" strike="noStrike">
                          <a:solidFill>
                            <a:srgbClr val="000000"/>
                          </a:solidFill>
                          <a:effectLst/>
                          <a:latin typeface="Calibri"/>
                        </a:rPr>
                        <a:t>                        100.00 </a:t>
                      </a:r>
                    </a:p>
                  </a:txBody>
                  <a:tcPr marL="0" marR="0" marT="0" marB="0" anchor="b"/>
                </a:tc>
                <a:tc>
                  <a:txBody>
                    <a:bodyPr/>
                    <a:lstStyle/>
                    <a:p>
                      <a:pPr algn="l" fontAlgn="b"/>
                      <a:r>
                        <a:rPr lang="en-US" sz="1600" b="1" i="0" u="none" strike="noStrike">
                          <a:solidFill>
                            <a:srgbClr val="000000"/>
                          </a:solidFill>
                          <a:effectLst/>
                          <a:latin typeface="Calibri"/>
                        </a:rPr>
                        <a:t>    28,360,345.00 </a:t>
                      </a:r>
                    </a:p>
                  </a:txBody>
                  <a:tcPr marL="0" marR="0" marT="0" marB="0" anchor="b"/>
                </a:tc>
                <a:tc>
                  <a:txBody>
                    <a:bodyPr/>
                    <a:lstStyle/>
                    <a:p>
                      <a:pPr algn="l" fontAlgn="b"/>
                      <a:r>
                        <a:rPr lang="en-US" sz="1600" b="1" i="0" u="none" strike="noStrike" dirty="0">
                          <a:solidFill>
                            <a:srgbClr val="000000"/>
                          </a:solidFill>
                          <a:effectLst/>
                          <a:latin typeface="Calibri"/>
                        </a:rPr>
                        <a:t>                       100.00 </a:t>
                      </a:r>
                    </a:p>
                  </a:txBody>
                  <a:tcPr marL="0" marR="0" marT="0" marB="0" anchor="b"/>
                </a:tc>
                <a:tc>
                  <a:txBody>
                    <a:bodyPr/>
                    <a:lstStyle/>
                    <a:p>
                      <a:pPr algn="l" fontAlgn="b"/>
                      <a:r>
                        <a:rPr lang="en-US" sz="1600" b="1" i="0" u="none" strike="noStrike" dirty="0">
                          <a:solidFill>
                            <a:srgbClr val="000000"/>
                          </a:solidFill>
                          <a:effectLst/>
                          <a:latin typeface="Calibri"/>
                        </a:rPr>
                        <a:t>           4,214.00 </a:t>
                      </a:r>
                    </a:p>
                  </a:txBody>
                  <a:tcPr marL="0" marR="0" marT="0" marB="0" anchor="b"/>
                </a:tc>
                <a:extLst>
                  <a:ext uri="{0D108BD9-81ED-4DB2-BD59-A6C34878D82A}">
                    <a16:rowId xmlns="" xmlns:a16="http://schemas.microsoft.com/office/drawing/2014/main" val="3152774393"/>
                  </a:ext>
                </a:extLst>
              </a:tr>
            </a:tbl>
          </a:graphicData>
        </a:graphic>
      </p:graphicFrame>
    </p:spTree>
    <p:extLst>
      <p:ext uri="{BB962C8B-B14F-4D97-AF65-F5344CB8AC3E}">
        <p14:creationId xmlns:p14="http://schemas.microsoft.com/office/powerpoint/2010/main" val="4268981048"/>
      </p:ext>
    </p:extLst>
  </p:cSld>
  <p:clrMapOvr>
    <a:masterClrMapping/>
  </p:clrMapOvr>
  <p:transition spd="slow">
    <p:push dir="u"/>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sz="2800" b="1" dirty="0">
                <a:solidFill>
                  <a:prstClr val="black"/>
                </a:solidFill>
                <a:ea typeface="+mn-ea"/>
                <a:cs typeface="+mn-cs"/>
              </a:rPr>
              <a:t>VI. BUDGET CROSS SUBSIDISATION ANALYSIS</a:t>
            </a:r>
            <a:endParaRPr lang="en-ZA" dirty="0"/>
          </a:p>
        </p:txBody>
      </p:sp>
      <p:sp>
        <p:nvSpPr>
          <p:cNvPr id="7" name="TextBox 6"/>
          <p:cNvSpPr txBox="1"/>
          <p:nvPr/>
        </p:nvSpPr>
        <p:spPr>
          <a:xfrm>
            <a:off x="0" y="6398786"/>
            <a:ext cx="9334500" cy="466218"/>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endParaRPr lang="en-ZW" sz="2400" dirty="0"/>
          </a:p>
        </p:txBody>
      </p:sp>
      <p:sp>
        <p:nvSpPr>
          <p:cNvPr id="9" name="Content Placeholder 8">
            <a:extLst>
              <a:ext uri="{FF2B5EF4-FFF2-40B4-BE49-F238E27FC236}">
                <a16:creationId xmlns="" xmlns:a16="http://schemas.microsoft.com/office/drawing/2014/main" id="{C0249B11-A253-BA76-6140-9C152BCE20CE}"/>
              </a:ext>
            </a:extLst>
          </p:cNvPr>
          <p:cNvSpPr>
            <a:spLocks noGrp="1"/>
          </p:cNvSpPr>
          <p:nvPr>
            <p:ph idx="1"/>
          </p:nvPr>
        </p:nvSpPr>
        <p:spPr/>
        <p:txBody>
          <a:bodyPr>
            <a:noAutofit/>
          </a:bodyPr>
          <a:lstStyle/>
          <a:p>
            <a:pPr marL="0" indent="0" algn="just">
              <a:lnSpc>
                <a:spcPct val="150000"/>
              </a:lnSpc>
              <a:spcBef>
                <a:spcPts val="0"/>
              </a:spcBef>
              <a:buNone/>
            </a:pPr>
            <a:endParaRPr lang="en-GB" sz="1600" dirty="0" smtClean="0">
              <a:solidFill>
                <a:srgbClr val="000000"/>
              </a:solidFill>
              <a:effectLst/>
              <a:ea typeface="Calibri" panose="020F0502020204030204" pitchFamily="34" charset="0"/>
              <a:cs typeface="Times New Roman" panose="02020603050405020304" pitchFamily="18" charset="0"/>
            </a:endParaRPr>
          </a:p>
          <a:p>
            <a:pPr algn="just">
              <a:lnSpc>
                <a:spcPct val="150000"/>
              </a:lnSpc>
              <a:spcBef>
                <a:spcPts val="0"/>
              </a:spcBef>
            </a:pPr>
            <a:r>
              <a:rPr lang="en-GB" sz="2400" dirty="0" smtClean="0">
                <a:solidFill>
                  <a:srgbClr val="000000"/>
                </a:solidFill>
                <a:ea typeface="Calibri" panose="020F0502020204030204" pitchFamily="34" charset="0"/>
                <a:cs typeface="Times New Roman" panose="02020603050405020304" pitchFamily="18" charset="0"/>
              </a:rPr>
              <a:t>Governance and administration, </a:t>
            </a:r>
            <a:r>
              <a:rPr lang="en-GB" sz="2400" dirty="0">
                <a:solidFill>
                  <a:srgbClr val="000000"/>
                </a:solidFill>
                <a:ea typeface="Calibri" panose="020F0502020204030204" pitchFamily="34" charset="0"/>
                <a:cs typeface="Times New Roman" panose="02020603050405020304" pitchFamily="18" charset="0"/>
              </a:rPr>
              <a:t>Water, Sanitation and </a:t>
            </a:r>
            <a:r>
              <a:rPr lang="en-GB" sz="2400" dirty="0" smtClean="0">
                <a:solidFill>
                  <a:srgbClr val="000000"/>
                </a:solidFill>
                <a:ea typeface="Calibri" panose="020F0502020204030204" pitchFamily="34" charset="0"/>
                <a:cs typeface="Times New Roman" panose="02020603050405020304" pitchFamily="18" charset="0"/>
              </a:rPr>
              <a:t>Hygiene and Roads</a:t>
            </a:r>
            <a:endParaRPr lang="en-GB" sz="2400" dirty="0" smtClean="0">
              <a:solidFill>
                <a:srgbClr val="000000"/>
              </a:solidFill>
              <a:effectLst/>
              <a:ea typeface="Calibri" panose="020F0502020204030204" pitchFamily="34" charset="0"/>
              <a:cs typeface="Times New Roman" panose="02020603050405020304" pitchFamily="18" charset="0"/>
            </a:endParaRPr>
          </a:p>
          <a:p>
            <a:pPr algn="just">
              <a:lnSpc>
                <a:spcPct val="150000"/>
              </a:lnSpc>
              <a:spcBef>
                <a:spcPts val="0"/>
              </a:spcBef>
            </a:pPr>
            <a:r>
              <a:rPr lang="en-GB" sz="2400" dirty="0" smtClean="0">
                <a:effectLst/>
                <a:ea typeface="Calibri" panose="020F0502020204030204" pitchFamily="34" charset="0"/>
                <a:cs typeface="Times New Roman" panose="02020603050405020304" pitchFamily="18" charset="0"/>
              </a:rPr>
              <a:t>Social service, </a:t>
            </a:r>
            <a:r>
              <a:rPr lang="en-GB" sz="2400" dirty="0" smtClean="0">
                <a:ea typeface="Calibri" panose="020F0502020204030204" pitchFamily="34" charset="0"/>
                <a:cs typeface="Times New Roman" panose="02020603050405020304" pitchFamily="18" charset="0"/>
              </a:rPr>
              <a:t> Public safety and security and</a:t>
            </a:r>
            <a:r>
              <a:rPr lang="en-GB" sz="2400" dirty="0">
                <a:ea typeface="Calibri" panose="020F0502020204030204" pitchFamily="34" charset="0"/>
                <a:cs typeface="Times New Roman" panose="02020603050405020304" pitchFamily="18" charset="0"/>
              </a:rPr>
              <a:t> </a:t>
            </a:r>
            <a:r>
              <a:rPr lang="en-GB" sz="2400" dirty="0" smtClean="0">
                <a:effectLst/>
                <a:ea typeface="Calibri" panose="020F0502020204030204" pitchFamily="34" charset="0"/>
                <a:cs typeface="Times New Roman" panose="02020603050405020304" pitchFamily="18" charset="0"/>
              </a:rPr>
              <a:t>Natural resources and conservation management</a:t>
            </a:r>
          </a:p>
          <a:p>
            <a:pPr algn="just">
              <a:lnSpc>
                <a:spcPct val="150000"/>
              </a:lnSpc>
              <a:spcBef>
                <a:spcPts val="0"/>
              </a:spcBef>
            </a:pPr>
            <a:r>
              <a:rPr lang="en-GB" sz="2400" dirty="0" smtClean="0">
                <a:ea typeface="Calibri" panose="020F0502020204030204" pitchFamily="34" charset="0"/>
                <a:cs typeface="Times New Roman" panose="02020603050405020304" pitchFamily="18" charset="0"/>
              </a:rPr>
              <a:t>These programs are funded by other programs which have a surplus. Activities been subsidised are mainly  salaries and wages, disease outbreaks emerging awareness programs.</a:t>
            </a:r>
            <a:endParaRPr lang="en-GB" sz="2400" dirty="0">
              <a:effectLst/>
              <a:ea typeface="Calibri" panose="020F0502020204030204" pitchFamily="34" charset="0"/>
              <a:cs typeface="Times New Roman" panose="02020603050405020304" pitchFamily="18" charset="0"/>
            </a:endParaRPr>
          </a:p>
          <a:p>
            <a:pPr algn="just">
              <a:lnSpc>
                <a:spcPct val="150000"/>
              </a:lnSpc>
              <a:spcBef>
                <a:spcPts val="0"/>
              </a:spcBef>
            </a:pPr>
            <a:r>
              <a:rPr lang="en-GB" sz="2400" dirty="0" smtClean="0">
                <a:solidFill>
                  <a:srgbClr val="000000"/>
                </a:solidFill>
                <a:ea typeface="Calibri" panose="020F0502020204030204" pitchFamily="34" charset="0"/>
                <a:cs typeface="Times New Roman" panose="02020603050405020304" pitchFamily="18" charset="0"/>
              </a:rPr>
              <a:t>The urban council’s act supports cross subsidisation</a:t>
            </a:r>
            <a:endParaRPr lang="en-GB" sz="24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3676531"/>
      </p:ext>
    </p:extLst>
  </p:cSld>
  <p:clrMapOvr>
    <a:masterClrMapping/>
  </p:clrMapOvr>
  <p:transition spd="slow">
    <p:push dir="u"/>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sz="2800" b="1" dirty="0">
                <a:solidFill>
                  <a:prstClr val="black"/>
                </a:solidFill>
                <a:ea typeface="+mn-ea"/>
                <a:cs typeface="+mn-cs"/>
              </a:rPr>
              <a:t>VI. BUDGET CROSS SUBSIDISATION ANALYSIS</a:t>
            </a:r>
            <a:endParaRPr lang="en-ZA" dirty="0"/>
          </a:p>
        </p:txBody>
      </p:sp>
      <p:sp>
        <p:nvSpPr>
          <p:cNvPr id="7" name="TextBox 6"/>
          <p:cNvSpPr txBox="1"/>
          <p:nvPr/>
        </p:nvSpPr>
        <p:spPr>
          <a:xfrm>
            <a:off x="0" y="6398786"/>
            <a:ext cx="9334500" cy="466218"/>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endParaRPr lang="en-ZW" sz="2400" dirty="0"/>
          </a:p>
        </p:txBody>
      </p:sp>
      <p:sp>
        <p:nvSpPr>
          <p:cNvPr id="9" name="Content Placeholder 8">
            <a:extLst>
              <a:ext uri="{FF2B5EF4-FFF2-40B4-BE49-F238E27FC236}">
                <a16:creationId xmlns="" xmlns:a16="http://schemas.microsoft.com/office/drawing/2014/main" id="{C0249B11-A253-BA76-6140-9C152BCE20CE}"/>
              </a:ext>
            </a:extLst>
          </p:cNvPr>
          <p:cNvSpPr>
            <a:spLocks noGrp="1"/>
          </p:cNvSpPr>
          <p:nvPr>
            <p:ph idx="1"/>
          </p:nvPr>
        </p:nvSpPr>
        <p:spPr/>
        <p:txBody>
          <a:bodyPr>
            <a:noAutofit/>
          </a:bodyPr>
          <a:lstStyle/>
          <a:p>
            <a:pPr>
              <a:lnSpc>
                <a:spcPct val="150000"/>
              </a:lnSpc>
              <a:spcBef>
                <a:spcPts val="0"/>
              </a:spcBef>
            </a:pPr>
            <a:r>
              <a:rPr lang="en-GB" sz="2400" dirty="0" smtClean="0">
                <a:solidFill>
                  <a:srgbClr val="000000"/>
                </a:solidFill>
                <a:ea typeface="Calibri" panose="020F0502020204030204" pitchFamily="34" charset="0"/>
                <a:cs typeface="Times New Roman" panose="02020603050405020304" pitchFamily="18" charset="0"/>
              </a:rPr>
              <a:t>Services required by special gender groups such as women, youth,  boys and girls and PLWD are given priority and are funded from other programs in instances were the particular program cannot fund such expenditure.</a:t>
            </a:r>
            <a:endParaRPr lang="en-GB" sz="2400" dirty="0">
              <a:effectLst/>
              <a:ea typeface="Calibri" panose="020F0502020204030204" pitchFamily="34" charset="0"/>
              <a:cs typeface="Times New Roman" panose="02020603050405020304" pitchFamily="18" charset="0"/>
            </a:endParaRPr>
          </a:p>
          <a:p>
            <a:pPr algn="just">
              <a:lnSpc>
                <a:spcPct val="150000"/>
              </a:lnSpc>
              <a:spcBef>
                <a:spcPts val="0"/>
              </a:spcBef>
              <a:buFont typeface="Wingdings" pitchFamily="2" charset="2"/>
              <a:buChar char="§"/>
            </a:pPr>
            <a:r>
              <a:rPr lang="en-GB" sz="2400" dirty="0" smtClean="0">
                <a:solidFill>
                  <a:srgbClr val="000000"/>
                </a:solidFill>
                <a:ea typeface="Calibri" panose="020F0502020204030204" pitchFamily="34" charset="0"/>
                <a:cs typeface="Times New Roman" panose="02020603050405020304" pitchFamily="18" charset="0"/>
              </a:rPr>
              <a:t>An allocation of 13% of the budget was made in favour of social services as a result of gender considerations falling within the program.</a:t>
            </a:r>
            <a:endParaRPr lang="en-GB" sz="2400" dirty="0">
              <a:effectLst/>
              <a:ea typeface="Calibri" panose="020F0502020204030204" pitchFamily="34" charset="0"/>
              <a:cs typeface="Times New Roman" panose="02020603050405020304" pitchFamily="18" charset="0"/>
            </a:endParaRPr>
          </a:p>
          <a:p>
            <a:pPr marL="0" indent="0">
              <a:buNone/>
            </a:pPr>
            <a:endParaRPr lang="en-GB" sz="2400" dirty="0"/>
          </a:p>
        </p:txBody>
      </p:sp>
    </p:spTree>
    <p:extLst>
      <p:ext uri="{BB962C8B-B14F-4D97-AF65-F5344CB8AC3E}">
        <p14:creationId xmlns:p14="http://schemas.microsoft.com/office/powerpoint/2010/main" val="2433676531"/>
      </p:ext>
    </p:extLst>
  </p:cSld>
  <p:clrMapOvr>
    <a:masterClrMapping/>
  </p:clrMapOvr>
  <p:transition spd="slow">
    <p:push dir="u"/>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sz="2700" b="1" dirty="0">
                <a:solidFill>
                  <a:prstClr val="black"/>
                </a:solidFill>
                <a:ea typeface="+mn-ea"/>
                <a:cs typeface="+mn-cs"/>
              </a:rPr>
              <a:t>VII. CONCLUSIONS AND NEXT STEPS</a:t>
            </a:r>
            <a:endParaRPr lang="en-ZA" dirty="0"/>
          </a:p>
        </p:txBody>
      </p:sp>
      <p:sp>
        <p:nvSpPr>
          <p:cNvPr id="10" name="Content Placeholder 9">
            <a:extLst>
              <a:ext uri="{FF2B5EF4-FFF2-40B4-BE49-F238E27FC236}">
                <a16:creationId xmlns="" xmlns:a16="http://schemas.microsoft.com/office/drawing/2014/main" id="{AAB69D43-64BD-7825-87DA-82AFF55A727B}"/>
              </a:ext>
            </a:extLst>
          </p:cNvPr>
          <p:cNvSpPr>
            <a:spLocks noGrp="1"/>
          </p:cNvSpPr>
          <p:nvPr>
            <p:ph idx="1"/>
          </p:nvPr>
        </p:nvSpPr>
        <p:spPr/>
        <p:txBody>
          <a:bodyPr>
            <a:normAutofit/>
          </a:bodyPr>
          <a:lstStyle/>
          <a:p>
            <a:pPr algn="just">
              <a:lnSpc>
                <a:spcPct val="107000"/>
              </a:lnSpc>
              <a:spcBef>
                <a:spcPts val="0"/>
              </a:spcBef>
            </a:pPr>
            <a:r>
              <a:rPr lang="en-GB" sz="2400" dirty="0" smtClean="0">
                <a:ea typeface="Calibri" panose="020F0502020204030204" pitchFamily="34" charset="0"/>
                <a:cs typeface="Times New Roman" panose="02020603050405020304" pitchFamily="18" charset="0"/>
              </a:rPr>
              <a:t>The council continues to be on a progressive trajectory in promoting gender equality and women empowerment. In the 2024 budget more gender programs were added to address gender disparities.</a:t>
            </a:r>
          </a:p>
          <a:p>
            <a:pPr algn="just">
              <a:lnSpc>
                <a:spcPct val="107000"/>
              </a:lnSpc>
              <a:spcBef>
                <a:spcPts val="0"/>
              </a:spcBef>
            </a:pPr>
            <a:r>
              <a:rPr lang="en-GB" sz="2400" dirty="0" smtClean="0">
                <a:effectLst/>
                <a:ea typeface="Calibri" panose="020F0502020204030204" pitchFamily="34" charset="0"/>
                <a:cs typeface="Times New Roman" panose="02020603050405020304" pitchFamily="18" charset="0"/>
              </a:rPr>
              <a:t>Priority was given to areas of: maternal and infant health, housing provision, economic empowerment for women, education facilities  for girls and boys.</a:t>
            </a:r>
            <a:endParaRPr lang="en-GB" sz="2400" dirty="0">
              <a:effectLst/>
              <a:ea typeface="Calibri" panose="020F0502020204030204" pitchFamily="34" charset="0"/>
              <a:cs typeface="Times New Roman" panose="02020603050405020304" pitchFamily="18" charset="0"/>
            </a:endParaRPr>
          </a:p>
        </p:txBody>
      </p:sp>
      <p:sp>
        <p:nvSpPr>
          <p:cNvPr id="6" name="TextBox 5"/>
          <p:cNvSpPr txBox="1"/>
          <p:nvPr/>
        </p:nvSpPr>
        <p:spPr>
          <a:xfrm>
            <a:off x="0" y="6398786"/>
            <a:ext cx="9334500" cy="487506"/>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r>
              <a:rPr lang="en-GB" sz="2400" i="1" dirty="0"/>
              <a:t> </a:t>
            </a:r>
            <a:endParaRPr lang="en-ZW" sz="2400" dirty="0"/>
          </a:p>
        </p:txBody>
      </p:sp>
    </p:spTree>
    <p:extLst>
      <p:ext uri="{BB962C8B-B14F-4D97-AF65-F5344CB8AC3E}">
        <p14:creationId xmlns:p14="http://schemas.microsoft.com/office/powerpoint/2010/main" val="4268981048"/>
      </p:ext>
    </p:extLst>
  </p:cSld>
  <p:clrMapOvr>
    <a:masterClrMapping/>
  </p:clrMapOvr>
  <p:transition spd="slow">
    <p:push dir="u"/>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sz="2700" b="1" dirty="0">
                <a:solidFill>
                  <a:prstClr val="black"/>
                </a:solidFill>
                <a:ea typeface="+mn-ea"/>
                <a:cs typeface="+mn-cs"/>
              </a:rPr>
              <a:t>VII. CONCLUSIONS AND NEXT STEPS</a:t>
            </a:r>
            <a:endParaRPr lang="en-ZA" dirty="0"/>
          </a:p>
        </p:txBody>
      </p:sp>
      <p:sp>
        <p:nvSpPr>
          <p:cNvPr id="10" name="Content Placeholder 9">
            <a:extLst>
              <a:ext uri="{FF2B5EF4-FFF2-40B4-BE49-F238E27FC236}">
                <a16:creationId xmlns="" xmlns:a16="http://schemas.microsoft.com/office/drawing/2014/main" id="{AAB69D43-64BD-7825-87DA-82AFF55A727B}"/>
              </a:ext>
            </a:extLst>
          </p:cNvPr>
          <p:cNvSpPr>
            <a:spLocks noGrp="1"/>
          </p:cNvSpPr>
          <p:nvPr>
            <p:ph idx="1"/>
          </p:nvPr>
        </p:nvSpPr>
        <p:spPr/>
        <p:txBody>
          <a:bodyPr>
            <a:normAutofit/>
          </a:bodyPr>
          <a:lstStyle/>
          <a:p>
            <a:pPr marL="0" indent="0" algn="just">
              <a:lnSpc>
                <a:spcPct val="107000"/>
              </a:lnSpc>
              <a:spcBef>
                <a:spcPts val="0"/>
              </a:spcBef>
              <a:buNone/>
            </a:pPr>
            <a:endParaRPr lang="en-GB" sz="2400" dirty="0" smtClean="0">
              <a:effectLst/>
              <a:ea typeface="Calibri" panose="020F0502020204030204" pitchFamily="34" charset="0"/>
            </a:endParaRPr>
          </a:p>
          <a:p>
            <a:pPr algn="just">
              <a:lnSpc>
                <a:spcPct val="107000"/>
              </a:lnSpc>
              <a:spcBef>
                <a:spcPts val="0"/>
              </a:spcBef>
            </a:pPr>
            <a:r>
              <a:rPr lang="en-GB" sz="2400" dirty="0" smtClean="0">
                <a:ea typeface="Calibri" panose="020F0502020204030204" pitchFamily="34" charset="0"/>
              </a:rPr>
              <a:t>Council will continue addressing gender disparities in the 2025 budgets and beyond. Efforts are underway for the implementation of gender responsive procurement.</a:t>
            </a:r>
            <a:endParaRPr lang="en-GB" sz="4000" dirty="0"/>
          </a:p>
        </p:txBody>
      </p:sp>
      <p:sp>
        <p:nvSpPr>
          <p:cNvPr id="6" name="TextBox 5"/>
          <p:cNvSpPr txBox="1"/>
          <p:nvPr/>
        </p:nvSpPr>
        <p:spPr>
          <a:xfrm>
            <a:off x="0" y="6398786"/>
            <a:ext cx="9334500" cy="487506"/>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r>
              <a:rPr lang="en-GB" sz="2400" i="1" dirty="0"/>
              <a:t> </a:t>
            </a:r>
            <a:endParaRPr lang="en-ZW" sz="2400" dirty="0"/>
          </a:p>
        </p:txBody>
      </p:sp>
    </p:spTree>
    <p:extLst>
      <p:ext uri="{BB962C8B-B14F-4D97-AF65-F5344CB8AC3E}">
        <p14:creationId xmlns:p14="http://schemas.microsoft.com/office/powerpoint/2010/main" val="4268981048"/>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457200" marR="191135" lvl="1">
              <a:lnSpc>
                <a:spcPct val="115000"/>
              </a:lnSpc>
              <a:spcAft>
                <a:spcPts val="0"/>
              </a:spcAft>
            </a:pPr>
            <a:r>
              <a:rPr lang="en-ZW" b="1" dirty="0"/>
              <a:t/>
            </a:r>
            <a:br>
              <a:rPr lang="en-ZW" b="1" dirty="0"/>
            </a:br>
            <a:r>
              <a:rPr lang="en-ZA" sz="3100" b="1" dirty="0">
                <a:solidFill>
                  <a:srgbClr val="000000"/>
                </a:solidFill>
                <a:effectLst/>
                <a:latin typeface="Tahoma" panose="020B0604030504040204" pitchFamily="34" charset="0"/>
                <a:ea typeface="Times New Roman" panose="02020603050405020304" pitchFamily="18" charset="0"/>
                <a:cs typeface="Times New Roman" panose="02020603050405020304" pitchFamily="18" charset="0"/>
              </a:rPr>
              <a:t>I. POLICY FRAMEWORK  </a:t>
            </a:r>
            <a:r>
              <a:rPr lang="en-ZA" dirty="0">
                <a:effectLst/>
                <a:latin typeface="Calibri" panose="020F0502020204030204" pitchFamily="34" charset="0"/>
                <a:ea typeface="Calibri" panose="020F0502020204030204" pitchFamily="34" charset="0"/>
                <a:cs typeface="Times New Roman" panose="02020603050405020304" pitchFamily="18" charset="0"/>
              </a:rPr>
              <a:t/>
            </a:r>
            <a:br>
              <a:rPr lang="en-ZA" dirty="0">
                <a:effectLst/>
                <a:latin typeface="Calibri" panose="020F0502020204030204" pitchFamily="34" charset="0"/>
                <a:ea typeface="Calibri" panose="020F0502020204030204" pitchFamily="34" charset="0"/>
                <a:cs typeface="Times New Roman" panose="02020603050405020304" pitchFamily="18" charset="0"/>
              </a:rPr>
            </a:br>
            <a:r>
              <a:rPr lang="en-ZW" b="1" dirty="0"/>
              <a:t/>
            </a:r>
            <a:br>
              <a:rPr lang="en-ZW" b="1" dirty="0"/>
            </a:br>
            <a:endParaRPr lang="en-ZW" b="1" dirty="0"/>
          </a:p>
        </p:txBody>
      </p:sp>
      <p:sp>
        <p:nvSpPr>
          <p:cNvPr id="3" name="Content Placeholder 2"/>
          <p:cNvSpPr>
            <a:spLocks noGrp="1"/>
          </p:cNvSpPr>
          <p:nvPr>
            <p:ph sz="half" idx="1"/>
          </p:nvPr>
        </p:nvSpPr>
        <p:spPr>
          <a:xfrm>
            <a:off x="381000" y="990600"/>
            <a:ext cx="4800600" cy="5257800"/>
          </a:xfrm>
          <a:ln>
            <a:solidFill>
              <a:schemeClr val="tx1"/>
            </a:solidFill>
          </a:ln>
        </p:spPr>
        <p:txBody>
          <a:bodyPr>
            <a:noAutofit/>
          </a:bodyPr>
          <a:lstStyle/>
          <a:p>
            <a:pPr marL="0" marR="0" lvl="0" indent="0" algn="just">
              <a:lnSpc>
                <a:spcPts val="1365"/>
              </a:lnSpc>
              <a:spcBef>
                <a:spcPts val="0"/>
              </a:spcBef>
              <a:spcAft>
                <a:spcPts val="0"/>
              </a:spcAft>
              <a:buNone/>
            </a:pPr>
            <a:endParaRPr lang="en-US" sz="2400" dirty="0">
              <a:ea typeface="Liberation Sans Narrow"/>
              <a:cs typeface="Liberation Sans Narrow"/>
            </a:endParaRPr>
          </a:p>
          <a:p>
            <a:pPr algn="just">
              <a:spcBef>
                <a:spcPts val="0"/>
              </a:spcBef>
            </a:pPr>
            <a:r>
              <a:rPr lang="en-US" sz="2000" dirty="0">
                <a:ea typeface="Liberation Sans Narrow"/>
                <a:cs typeface="Liberation Sans Narrow"/>
              </a:rPr>
              <a:t> </a:t>
            </a:r>
            <a:r>
              <a:rPr lang="en-US" sz="2000" dirty="0" err="1">
                <a:ea typeface="Liberation Sans Narrow"/>
                <a:cs typeface="Liberation Sans Narrow"/>
              </a:rPr>
              <a:t>Kadoma</a:t>
            </a:r>
            <a:r>
              <a:rPr lang="en-US" sz="2000" dirty="0">
                <a:ea typeface="Liberation Sans Narrow"/>
                <a:cs typeface="Liberation Sans Narrow"/>
              </a:rPr>
              <a:t> City Council`s budgeting process is guided by the National Constitution of Zimbabwe, National Gender Policy, Urban Council`s Act 29:15, </a:t>
            </a:r>
            <a:r>
              <a:rPr lang="en-US" sz="2000" dirty="0" err="1">
                <a:ea typeface="Liberation Sans Narrow"/>
                <a:cs typeface="Liberation Sans Narrow"/>
              </a:rPr>
              <a:t>Kadoma</a:t>
            </a:r>
            <a:r>
              <a:rPr lang="en-US" sz="2000" dirty="0">
                <a:ea typeface="Liberation Sans Narrow"/>
                <a:cs typeface="Liberation Sans Narrow"/>
              </a:rPr>
              <a:t> Gender Policy and the National Development Strategy 1 (NDS1). </a:t>
            </a:r>
            <a:endParaRPr lang="en-US" sz="2000" dirty="0" smtClean="0">
              <a:ea typeface="Liberation Sans Narrow"/>
              <a:cs typeface="Liberation Sans Narrow"/>
            </a:endParaRPr>
          </a:p>
          <a:p>
            <a:pPr algn="just">
              <a:spcBef>
                <a:spcPts val="0"/>
              </a:spcBef>
            </a:pPr>
            <a:endParaRPr lang="en-GB" sz="2000" dirty="0">
              <a:ea typeface="Calibri" panose="020F0502020204030204" pitchFamily="34" charset="0"/>
              <a:cs typeface="Times New Roman" panose="02020603050405020304" pitchFamily="18" charset="0"/>
            </a:endParaRPr>
          </a:p>
          <a:p>
            <a:pPr marR="0" lvl="0" algn="just">
              <a:lnSpc>
                <a:spcPct val="107000"/>
              </a:lnSpc>
              <a:spcBef>
                <a:spcPts val="25"/>
              </a:spcBef>
              <a:spcAft>
                <a:spcPts val="5"/>
              </a:spcAft>
            </a:pPr>
            <a:r>
              <a:rPr lang="en-US" sz="2000" dirty="0" smtClean="0">
                <a:ea typeface="Calibri" panose="020F0502020204030204" pitchFamily="34" charset="0"/>
                <a:cs typeface="Times New Roman" panose="02020603050405020304" pitchFamily="18" charset="0"/>
              </a:rPr>
              <a:t>Council </a:t>
            </a:r>
            <a:r>
              <a:rPr lang="en-US" sz="2000" dirty="0">
                <a:ea typeface="Calibri" panose="020F0502020204030204" pitchFamily="34" charset="0"/>
                <a:cs typeface="Times New Roman" panose="02020603050405020304" pitchFamily="18" charset="0"/>
              </a:rPr>
              <a:t>has a functional gender policy which addresses issues on gender budgeting. As guided by the policy, the budget is crafted on the principle of inclusivity ensuring that the needs of women, men, youths and people living with disabilities are well represented in the budget.</a:t>
            </a:r>
            <a:endParaRPr lang="en-GB" sz="2000" dirty="0">
              <a:effectLst/>
              <a:ea typeface="Calibri" panose="020F0502020204030204" pitchFamily="34" charset="0"/>
              <a:cs typeface="Times New Roman" panose="02020603050405020304" pitchFamily="18" charset="0"/>
            </a:endParaRPr>
          </a:p>
          <a:p>
            <a:pPr marL="0" marR="0" indent="0">
              <a:spcBef>
                <a:spcPts val="0"/>
              </a:spcBef>
              <a:spcAft>
                <a:spcPts val="0"/>
              </a:spcAft>
              <a:buNone/>
            </a:pPr>
            <a:endParaRPr lang="en-ZW" sz="2400" dirty="0"/>
          </a:p>
        </p:txBody>
      </p:sp>
      <p:sp>
        <p:nvSpPr>
          <p:cNvPr id="5" name="Content Placeholder 4"/>
          <p:cNvSpPr>
            <a:spLocks noGrp="1"/>
          </p:cNvSpPr>
          <p:nvPr>
            <p:ph sz="half" idx="2"/>
          </p:nvPr>
        </p:nvSpPr>
        <p:spPr>
          <a:xfrm>
            <a:off x="5562600" y="974783"/>
            <a:ext cx="3208464" cy="4784667"/>
          </a:xfrm>
          <a:ln>
            <a:solidFill>
              <a:schemeClr val="tx1"/>
            </a:solidFill>
          </a:ln>
        </p:spPr>
        <p:txBody>
          <a:bodyPr/>
          <a:lstStyle/>
          <a:p>
            <a:r>
              <a:rPr lang="en-ZA" dirty="0">
                <a:solidFill>
                  <a:srgbClr val="FF0000"/>
                </a:solidFill>
              </a:rPr>
              <a:t>Photo of the Gender Policy </a:t>
            </a:r>
          </a:p>
        </p:txBody>
      </p:sp>
      <p:sp>
        <p:nvSpPr>
          <p:cNvPr id="6" name="TextBox 5"/>
          <p:cNvSpPr txBox="1"/>
          <p:nvPr/>
        </p:nvSpPr>
        <p:spPr>
          <a:xfrm>
            <a:off x="0" y="6398786"/>
            <a:ext cx="9334500" cy="466218"/>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endParaRPr lang="en-ZW" sz="2400" dirty="0"/>
          </a:p>
        </p:txBody>
      </p:sp>
      <p:pic>
        <p:nvPicPr>
          <p:cNvPr id="2050" name="Picture 2" descr="C:\Users\user\Desktop\GENDER\PHOTO-2024-11-07-04-59-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39394" y="685800"/>
            <a:ext cx="3683121" cy="541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4357605"/>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sz="3600" b="1" dirty="0"/>
              <a:t>II</a:t>
            </a:r>
            <a:r>
              <a:rPr lang="en-ZA" b="1" dirty="0"/>
              <a:t>. </a:t>
            </a:r>
            <a:r>
              <a:rPr lang="en-US" sz="3600" b="1" dirty="0">
                <a:effectLst/>
                <a:latin typeface="+mn-lt"/>
                <a:ea typeface="Liberation Sans Narrow"/>
                <a:cs typeface="Liberation Sans Narrow"/>
              </a:rPr>
              <a:t>THE BUDGET PROCESS</a:t>
            </a:r>
            <a:r>
              <a:rPr lang="en-GB" sz="1800" dirty="0">
                <a:effectLst/>
                <a:latin typeface="Liberation Sans Narrow"/>
                <a:ea typeface="Liberation Sans Narrow"/>
                <a:cs typeface="Liberation Sans Narrow"/>
              </a:rPr>
              <a:t/>
            </a:r>
            <a:br>
              <a:rPr lang="en-GB" sz="1800" dirty="0">
                <a:effectLst/>
                <a:latin typeface="Liberation Sans Narrow"/>
                <a:ea typeface="Liberation Sans Narrow"/>
                <a:cs typeface="Liberation Sans Narrow"/>
              </a:rPr>
            </a:br>
            <a:r>
              <a:rPr lang="en-ZA" b="1" dirty="0"/>
              <a:t>  </a:t>
            </a:r>
            <a:endParaRPr lang="en-ZA" dirty="0"/>
          </a:p>
        </p:txBody>
      </p:sp>
      <p:sp>
        <p:nvSpPr>
          <p:cNvPr id="5" name="Text Placeholder 4"/>
          <p:cNvSpPr>
            <a:spLocks noGrp="1"/>
          </p:cNvSpPr>
          <p:nvPr>
            <p:ph type="body" idx="1"/>
          </p:nvPr>
        </p:nvSpPr>
        <p:spPr>
          <a:xfrm>
            <a:off x="381000" y="914188"/>
            <a:ext cx="4040188" cy="639762"/>
          </a:xfrm>
        </p:spPr>
        <p:txBody>
          <a:bodyPr/>
          <a:lstStyle/>
          <a:p>
            <a:r>
              <a:rPr lang="en-ZA" dirty="0"/>
              <a:t>Detail</a:t>
            </a:r>
          </a:p>
        </p:txBody>
      </p:sp>
      <p:sp>
        <p:nvSpPr>
          <p:cNvPr id="7" name="Content Placeholder 6"/>
          <p:cNvSpPr>
            <a:spLocks noGrp="1"/>
          </p:cNvSpPr>
          <p:nvPr>
            <p:ph sz="half" idx="2"/>
          </p:nvPr>
        </p:nvSpPr>
        <p:spPr>
          <a:xfrm>
            <a:off x="457200" y="1535112"/>
            <a:ext cx="4876800" cy="4854745"/>
          </a:xfrm>
          <a:ln>
            <a:solidFill>
              <a:schemeClr val="tx1"/>
            </a:solidFill>
          </a:ln>
        </p:spPr>
        <p:txBody>
          <a:bodyPr>
            <a:normAutofit fontScale="92500" lnSpcReduction="20000"/>
          </a:bodyPr>
          <a:lstStyle/>
          <a:p>
            <a:pPr marR="151130" algn="just">
              <a:spcBef>
                <a:spcPts val="0"/>
              </a:spcBef>
              <a:tabLst>
                <a:tab pos="3150235" algn="l"/>
              </a:tabLst>
            </a:pPr>
            <a:r>
              <a:rPr lang="en-US" sz="1800" dirty="0" smtClean="0">
                <a:ea typeface="Liberation Sans Narrow"/>
                <a:cs typeface="Liberation Sans Narrow"/>
              </a:rPr>
              <a:t>Council`s </a:t>
            </a:r>
            <a:r>
              <a:rPr lang="en-US" sz="1800" dirty="0">
                <a:ea typeface="Liberation Sans Narrow"/>
                <a:cs typeface="Liberation Sans Narrow"/>
              </a:rPr>
              <a:t>gender focal person and the Community Services Section where the mainstreaming budget resides , were asked to submit their input on gender specific needs to be addressed in the 2024 budget year. </a:t>
            </a:r>
            <a:endParaRPr lang="en-US" sz="1800" dirty="0">
              <a:effectLst/>
              <a:ea typeface="Liberation Sans Narrow"/>
              <a:cs typeface="Liberation Sans Narrow"/>
            </a:endParaRPr>
          </a:p>
          <a:p>
            <a:pPr marL="0" marR="151130" lvl="0" indent="0" algn="just">
              <a:spcBef>
                <a:spcPts val="0"/>
              </a:spcBef>
              <a:spcAft>
                <a:spcPts val="0"/>
              </a:spcAft>
              <a:buNone/>
              <a:tabLst>
                <a:tab pos="3150235" algn="l"/>
              </a:tabLst>
            </a:pPr>
            <a:r>
              <a:rPr lang="en-US" sz="1800" dirty="0">
                <a:effectLst/>
                <a:ea typeface="Liberation Sans Narrow"/>
                <a:cs typeface="Liberation Sans Narrow"/>
              </a:rPr>
              <a:t> </a:t>
            </a:r>
            <a:endParaRPr lang="en-GB" sz="1800" dirty="0">
              <a:effectLst/>
              <a:ea typeface="Liberation Sans Narrow"/>
              <a:cs typeface="Liberation Sans Narrow"/>
            </a:endParaRPr>
          </a:p>
          <a:p>
            <a:pPr marR="151130" lvl="0" algn="just">
              <a:spcBef>
                <a:spcPts val="0"/>
              </a:spcBef>
              <a:spcAft>
                <a:spcPts val="0"/>
              </a:spcAft>
              <a:tabLst>
                <a:tab pos="3150235" algn="l"/>
              </a:tabLst>
            </a:pPr>
            <a:r>
              <a:rPr lang="en-US" sz="1800" dirty="0">
                <a:ea typeface="Liberation Sans Narrow"/>
                <a:cs typeface="Liberation Sans Narrow"/>
              </a:rPr>
              <a:t>An all stakeholder consultation meeting was held where all stakeholder groups were represented. </a:t>
            </a:r>
            <a:r>
              <a:rPr lang="en-US" sz="1800" dirty="0" smtClean="0">
                <a:ea typeface="Liberation Sans Narrow"/>
                <a:cs typeface="Liberation Sans Narrow"/>
              </a:rPr>
              <a:t>In addition whatsapp groups were formed to enable online consultations.</a:t>
            </a:r>
            <a:endParaRPr lang="en-US" sz="1800" dirty="0">
              <a:ea typeface="Liberation Sans Narrow"/>
              <a:cs typeface="Liberation Sans Narrow"/>
            </a:endParaRPr>
          </a:p>
          <a:p>
            <a:pPr marR="151130" lvl="0" algn="just">
              <a:spcBef>
                <a:spcPts val="0"/>
              </a:spcBef>
              <a:spcAft>
                <a:spcPts val="0"/>
              </a:spcAft>
              <a:tabLst>
                <a:tab pos="3150235" algn="l"/>
              </a:tabLst>
            </a:pPr>
            <a:endParaRPr lang="en-US" sz="1800" dirty="0">
              <a:effectLst/>
              <a:ea typeface="Liberation Sans Narrow"/>
              <a:cs typeface="Liberation Sans Narrow"/>
            </a:endParaRPr>
          </a:p>
          <a:p>
            <a:pPr marR="151130" algn="just">
              <a:spcBef>
                <a:spcPts val="0"/>
              </a:spcBef>
              <a:tabLst>
                <a:tab pos="3150235" algn="l"/>
              </a:tabLst>
            </a:pPr>
            <a:r>
              <a:rPr lang="en-US" sz="1800" dirty="0" smtClean="0">
                <a:ea typeface="Liberation Sans Narrow"/>
                <a:cs typeface="Liberation Sans Narrow"/>
              </a:rPr>
              <a:t>Notices </a:t>
            </a:r>
            <a:r>
              <a:rPr lang="en-US" sz="1800" dirty="0">
                <a:ea typeface="Liberation Sans Narrow"/>
                <a:cs typeface="Liberation Sans Narrow"/>
              </a:rPr>
              <a:t>of budget consultative meetings </a:t>
            </a:r>
            <a:r>
              <a:rPr lang="en-US" sz="1800" dirty="0" smtClean="0">
                <a:ea typeface="Liberation Sans Narrow"/>
                <a:cs typeface="Liberation Sans Narrow"/>
              </a:rPr>
              <a:t>at ward level were </a:t>
            </a:r>
            <a:r>
              <a:rPr lang="en-US" sz="1800" dirty="0">
                <a:ea typeface="Liberation Sans Narrow"/>
                <a:cs typeface="Liberation Sans Narrow"/>
              </a:rPr>
              <a:t>distributed </a:t>
            </a:r>
            <a:r>
              <a:rPr lang="en-US" sz="1800" dirty="0" smtClean="0">
                <a:ea typeface="Liberation Sans Narrow"/>
                <a:cs typeface="Liberation Sans Narrow"/>
              </a:rPr>
              <a:t>through fliers, social media </a:t>
            </a:r>
            <a:r>
              <a:rPr lang="en-US" sz="1800" dirty="0">
                <a:ea typeface="Liberation Sans Narrow"/>
                <a:cs typeface="Liberation Sans Narrow"/>
              </a:rPr>
              <a:t>platforms and through short message service </a:t>
            </a:r>
            <a:r>
              <a:rPr lang="en-US" sz="1800" dirty="0" smtClean="0">
                <a:ea typeface="Liberation Sans Narrow"/>
                <a:cs typeface="Liberation Sans Narrow"/>
              </a:rPr>
              <a:t>(</a:t>
            </a:r>
            <a:r>
              <a:rPr lang="en-US" sz="1800" dirty="0" err="1" smtClean="0">
                <a:ea typeface="Liberation Sans Narrow"/>
                <a:cs typeface="Liberation Sans Narrow"/>
              </a:rPr>
              <a:t>sms</a:t>
            </a:r>
            <a:r>
              <a:rPr lang="en-US" sz="1800" dirty="0" smtClean="0">
                <a:ea typeface="Liberation Sans Narrow"/>
                <a:cs typeface="Liberation Sans Narrow"/>
              </a:rPr>
              <a:t>) to eliminate transport costs to stakeholders being consulted.</a:t>
            </a:r>
            <a:r>
              <a:rPr lang="en-ZW" sz="1800" dirty="0"/>
              <a:t> The meeting included representatives for people living with disabilities, people living with albinism, representatives from Ministries of Youth and Women’s affairs, church representatives </a:t>
            </a:r>
            <a:r>
              <a:rPr lang="en-ZW" sz="1800" dirty="0" smtClean="0"/>
              <a:t> and </a:t>
            </a:r>
            <a:r>
              <a:rPr lang="en-ZW" sz="1800" dirty="0"/>
              <a:t>ward representatives.</a:t>
            </a:r>
            <a:endParaRPr lang="en-US" sz="1800" dirty="0">
              <a:ea typeface="Liberation Sans Narrow"/>
              <a:cs typeface="Liberation Sans Narrow"/>
            </a:endParaRPr>
          </a:p>
          <a:p>
            <a:pPr marL="0" marR="151130" lvl="0" indent="0" algn="just">
              <a:spcBef>
                <a:spcPts val="0"/>
              </a:spcBef>
              <a:spcAft>
                <a:spcPts val="0"/>
              </a:spcAft>
              <a:buNone/>
              <a:tabLst>
                <a:tab pos="3150235" algn="l"/>
              </a:tabLst>
            </a:pPr>
            <a:endParaRPr lang="en-US" sz="1200" dirty="0">
              <a:effectLst/>
              <a:ea typeface="Liberation Sans Narrow"/>
              <a:cs typeface="Liberation Sans Narrow"/>
            </a:endParaRPr>
          </a:p>
        </p:txBody>
      </p:sp>
      <p:sp>
        <p:nvSpPr>
          <p:cNvPr id="8" name="Text Placeholder 7"/>
          <p:cNvSpPr>
            <a:spLocks noGrp="1"/>
          </p:cNvSpPr>
          <p:nvPr>
            <p:ph type="body" sz="quarter" idx="3"/>
          </p:nvPr>
        </p:nvSpPr>
        <p:spPr>
          <a:xfrm>
            <a:off x="4598276" y="923117"/>
            <a:ext cx="4041775" cy="639762"/>
          </a:xfrm>
        </p:spPr>
        <p:txBody>
          <a:bodyPr/>
          <a:lstStyle/>
          <a:p>
            <a:r>
              <a:rPr lang="en-ZA" dirty="0"/>
              <a:t>Evidence</a:t>
            </a:r>
          </a:p>
        </p:txBody>
      </p:sp>
      <p:sp>
        <p:nvSpPr>
          <p:cNvPr id="9" name="Content Placeholder 8"/>
          <p:cNvSpPr>
            <a:spLocks noGrp="1"/>
          </p:cNvSpPr>
          <p:nvPr>
            <p:ph sz="quarter" idx="4"/>
          </p:nvPr>
        </p:nvSpPr>
        <p:spPr>
          <a:xfrm>
            <a:off x="5486400" y="1534347"/>
            <a:ext cx="3200400" cy="3951288"/>
          </a:xfrm>
          <a:ln>
            <a:solidFill>
              <a:schemeClr val="tx1"/>
            </a:solidFill>
          </a:ln>
        </p:spPr>
        <p:txBody>
          <a:bodyPr>
            <a:normAutofit/>
          </a:bodyPr>
          <a:lstStyle/>
          <a:p>
            <a:r>
              <a:rPr lang="en-ZA" dirty="0">
                <a:solidFill>
                  <a:srgbClr val="FF0000"/>
                </a:solidFill>
              </a:rPr>
              <a:t>Photos or video of budget consultation</a:t>
            </a:r>
          </a:p>
        </p:txBody>
      </p:sp>
      <p:sp>
        <p:nvSpPr>
          <p:cNvPr id="10" name="TextBox 9"/>
          <p:cNvSpPr txBox="1"/>
          <p:nvPr/>
        </p:nvSpPr>
        <p:spPr>
          <a:xfrm>
            <a:off x="0" y="6398786"/>
            <a:ext cx="9334500" cy="466218"/>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endParaRPr lang="en-ZW" sz="2400" dirty="0"/>
          </a:p>
        </p:txBody>
      </p:sp>
      <p:pic>
        <p:nvPicPr>
          <p:cNvPr id="3" name="Picture 2" descr="C:\Users\user\Downloads\PHOTO-2024-11-07-10-55-4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0" y="1524000"/>
            <a:ext cx="3773557" cy="4724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8104489"/>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b="1" dirty="0"/>
              <a:t>II. </a:t>
            </a:r>
            <a:r>
              <a:rPr lang="en-US" sz="3600" b="1" dirty="0">
                <a:effectLst/>
                <a:latin typeface="+mn-lt"/>
                <a:ea typeface="Liberation Sans Narrow"/>
                <a:cs typeface="Liberation Sans Narrow"/>
              </a:rPr>
              <a:t>THE BUDGET PROCESS</a:t>
            </a:r>
            <a:r>
              <a:rPr lang="en-GB" sz="1800" dirty="0">
                <a:effectLst/>
                <a:latin typeface="Liberation Sans Narrow"/>
                <a:ea typeface="Liberation Sans Narrow"/>
                <a:cs typeface="Liberation Sans Narrow"/>
              </a:rPr>
              <a:t/>
            </a:r>
            <a:br>
              <a:rPr lang="en-GB" sz="1800" dirty="0">
                <a:effectLst/>
                <a:latin typeface="Liberation Sans Narrow"/>
                <a:ea typeface="Liberation Sans Narrow"/>
                <a:cs typeface="Liberation Sans Narrow"/>
              </a:rPr>
            </a:br>
            <a:r>
              <a:rPr lang="en-ZA" b="1" dirty="0"/>
              <a:t> </a:t>
            </a:r>
            <a:r>
              <a:rPr lang="en-ZA" b="1" dirty="0" smtClean="0"/>
              <a:t>    </a:t>
            </a:r>
            <a:endParaRPr lang="en-ZA" dirty="0"/>
          </a:p>
        </p:txBody>
      </p:sp>
      <p:sp>
        <p:nvSpPr>
          <p:cNvPr id="5" name="Text Placeholder 4"/>
          <p:cNvSpPr>
            <a:spLocks noGrp="1"/>
          </p:cNvSpPr>
          <p:nvPr>
            <p:ph type="body" idx="1"/>
          </p:nvPr>
        </p:nvSpPr>
        <p:spPr>
          <a:xfrm>
            <a:off x="381000" y="914188"/>
            <a:ext cx="4040188" cy="639762"/>
          </a:xfrm>
        </p:spPr>
        <p:txBody>
          <a:bodyPr/>
          <a:lstStyle/>
          <a:p>
            <a:r>
              <a:rPr lang="en-ZA" dirty="0"/>
              <a:t>Detail</a:t>
            </a:r>
          </a:p>
        </p:txBody>
      </p:sp>
      <p:sp>
        <p:nvSpPr>
          <p:cNvPr id="7" name="Content Placeholder 6"/>
          <p:cNvSpPr>
            <a:spLocks noGrp="1"/>
          </p:cNvSpPr>
          <p:nvPr>
            <p:ph sz="half" idx="2"/>
          </p:nvPr>
        </p:nvSpPr>
        <p:spPr>
          <a:xfrm>
            <a:off x="457200" y="1535113"/>
            <a:ext cx="5105400" cy="4591050"/>
          </a:xfrm>
          <a:ln>
            <a:solidFill>
              <a:schemeClr val="tx1"/>
            </a:solidFill>
          </a:ln>
        </p:spPr>
        <p:txBody>
          <a:bodyPr>
            <a:normAutofit fontScale="85000" lnSpcReduction="20000"/>
          </a:bodyPr>
          <a:lstStyle/>
          <a:p>
            <a:pPr marR="151130" lvl="0" algn="just">
              <a:spcBef>
                <a:spcPts val="0"/>
              </a:spcBef>
              <a:spcAft>
                <a:spcPts val="0"/>
              </a:spcAft>
              <a:tabLst>
                <a:tab pos="3150235" algn="l"/>
              </a:tabLst>
            </a:pPr>
            <a:r>
              <a:rPr lang="en-US" sz="2200" dirty="0">
                <a:ea typeface="Calibri" panose="020F0502020204030204" pitchFamily="34" charset="0"/>
              </a:rPr>
              <a:t>The meetings were conducted from 1 to 10 November </a:t>
            </a:r>
            <a:r>
              <a:rPr lang="en-US" sz="2200" dirty="0" smtClean="0">
                <a:ea typeface="Calibri" panose="020F0502020204030204" pitchFamily="34" charset="0"/>
              </a:rPr>
              <a:t>2023 </a:t>
            </a:r>
            <a:r>
              <a:rPr lang="en-US" sz="2200" dirty="0">
                <a:ea typeface="Calibri" panose="020F0502020204030204" pitchFamily="34" charset="0"/>
              </a:rPr>
              <a:t>in 16 venues including community halls, sports fields, open spaces, school blocks, council chamber and a hired hall. The meetings were held at 10am, 2pm and 4pm. They were located at venues close to the residents being consulted to eliminate transport costs and encourage attendance. </a:t>
            </a:r>
            <a:r>
              <a:rPr lang="en-US" sz="2200" dirty="0" smtClean="0">
                <a:ea typeface="Calibri" panose="020F0502020204030204" pitchFamily="34" charset="0"/>
              </a:rPr>
              <a:t>Women were consulted through stakeholder representatives in regards to time.</a:t>
            </a:r>
            <a:endParaRPr lang="en-GB" sz="2200" dirty="0">
              <a:effectLst/>
              <a:ea typeface="Calibri" panose="020F0502020204030204" pitchFamily="34" charset="0"/>
            </a:endParaRPr>
          </a:p>
          <a:p>
            <a:pPr marR="151130" algn="just">
              <a:spcBef>
                <a:spcPts val="0"/>
              </a:spcBef>
              <a:tabLst>
                <a:tab pos="3150235" algn="l"/>
              </a:tabLst>
            </a:pPr>
            <a:r>
              <a:rPr lang="en-GB" sz="2200" dirty="0" smtClean="0">
                <a:ea typeface="Calibri" panose="020F0502020204030204" pitchFamily="34" charset="0"/>
              </a:rPr>
              <a:t>Council made use of </a:t>
            </a:r>
            <a:r>
              <a:rPr lang="en-GB" sz="2200" dirty="0" err="1" smtClean="0">
                <a:ea typeface="Calibri" panose="020F0502020204030204" pitchFamily="34" charset="0"/>
              </a:rPr>
              <a:t>Whatsapp</a:t>
            </a:r>
            <a:r>
              <a:rPr lang="en-GB" sz="2200" dirty="0" smtClean="0">
                <a:ea typeface="Calibri" panose="020F0502020204030204" pitchFamily="34" charset="0"/>
              </a:rPr>
              <a:t> application to get reach to stakeholders we formulated a Mayor’s engagement group.</a:t>
            </a:r>
          </a:p>
          <a:p>
            <a:pPr marR="151130" algn="just">
              <a:spcBef>
                <a:spcPts val="0"/>
              </a:spcBef>
              <a:tabLst>
                <a:tab pos="3150235" algn="l"/>
              </a:tabLst>
            </a:pPr>
            <a:r>
              <a:rPr lang="en-GB" sz="2200" dirty="0" smtClean="0">
                <a:ea typeface="Calibri" panose="020F0502020204030204" pitchFamily="34" charset="0"/>
              </a:rPr>
              <a:t>It is an effective technological method as those who could not attend physical meetings could have a chance to contribute and also both parties council and stakeholders are able to convey responses/feedback remotely.</a:t>
            </a:r>
            <a:endParaRPr lang="en-GB" sz="2200" dirty="0">
              <a:ea typeface="Calibri" panose="020F0502020204030204" pitchFamily="34" charset="0"/>
            </a:endParaRPr>
          </a:p>
          <a:p>
            <a:pPr marL="0" marR="151130" lvl="0" indent="0" algn="just">
              <a:spcBef>
                <a:spcPts val="0"/>
              </a:spcBef>
              <a:spcAft>
                <a:spcPts val="0"/>
              </a:spcAft>
              <a:buNone/>
              <a:tabLst>
                <a:tab pos="3150235" algn="l"/>
              </a:tabLst>
            </a:pPr>
            <a:endParaRPr lang="en-GB" sz="1800" dirty="0">
              <a:effectLst/>
              <a:ea typeface="Calibri" panose="020F0502020204030204" pitchFamily="34" charset="0"/>
            </a:endParaRPr>
          </a:p>
          <a:p>
            <a:pPr marL="0" marR="151130" lvl="0" indent="0" algn="just">
              <a:spcBef>
                <a:spcPts val="0"/>
              </a:spcBef>
              <a:spcAft>
                <a:spcPts val="0"/>
              </a:spcAft>
              <a:buNone/>
              <a:tabLst>
                <a:tab pos="3150235" algn="l"/>
              </a:tabLst>
            </a:pPr>
            <a:endParaRPr lang="en-US" sz="1200" dirty="0">
              <a:effectLst/>
              <a:ea typeface="Liberation Sans Narrow"/>
              <a:cs typeface="Liberation Sans Narrow"/>
            </a:endParaRPr>
          </a:p>
        </p:txBody>
      </p:sp>
      <p:sp>
        <p:nvSpPr>
          <p:cNvPr id="8" name="Text Placeholder 7"/>
          <p:cNvSpPr>
            <a:spLocks noGrp="1"/>
          </p:cNvSpPr>
          <p:nvPr>
            <p:ph type="body" sz="quarter" idx="3"/>
          </p:nvPr>
        </p:nvSpPr>
        <p:spPr>
          <a:xfrm>
            <a:off x="4598276" y="923117"/>
            <a:ext cx="4041775" cy="639762"/>
          </a:xfrm>
        </p:spPr>
        <p:txBody>
          <a:bodyPr/>
          <a:lstStyle/>
          <a:p>
            <a:r>
              <a:rPr lang="en-ZA" dirty="0" smtClean="0"/>
              <a:t>                          Evidence</a:t>
            </a:r>
            <a:endParaRPr lang="en-ZA" dirty="0"/>
          </a:p>
        </p:txBody>
      </p:sp>
      <p:sp>
        <p:nvSpPr>
          <p:cNvPr id="10" name="TextBox 9"/>
          <p:cNvSpPr txBox="1"/>
          <p:nvPr/>
        </p:nvSpPr>
        <p:spPr>
          <a:xfrm>
            <a:off x="0" y="6398786"/>
            <a:ext cx="9334500" cy="466218"/>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endParaRPr lang="en-ZW" sz="2400" dirty="0"/>
          </a:p>
        </p:txBody>
      </p:sp>
      <p:pic>
        <p:nvPicPr>
          <p:cNvPr id="2051" name="Picture 3" descr="C:\Users\user\Downloads\46297.jpg"/>
          <p:cNvPicPr>
            <a:picLocks noGrp="1" noChangeAspect="1" noChangeArrowheads="1"/>
          </p:cNvPicPr>
          <p:nvPr>
            <p:ph sz="quarter" idx="4"/>
          </p:nvPr>
        </p:nvPicPr>
        <p:blipFill>
          <a:blip r:embed="rId2">
            <a:extLst>
              <a:ext uri="{28A0092B-C50C-407E-A947-70E740481C1C}">
                <a14:useLocalDpi xmlns:a14="http://schemas.microsoft.com/office/drawing/2010/main" val="0"/>
              </a:ext>
            </a:extLst>
          </a:blip>
          <a:srcRect/>
          <a:stretch>
            <a:fillRect/>
          </a:stretch>
        </p:blipFill>
        <p:spPr bwMode="auto">
          <a:xfrm>
            <a:off x="5715000" y="1524000"/>
            <a:ext cx="3124200" cy="381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2653513"/>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2" y="228600"/>
            <a:ext cx="8229600" cy="639762"/>
          </a:xfrm>
        </p:spPr>
        <p:txBody>
          <a:bodyPr>
            <a:normAutofit fontScale="90000"/>
          </a:bodyPr>
          <a:lstStyle/>
          <a:p>
            <a:r>
              <a:rPr lang="en-ZA" b="1" dirty="0"/>
              <a:t>II. </a:t>
            </a:r>
            <a:r>
              <a:rPr lang="en-US" sz="3600" b="1" dirty="0">
                <a:effectLst/>
                <a:latin typeface="+mn-lt"/>
                <a:ea typeface="Liberation Sans Narrow"/>
                <a:cs typeface="Liberation Sans Narrow"/>
              </a:rPr>
              <a:t>THE BUDGET PROCESS</a:t>
            </a:r>
            <a:r>
              <a:rPr lang="en-GB" sz="1800" dirty="0">
                <a:effectLst/>
                <a:latin typeface="Liberation Sans Narrow"/>
                <a:ea typeface="Liberation Sans Narrow"/>
                <a:cs typeface="Liberation Sans Narrow"/>
              </a:rPr>
              <a:t/>
            </a:r>
            <a:br>
              <a:rPr lang="en-GB" sz="1800" dirty="0">
                <a:effectLst/>
                <a:latin typeface="Liberation Sans Narrow"/>
                <a:ea typeface="Liberation Sans Narrow"/>
                <a:cs typeface="Liberation Sans Narrow"/>
              </a:rPr>
            </a:br>
            <a:r>
              <a:rPr lang="en-ZA" b="1" dirty="0"/>
              <a:t>  </a:t>
            </a:r>
            <a:endParaRPr lang="en-ZA" dirty="0"/>
          </a:p>
        </p:txBody>
      </p:sp>
      <p:graphicFrame>
        <p:nvGraphicFramePr>
          <p:cNvPr id="3" name="Table 3">
            <a:extLst>
              <a:ext uri="{FF2B5EF4-FFF2-40B4-BE49-F238E27FC236}">
                <a16:creationId xmlns="" xmlns:a16="http://schemas.microsoft.com/office/drawing/2014/main" id="{E3F2E008-324E-644E-78D4-EFC94C39738D}"/>
              </a:ext>
            </a:extLst>
          </p:cNvPr>
          <p:cNvGraphicFramePr>
            <a:graphicFrameLocks noGrp="1"/>
          </p:cNvGraphicFramePr>
          <p:nvPr>
            <p:ph idx="1"/>
            <p:extLst>
              <p:ext uri="{D42A27DB-BD31-4B8C-83A1-F6EECF244321}">
                <p14:modId xmlns:p14="http://schemas.microsoft.com/office/powerpoint/2010/main" val="3659143319"/>
              </p:ext>
            </p:extLst>
          </p:nvPr>
        </p:nvGraphicFramePr>
        <p:xfrm>
          <a:off x="381000" y="1738842"/>
          <a:ext cx="8153400" cy="4597400"/>
        </p:xfrm>
        <a:graphic>
          <a:graphicData uri="http://schemas.openxmlformats.org/drawingml/2006/table">
            <a:tbl>
              <a:tblPr firstRow="1" bandRow="1">
                <a:tableStyleId>{5C22544A-7EE6-4342-B048-85BDC9FD1C3A}</a:tableStyleId>
              </a:tblPr>
              <a:tblGrid>
                <a:gridCol w="457200">
                  <a:extLst>
                    <a:ext uri="{9D8B030D-6E8A-4147-A177-3AD203B41FA5}">
                      <a16:colId xmlns="" xmlns:a16="http://schemas.microsoft.com/office/drawing/2014/main" val="56608404"/>
                    </a:ext>
                  </a:extLst>
                </a:gridCol>
                <a:gridCol w="533400">
                  <a:extLst>
                    <a:ext uri="{9D8B030D-6E8A-4147-A177-3AD203B41FA5}">
                      <a16:colId xmlns="" xmlns:a16="http://schemas.microsoft.com/office/drawing/2014/main" val="380872478"/>
                    </a:ext>
                  </a:extLst>
                </a:gridCol>
                <a:gridCol w="609600">
                  <a:extLst>
                    <a:ext uri="{9D8B030D-6E8A-4147-A177-3AD203B41FA5}">
                      <a16:colId xmlns="" xmlns:a16="http://schemas.microsoft.com/office/drawing/2014/main" val="1457223945"/>
                    </a:ext>
                  </a:extLst>
                </a:gridCol>
                <a:gridCol w="609600">
                  <a:extLst>
                    <a:ext uri="{9D8B030D-6E8A-4147-A177-3AD203B41FA5}">
                      <a16:colId xmlns="" xmlns:a16="http://schemas.microsoft.com/office/drawing/2014/main" val="2940392165"/>
                    </a:ext>
                  </a:extLst>
                </a:gridCol>
                <a:gridCol w="533400">
                  <a:extLst>
                    <a:ext uri="{9D8B030D-6E8A-4147-A177-3AD203B41FA5}">
                      <a16:colId xmlns="" xmlns:a16="http://schemas.microsoft.com/office/drawing/2014/main" val="3605606572"/>
                    </a:ext>
                  </a:extLst>
                </a:gridCol>
                <a:gridCol w="533400">
                  <a:extLst>
                    <a:ext uri="{9D8B030D-6E8A-4147-A177-3AD203B41FA5}">
                      <a16:colId xmlns="" xmlns:a16="http://schemas.microsoft.com/office/drawing/2014/main" val="1241101679"/>
                    </a:ext>
                  </a:extLst>
                </a:gridCol>
                <a:gridCol w="533400">
                  <a:extLst>
                    <a:ext uri="{9D8B030D-6E8A-4147-A177-3AD203B41FA5}">
                      <a16:colId xmlns="" xmlns:a16="http://schemas.microsoft.com/office/drawing/2014/main" val="662765075"/>
                    </a:ext>
                  </a:extLst>
                </a:gridCol>
                <a:gridCol w="533400">
                  <a:extLst>
                    <a:ext uri="{9D8B030D-6E8A-4147-A177-3AD203B41FA5}">
                      <a16:colId xmlns="" xmlns:a16="http://schemas.microsoft.com/office/drawing/2014/main" val="1649991834"/>
                    </a:ext>
                  </a:extLst>
                </a:gridCol>
                <a:gridCol w="685800">
                  <a:extLst>
                    <a:ext uri="{9D8B030D-6E8A-4147-A177-3AD203B41FA5}">
                      <a16:colId xmlns="" xmlns:a16="http://schemas.microsoft.com/office/drawing/2014/main" val="2185934482"/>
                    </a:ext>
                  </a:extLst>
                </a:gridCol>
                <a:gridCol w="685800">
                  <a:extLst>
                    <a:ext uri="{9D8B030D-6E8A-4147-A177-3AD203B41FA5}">
                      <a16:colId xmlns="" xmlns:a16="http://schemas.microsoft.com/office/drawing/2014/main" val="2077918054"/>
                    </a:ext>
                  </a:extLst>
                </a:gridCol>
                <a:gridCol w="457200">
                  <a:extLst>
                    <a:ext uri="{9D8B030D-6E8A-4147-A177-3AD203B41FA5}">
                      <a16:colId xmlns="" xmlns:a16="http://schemas.microsoft.com/office/drawing/2014/main" val="791894052"/>
                    </a:ext>
                  </a:extLst>
                </a:gridCol>
                <a:gridCol w="609600">
                  <a:extLst>
                    <a:ext uri="{9D8B030D-6E8A-4147-A177-3AD203B41FA5}">
                      <a16:colId xmlns="" xmlns:a16="http://schemas.microsoft.com/office/drawing/2014/main" val="3302416731"/>
                    </a:ext>
                  </a:extLst>
                </a:gridCol>
                <a:gridCol w="685800">
                  <a:extLst>
                    <a:ext uri="{9D8B030D-6E8A-4147-A177-3AD203B41FA5}">
                      <a16:colId xmlns="" xmlns:a16="http://schemas.microsoft.com/office/drawing/2014/main" val="430883825"/>
                    </a:ext>
                  </a:extLst>
                </a:gridCol>
                <a:gridCol w="685800">
                  <a:extLst>
                    <a:ext uri="{9D8B030D-6E8A-4147-A177-3AD203B41FA5}">
                      <a16:colId xmlns="" xmlns:a16="http://schemas.microsoft.com/office/drawing/2014/main" val="1432351515"/>
                    </a:ext>
                  </a:extLst>
                </a:gridCol>
              </a:tblGrid>
              <a:tr h="370840">
                <a:tc>
                  <a:txBody>
                    <a:bodyPr/>
                    <a:lstStyle/>
                    <a:p>
                      <a:r>
                        <a:rPr lang="en-US" dirty="0"/>
                        <a:t>Consultation</a:t>
                      </a:r>
                      <a:endParaRPr lang="en-GB" dirty="0"/>
                    </a:p>
                  </a:txBody>
                  <a:tcPr/>
                </a:tc>
                <a:tc gridSpan="5">
                  <a:txBody>
                    <a:bodyPr/>
                    <a:lstStyle/>
                    <a:p>
                      <a:r>
                        <a:rPr lang="en-US" dirty="0"/>
                        <a:t>Women</a:t>
                      </a:r>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a:txBody>
                    <a:bodyPr/>
                    <a:lstStyle/>
                    <a:p>
                      <a:r>
                        <a:rPr lang="en-US" dirty="0"/>
                        <a:t>Total</a:t>
                      </a:r>
                      <a:endParaRPr lang="en-GB" dirty="0"/>
                    </a:p>
                  </a:txBody>
                  <a:tcPr/>
                </a:tc>
                <a:tc gridSpan="4">
                  <a:txBody>
                    <a:bodyPr/>
                    <a:lstStyle/>
                    <a:p>
                      <a:r>
                        <a:rPr lang="en-US" dirty="0"/>
                        <a:t>Men</a:t>
                      </a:r>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a:txBody>
                    <a:bodyPr/>
                    <a:lstStyle/>
                    <a:p>
                      <a:endParaRPr lang="en-GB" dirty="0"/>
                    </a:p>
                  </a:txBody>
                  <a:tcPr/>
                </a:tc>
                <a:tc>
                  <a:txBody>
                    <a:bodyPr/>
                    <a:lstStyle/>
                    <a:p>
                      <a:r>
                        <a:rPr lang="en-US" dirty="0"/>
                        <a:t>Total</a:t>
                      </a:r>
                      <a:endParaRPr lang="en-GB" dirty="0"/>
                    </a:p>
                  </a:txBody>
                  <a:tcPr/>
                </a:tc>
                <a:tc>
                  <a:txBody>
                    <a:bodyPr/>
                    <a:lstStyle/>
                    <a:p>
                      <a:r>
                        <a:rPr lang="en-US" dirty="0"/>
                        <a:t>% Women</a:t>
                      </a:r>
                      <a:endParaRPr lang="en-GB" dirty="0"/>
                    </a:p>
                  </a:txBody>
                  <a:tcPr/>
                </a:tc>
                <a:extLst>
                  <a:ext uri="{0D108BD9-81ED-4DB2-BD59-A6C34878D82A}">
                    <a16:rowId xmlns="" xmlns:a16="http://schemas.microsoft.com/office/drawing/2014/main" val="4267298776"/>
                  </a:ext>
                </a:extLst>
              </a:tr>
              <a:tr h="370840">
                <a:tc>
                  <a:txBody>
                    <a:bodyPr/>
                    <a:lstStyle/>
                    <a:p>
                      <a:endParaRPr lang="en-GB"/>
                    </a:p>
                  </a:txBody>
                  <a:tcPr/>
                </a:tc>
                <a:tc gridSpan="4">
                  <a:txBody>
                    <a:bodyPr/>
                    <a:lstStyle/>
                    <a:p>
                      <a:r>
                        <a:rPr lang="en-US" dirty="0"/>
                        <a:t>Age</a:t>
                      </a:r>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a:txBody>
                    <a:bodyPr/>
                    <a:lstStyle/>
                    <a:p>
                      <a:endParaRPr lang="en-GB" dirty="0"/>
                    </a:p>
                  </a:txBody>
                  <a:tcPr/>
                </a:tc>
                <a:tc>
                  <a:txBody>
                    <a:bodyPr/>
                    <a:lstStyle/>
                    <a:p>
                      <a:endParaRPr lang="en-GB"/>
                    </a:p>
                  </a:txBody>
                  <a:tcPr/>
                </a:tc>
                <a:tc gridSpan="4">
                  <a:txBody>
                    <a:bodyPr/>
                    <a:lstStyle/>
                    <a:p>
                      <a:r>
                        <a:rPr lang="en-US" dirty="0"/>
                        <a:t>Age</a:t>
                      </a:r>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 xmlns:a16="http://schemas.microsoft.com/office/drawing/2014/main" val="570912337"/>
                  </a:ext>
                </a:extLst>
              </a:tr>
              <a:tr h="370840">
                <a:tc>
                  <a:txBody>
                    <a:bodyPr/>
                    <a:lstStyle/>
                    <a:p>
                      <a:endParaRPr lang="en-GB"/>
                    </a:p>
                  </a:txBody>
                  <a:tcPr/>
                </a:tc>
                <a:tc>
                  <a:txBody>
                    <a:bodyPr/>
                    <a:lstStyle/>
                    <a:p>
                      <a:r>
                        <a:rPr lang="en-US" dirty="0"/>
                        <a:t>- 15</a:t>
                      </a:r>
                      <a:endParaRPr lang="en-GB" dirty="0"/>
                    </a:p>
                  </a:txBody>
                  <a:tcPr/>
                </a:tc>
                <a:tc>
                  <a:txBody>
                    <a:bodyPr/>
                    <a:lstStyle/>
                    <a:p>
                      <a:r>
                        <a:rPr lang="en-US" dirty="0"/>
                        <a:t>15-35</a:t>
                      </a:r>
                      <a:endParaRPr lang="en-GB" dirty="0"/>
                    </a:p>
                  </a:txBody>
                  <a:tcPr/>
                </a:tc>
                <a:tc>
                  <a:txBody>
                    <a:bodyPr/>
                    <a:lstStyle/>
                    <a:p>
                      <a:r>
                        <a:rPr lang="en-US" dirty="0"/>
                        <a:t>36-59</a:t>
                      </a:r>
                      <a:endParaRPr lang="en-GB" dirty="0"/>
                    </a:p>
                  </a:txBody>
                  <a:tcPr/>
                </a:tc>
                <a:tc>
                  <a:txBody>
                    <a:bodyPr/>
                    <a:lstStyle/>
                    <a:p>
                      <a:r>
                        <a:rPr lang="en-US" dirty="0"/>
                        <a:t>60+</a:t>
                      </a:r>
                      <a:endParaRPr lang="en-GB" dirty="0"/>
                    </a:p>
                  </a:txBody>
                  <a:tcPr/>
                </a:tc>
                <a:tc>
                  <a:txBody>
                    <a:bodyPr/>
                    <a:lstStyle/>
                    <a:p>
                      <a:r>
                        <a:rPr lang="en-US" dirty="0" smtClean="0"/>
                        <a:t>PWD</a:t>
                      </a:r>
                      <a:endParaRPr lang="en-GB" dirty="0"/>
                    </a:p>
                  </a:txBody>
                  <a:tcPr/>
                </a:tc>
                <a:tc>
                  <a:txBody>
                    <a:bodyPr/>
                    <a:lstStyle/>
                    <a:p>
                      <a:endParaRPr lang="en-GB"/>
                    </a:p>
                  </a:txBody>
                  <a:tcPr/>
                </a:tc>
                <a:tc>
                  <a:txBody>
                    <a:bodyPr/>
                    <a:lstStyle/>
                    <a:p>
                      <a:r>
                        <a:rPr lang="en-US" dirty="0"/>
                        <a:t>- 15</a:t>
                      </a:r>
                      <a:endParaRPr lang="en-GB" dirty="0"/>
                    </a:p>
                  </a:txBody>
                  <a:tcPr/>
                </a:tc>
                <a:tc>
                  <a:txBody>
                    <a:bodyPr/>
                    <a:lstStyle/>
                    <a:p>
                      <a:r>
                        <a:rPr lang="en-US" dirty="0"/>
                        <a:t>15-35</a:t>
                      </a:r>
                      <a:endParaRPr lang="en-GB" dirty="0"/>
                    </a:p>
                  </a:txBody>
                  <a:tcPr/>
                </a:tc>
                <a:tc>
                  <a:txBody>
                    <a:bodyPr/>
                    <a:lstStyle/>
                    <a:p>
                      <a:r>
                        <a:rPr lang="en-US" dirty="0"/>
                        <a:t>36-59</a:t>
                      </a:r>
                      <a:endParaRPr lang="en-GB" dirty="0"/>
                    </a:p>
                  </a:txBody>
                  <a:tcPr/>
                </a:tc>
                <a:tc>
                  <a:txBody>
                    <a:bodyPr/>
                    <a:lstStyle/>
                    <a:p>
                      <a:r>
                        <a:rPr lang="en-US" dirty="0"/>
                        <a:t>60+</a:t>
                      </a:r>
                      <a:endParaRPr lang="en-GB" dirty="0"/>
                    </a:p>
                  </a:txBody>
                  <a:tcPr/>
                </a:tc>
                <a:tc>
                  <a:txBody>
                    <a:bodyPr/>
                    <a:lstStyle/>
                    <a:p>
                      <a:r>
                        <a:rPr lang="en-US" dirty="0"/>
                        <a:t>PWD</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 xmlns:a16="http://schemas.microsoft.com/office/drawing/2014/main" val="3636825304"/>
                  </a:ext>
                </a:extLst>
              </a:tr>
              <a:tr h="370840">
                <a:tc>
                  <a:txBody>
                    <a:bodyPr/>
                    <a:lstStyle/>
                    <a:p>
                      <a:endParaRPr lang="en-GB"/>
                    </a:p>
                  </a:txBody>
                  <a:tcPr/>
                </a:tc>
                <a:tc>
                  <a:txBody>
                    <a:bodyPr/>
                    <a:lstStyle/>
                    <a:p>
                      <a:endParaRPr lang="en-GB" dirty="0"/>
                    </a:p>
                  </a:txBody>
                  <a:tcPr/>
                </a:tc>
                <a:tc>
                  <a:txBody>
                    <a:bodyPr/>
                    <a:lstStyle/>
                    <a:p>
                      <a:r>
                        <a:rPr lang="en-GB" dirty="0" smtClean="0"/>
                        <a:t>130</a:t>
                      </a:r>
                      <a:endParaRPr lang="en-GB" dirty="0"/>
                    </a:p>
                  </a:txBody>
                  <a:tcPr/>
                </a:tc>
                <a:tc>
                  <a:txBody>
                    <a:bodyPr/>
                    <a:lstStyle/>
                    <a:p>
                      <a:r>
                        <a:rPr lang="en-GB" dirty="0" smtClean="0"/>
                        <a:t>362</a:t>
                      </a:r>
                      <a:endParaRPr lang="en-GB" dirty="0"/>
                    </a:p>
                  </a:txBody>
                  <a:tcPr/>
                </a:tc>
                <a:tc>
                  <a:txBody>
                    <a:bodyPr/>
                    <a:lstStyle/>
                    <a:p>
                      <a:r>
                        <a:rPr lang="en-GB" dirty="0" smtClean="0"/>
                        <a:t>22</a:t>
                      </a:r>
                      <a:endParaRPr lang="en-GB" dirty="0"/>
                    </a:p>
                  </a:txBody>
                  <a:tcPr/>
                </a:tc>
                <a:tc>
                  <a:txBody>
                    <a:bodyPr/>
                    <a:lstStyle/>
                    <a:p>
                      <a:r>
                        <a:rPr lang="en-GB" dirty="0" smtClean="0"/>
                        <a:t>1</a:t>
                      </a:r>
                      <a:endParaRPr lang="en-GB" dirty="0"/>
                    </a:p>
                  </a:txBody>
                  <a:tcPr/>
                </a:tc>
                <a:tc>
                  <a:txBody>
                    <a:bodyPr/>
                    <a:lstStyle/>
                    <a:p>
                      <a:r>
                        <a:rPr lang="en-GB" dirty="0" smtClean="0"/>
                        <a:t>515</a:t>
                      </a:r>
                      <a:endParaRPr lang="en-GB" dirty="0"/>
                    </a:p>
                  </a:txBody>
                  <a:tcPr/>
                </a:tc>
                <a:tc>
                  <a:txBody>
                    <a:bodyPr/>
                    <a:lstStyle/>
                    <a:p>
                      <a:endParaRPr lang="en-GB"/>
                    </a:p>
                  </a:txBody>
                  <a:tcPr/>
                </a:tc>
                <a:tc>
                  <a:txBody>
                    <a:bodyPr/>
                    <a:lstStyle/>
                    <a:p>
                      <a:r>
                        <a:rPr lang="en-GB" dirty="0" smtClean="0"/>
                        <a:t>179</a:t>
                      </a:r>
                      <a:endParaRPr lang="en-GB" dirty="0"/>
                    </a:p>
                  </a:txBody>
                  <a:tcPr/>
                </a:tc>
                <a:tc>
                  <a:txBody>
                    <a:bodyPr/>
                    <a:lstStyle/>
                    <a:p>
                      <a:r>
                        <a:rPr lang="en-GB" dirty="0" smtClean="0"/>
                        <a:t>673</a:t>
                      </a:r>
                    </a:p>
                  </a:txBody>
                  <a:tcPr/>
                </a:tc>
                <a:tc>
                  <a:txBody>
                    <a:bodyPr/>
                    <a:lstStyle/>
                    <a:p>
                      <a:r>
                        <a:rPr lang="en-GB" dirty="0" smtClean="0"/>
                        <a:t>36</a:t>
                      </a:r>
                    </a:p>
                  </a:txBody>
                  <a:tcPr/>
                </a:tc>
                <a:tc>
                  <a:txBody>
                    <a:bodyPr/>
                    <a:lstStyle/>
                    <a:p>
                      <a:r>
                        <a:rPr lang="en-GB" dirty="0" smtClean="0"/>
                        <a:t>3</a:t>
                      </a:r>
                      <a:endParaRPr lang="en-GB" dirty="0"/>
                    </a:p>
                  </a:txBody>
                  <a:tcPr/>
                </a:tc>
                <a:tc>
                  <a:txBody>
                    <a:bodyPr/>
                    <a:lstStyle/>
                    <a:p>
                      <a:r>
                        <a:rPr lang="en-GB" dirty="0" smtClean="0"/>
                        <a:t>891</a:t>
                      </a:r>
                      <a:endParaRPr lang="en-GB" dirty="0"/>
                    </a:p>
                  </a:txBody>
                  <a:tcPr/>
                </a:tc>
                <a:tc>
                  <a:txBody>
                    <a:bodyPr/>
                    <a:lstStyle/>
                    <a:p>
                      <a:r>
                        <a:rPr lang="en-GB" dirty="0" smtClean="0"/>
                        <a:t>37</a:t>
                      </a:r>
                      <a:endParaRPr lang="en-GB" dirty="0"/>
                    </a:p>
                  </a:txBody>
                  <a:tcPr/>
                </a:tc>
                <a:extLst>
                  <a:ext uri="{0D108BD9-81ED-4DB2-BD59-A6C34878D82A}">
                    <a16:rowId xmlns="" xmlns:a16="http://schemas.microsoft.com/office/drawing/2014/main" val="2257679851"/>
                  </a:ext>
                </a:extLst>
              </a:tr>
              <a:tr h="370840">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a:p>
                  </a:txBody>
                  <a:tcPr/>
                </a:tc>
                <a:tc>
                  <a:txBody>
                    <a:bodyPr/>
                    <a:lstStyle/>
                    <a:p>
                      <a:endParaRPr lang="en-GB" dirty="0"/>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 xmlns:a16="http://schemas.microsoft.com/office/drawing/2014/main" val="2254946839"/>
                  </a:ext>
                </a:extLst>
              </a:tr>
              <a:tr h="370840">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dirty="0"/>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dirty="0"/>
                    </a:p>
                  </a:txBody>
                  <a:tcPr/>
                </a:tc>
                <a:tc>
                  <a:txBody>
                    <a:bodyPr/>
                    <a:lstStyle/>
                    <a:p>
                      <a:endParaRPr lang="en-GB"/>
                    </a:p>
                  </a:txBody>
                  <a:tcPr/>
                </a:tc>
                <a:tc>
                  <a:txBody>
                    <a:bodyPr/>
                    <a:lstStyle/>
                    <a:p>
                      <a:endParaRPr lang="en-GB" dirty="0"/>
                    </a:p>
                  </a:txBody>
                  <a:tcPr/>
                </a:tc>
                <a:tc>
                  <a:txBody>
                    <a:bodyPr/>
                    <a:lstStyle/>
                    <a:p>
                      <a:endParaRPr lang="en-GB" dirty="0"/>
                    </a:p>
                  </a:txBody>
                  <a:tcPr/>
                </a:tc>
                <a:extLst>
                  <a:ext uri="{0D108BD9-81ED-4DB2-BD59-A6C34878D82A}">
                    <a16:rowId xmlns="" xmlns:a16="http://schemas.microsoft.com/office/drawing/2014/main" val="3961915414"/>
                  </a:ext>
                </a:extLst>
              </a:tr>
              <a:tr h="370840">
                <a:tc>
                  <a:txBody>
                    <a:bodyPr/>
                    <a:lstStyle/>
                    <a:p>
                      <a:endParaRPr lang="en-GB" dirty="0"/>
                    </a:p>
                  </a:txBody>
                  <a:tcPr/>
                </a:tc>
                <a:tc>
                  <a:txBody>
                    <a:bodyPr/>
                    <a:lstStyle/>
                    <a:p>
                      <a:endParaRPr lang="en-GB" dirty="0"/>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 xmlns:a16="http://schemas.microsoft.com/office/drawing/2014/main" val="1429898524"/>
                  </a:ext>
                </a:extLst>
              </a:tr>
              <a:tr h="370840">
                <a:tc>
                  <a:txBody>
                    <a:bodyPr/>
                    <a:lstStyle/>
                    <a:p>
                      <a:r>
                        <a:rPr lang="en-US" dirty="0"/>
                        <a:t>%</a:t>
                      </a:r>
                      <a:endParaRPr lang="en-GB" dirty="0"/>
                    </a:p>
                  </a:txBody>
                  <a:tcPr/>
                </a:tc>
                <a:tc>
                  <a:txBody>
                    <a:bodyPr/>
                    <a:lstStyle/>
                    <a:p>
                      <a:endParaRPr lang="en-GB" dirty="0"/>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dirty="0"/>
                    </a:p>
                  </a:txBody>
                  <a:tcPr/>
                </a:tc>
                <a:tc>
                  <a:txBody>
                    <a:bodyPr/>
                    <a:lstStyle/>
                    <a:p>
                      <a:r>
                        <a:rPr lang="en-US" dirty="0"/>
                        <a:t>100%</a:t>
                      </a:r>
                      <a:endParaRPr lang="en-GB" dirty="0"/>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r>
                        <a:rPr lang="en-US" dirty="0"/>
                        <a:t>100%</a:t>
                      </a:r>
                      <a:endParaRPr lang="en-GB" dirty="0"/>
                    </a:p>
                  </a:txBody>
                  <a:tcPr/>
                </a:tc>
                <a:tc>
                  <a:txBody>
                    <a:bodyPr/>
                    <a:lstStyle/>
                    <a:p>
                      <a:endParaRPr lang="en-GB" dirty="0"/>
                    </a:p>
                  </a:txBody>
                  <a:tcPr/>
                </a:tc>
                <a:extLst>
                  <a:ext uri="{0D108BD9-81ED-4DB2-BD59-A6C34878D82A}">
                    <a16:rowId xmlns="" xmlns:a16="http://schemas.microsoft.com/office/drawing/2014/main" val="2067044557"/>
                  </a:ext>
                </a:extLst>
              </a:tr>
            </a:tbl>
          </a:graphicData>
        </a:graphic>
      </p:graphicFrame>
      <p:sp>
        <p:nvSpPr>
          <p:cNvPr id="5" name="Text Placeholder 4"/>
          <p:cNvSpPr>
            <a:spLocks noGrp="1"/>
          </p:cNvSpPr>
          <p:nvPr>
            <p:ph type="body" idx="4294967295"/>
          </p:nvPr>
        </p:nvSpPr>
        <p:spPr>
          <a:xfrm>
            <a:off x="228592" y="1161392"/>
            <a:ext cx="8686800" cy="639763"/>
          </a:xfrm>
        </p:spPr>
        <p:txBody>
          <a:bodyPr>
            <a:normAutofit fontScale="85000" lnSpcReduction="10000"/>
          </a:bodyPr>
          <a:lstStyle/>
          <a:p>
            <a:pPr marL="0" indent="0">
              <a:buNone/>
            </a:pPr>
            <a:r>
              <a:rPr lang="en-US" dirty="0"/>
              <a:t>S</a:t>
            </a:r>
            <a:r>
              <a:rPr lang="en-US" dirty="0" smtClean="0"/>
              <a:t>ex/age/PLWD </a:t>
            </a:r>
            <a:r>
              <a:rPr lang="en-US" dirty="0"/>
              <a:t>statistics </a:t>
            </a:r>
            <a:r>
              <a:rPr lang="en-US" dirty="0" smtClean="0"/>
              <a:t>of budget consultation participants </a:t>
            </a:r>
            <a:endParaRPr lang="en-US" dirty="0"/>
          </a:p>
        </p:txBody>
      </p:sp>
      <p:sp>
        <p:nvSpPr>
          <p:cNvPr id="10" name="TextBox 9"/>
          <p:cNvSpPr txBox="1"/>
          <p:nvPr/>
        </p:nvSpPr>
        <p:spPr>
          <a:xfrm>
            <a:off x="0" y="6398786"/>
            <a:ext cx="9334500" cy="466218"/>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endParaRPr lang="en-ZW" sz="2400" dirty="0"/>
          </a:p>
        </p:txBody>
      </p:sp>
    </p:spTree>
    <p:extLst>
      <p:ext uri="{BB962C8B-B14F-4D97-AF65-F5344CB8AC3E}">
        <p14:creationId xmlns:p14="http://schemas.microsoft.com/office/powerpoint/2010/main" val="2321813111"/>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spcBef>
                <a:spcPct val="20000"/>
              </a:spcBef>
            </a:pPr>
            <a:r>
              <a:rPr lang="en-ZA" sz="3200" b="1" dirty="0">
                <a:solidFill>
                  <a:prstClr val="black"/>
                </a:solidFill>
                <a:ea typeface="+mn-ea"/>
                <a:cs typeface="+mn-cs"/>
              </a:rPr>
              <a:t>III. REVENUE</a:t>
            </a:r>
            <a:endParaRPr lang="en-ZW" sz="3200" dirty="0">
              <a:solidFill>
                <a:prstClr val="black"/>
              </a:solidFill>
              <a:ea typeface="+mn-ea"/>
              <a:cs typeface="+mn-cs"/>
            </a:endParaRPr>
          </a:p>
        </p:txBody>
      </p:sp>
      <p:sp>
        <p:nvSpPr>
          <p:cNvPr id="3" name="Content Placeholder 2"/>
          <p:cNvSpPr>
            <a:spLocks noGrp="1"/>
          </p:cNvSpPr>
          <p:nvPr>
            <p:ph sz="half" idx="1"/>
          </p:nvPr>
        </p:nvSpPr>
        <p:spPr>
          <a:xfrm>
            <a:off x="457200" y="1143000"/>
            <a:ext cx="4038600" cy="4983163"/>
          </a:xfrm>
          <a:ln>
            <a:solidFill>
              <a:schemeClr val="tx1"/>
            </a:solidFill>
          </a:ln>
        </p:spPr>
        <p:txBody>
          <a:bodyPr>
            <a:normAutofit fontScale="25000" lnSpcReduction="20000"/>
          </a:bodyPr>
          <a:lstStyle/>
          <a:p>
            <a:r>
              <a:rPr lang="en-ZA" sz="5800" dirty="0" smtClean="0">
                <a:solidFill>
                  <a:prstClr val="black"/>
                </a:solidFill>
                <a:cs typeface="Arial" pitchFamily="34" charset="0"/>
              </a:rPr>
              <a:t>Internal revenue contributes 83% whilst external revenue contributes 17% of the total budgeted revenue.</a:t>
            </a:r>
          </a:p>
          <a:p>
            <a:r>
              <a:rPr lang="en-ZW" sz="5800" dirty="0"/>
              <a:t>Gender </a:t>
            </a:r>
            <a:r>
              <a:rPr lang="en-ZW" sz="5800" dirty="0" smtClean="0"/>
              <a:t>considerations informed decisions concerning budgeting of revenue by </a:t>
            </a:r>
            <a:r>
              <a:rPr lang="en-ZW" sz="5800" dirty="0"/>
              <a:t>making sure that a greater percentage of the gender mainstream </a:t>
            </a:r>
            <a:r>
              <a:rPr lang="en-ZW" sz="5800" dirty="0" smtClean="0"/>
              <a:t>revenue budget </a:t>
            </a:r>
            <a:r>
              <a:rPr lang="en-ZW" sz="5800" dirty="0"/>
              <a:t>is dedicated </a:t>
            </a:r>
            <a:r>
              <a:rPr lang="en-ZW" sz="5800" dirty="0" smtClean="0"/>
              <a:t>towards water sanitation and Health (WASH)</a:t>
            </a:r>
            <a:endParaRPr lang="en-GB" sz="5800" dirty="0" smtClean="0">
              <a:effectLst/>
              <a:ea typeface="Calibri" panose="020F0502020204030204" pitchFamily="34" charset="0"/>
              <a:cs typeface="Arial" pitchFamily="34" charset="0"/>
            </a:endParaRPr>
          </a:p>
          <a:p>
            <a:pPr marL="0" indent="0">
              <a:buNone/>
            </a:pPr>
            <a:endParaRPr lang="en-US" sz="5800" dirty="0">
              <a:ea typeface="Calibri" panose="020F0502020204030204" pitchFamily="34" charset="0"/>
              <a:cs typeface="Arial" pitchFamily="34" charset="0"/>
            </a:endParaRPr>
          </a:p>
          <a:p>
            <a:r>
              <a:rPr lang="en-US" sz="5800" dirty="0" smtClean="0">
                <a:ea typeface="Calibri" panose="020F0502020204030204" pitchFamily="34" charset="0"/>
                <a:cs typeface="Arial" pitchFamily="34" charset="0"/>
              </a:rPr>
              <a:t>Gender </a:t>
            </a:r>
            <a:r>
              <a:rPr lang="en-US" sz="5800" dirty="0">
                <a:ea typeface="Calibri" panose="020F0502020204030204" pitchFamily="34" charset="0"/>
                <a:cs typeface="Arial" pitchFamily="34" charset="0"/>
              </a:rPr>
              <a:t>considerations have been taken into account in distribution of </a:t>
            </a:r>
            <a:r>
              <a:rPr lang="en-US" sz="5800" dirty="0" smtClean="0">
                <a:ea typeface="Calibri" panose="020F0502020204030204" pitchFamily="34" charset="0"/>
                <a:cs typeface="Arial" pitchFamily="34" charset="0"/>
              </a:rPr>
              <a:t>resources </a:t>
            </a:r>
            <a:r>
              <a:rPr lang="en-US" sz="5800" dirty="0">
                <a:ea typeface="Calibri" panose="020F0502020204030204" pitchFamily="34" charset="0"/>
                <a:cs typeface="Arial" pitchFamily="34" charset="0"/>
              </a:rPr>
              <a:t>through allocation of more resources to water  which </a:t>
            </a:r>
            <a:r>
              <a:rPr lang="en-US" sz="5800" dirty="0" smtClean="0">
                <a:ea typeface="Calibri" panose="020F0502020204030204" pitchFamily="34" charset="0"/>
                <a:cs typeface="Arial" pitchFamily="34" charset="0"/>
              </a:rPr>
              <a:t>as </a:t>
            </a:r>
            <a:r>
              <a:rPr lang="en-US" sz="5800" dirty="0">
                <a:ea typeface="Calibri" panose="020F0502020204030204" pitchFamily="34" charset="0"/>
                <a:cs typeface="Arial" pitchFamily="34" charset="0"/>
              </a:rPr>
              <a:t>per consultation meetings results affects more women ,and youths than men. People living with disabilities are affected more and the funding of water expenditure can improve their situation</a:t>
            </a:r>
            <a:r>
              <a:rPr lang="en-US" sz="5800" dirty="0" smtClean="0">
                <a:ea typeface="Calibri" panose="020F0502020204030204" pitchFamily="34" charset="0"/>
                <a:cs typeface="Arial" pitchFamily="34" charset="0"/>
              </a:rPr>
              <a:t>.</a:t>
            </a:r>
            <a:r>
              <a:rPr lang="en-ZW" sz="5800" dirty="0"/>
              <a:t> </a:t>
            </a:r>
            <a:r>
              <a:rPr lang="en-ZW" sz="5800" dirty="0" smtClean="0"/>
              <a:t>Also </a:t>
            </a:r>
            <a:r>
              <a:rPr lang="en-ZW" sz="5800" dirty="0"/>
              <a:t>the plight of women particularly with regard to accessing health </a:t>
            </a:r>
            <a:r>
              <a:rPr lang="en-ZW" sz="5800" dirty="0" smtClean="0"/>
              <a:t>facilities</a:t>
            </a:r>
            <a:endParaRPr lang="en-GB" sz="5800" dirty="0">
              <a:ea typeface="Calibri" panose="020F0502020204030204" pitchFamily="34" charset="0"/>
              <a:cs typeface="Arial" pitchFamily="34" charset="0"/>
            </a:endParaRPr>
          </a:p>
          <a:p>
            <a:r>
              <a:rPr lang="en-GB" sz="5800" dirty="0" smtClean="0">
                <a:ea typeface="Calibri" panose="020F0502020204030204" pitchFamily="34" charset="0"/>
                <a:cs typeface="Arial" pitchFamily="34" charset="0"/>
              </a:rPr>
              <a:t>The capital grant from central government </a:t>
            </a:r>
            <a:r>
              <a:rPr lang="en-US" sz="5800" dirty="0" smtClean="0">
                <a:ea typeface="Calibri" panose="020F0502020204030204" pitchFamily="34" charset="0"/>
                <a:cs typeface="Arial" pitchFamily="34" charset="0"/>
              </a:rPr>
              <a:t>mainly </a:t>
            </a:r>
            <a:r>
              <a:rPr lang="en-US" sz="5800" dirty="0">
                <a:ea typeface="Calibri" panose="020F0502020204030204" pitchFamily="34" charset="0"/>
                <a:cs typeface="Arial" pitchFamily="34" charset="0"/>
              </a:rPr>
              <a:t>targeted at areas which affect health, education, roads, water and sewer, social amenities and electrification affecting </a:t>
            </a:r>
            <a:r>
              <a:rPr lang="en-US" sz="5800" dirty="0" smtClean="0">
                <a:ea typeface="Calibri" panose="020F0502020204030204" pitchFamily="34" charset="0"/>
                <a:cs typeface="Arial" pitchFamily="34" charset="0"/>
              </a:rPr>
              <a:t> women and men</a:t>
            </a:r>
            <a:r>
              <a:rPr lang="en-US" sz="5800" dirty="0">
                <a:ea typeface="Calibri" panose="020F0502020204030204" pitchFamily="34" charset="0"/>
                <a:cs typeface="Arial" pitchFamily="34" charset="0"/>
              </a:rPr>
              <a:t>, boys and </a:t>
            </a:r>
            <a:r>
              <a:rPr lang="en-US" sz="5800" dirty="0" smtClean="0">
                <a:ea typeface="Calibri" panose="020F0502020204030204" pitchFamily="34" charset="0"/>
                <a:cs typeface="Arial" pitchFamily="34" charset="0"/>
              </a:rPr>
              <a:t>girls.</a:t>
            </a:r>
            <a:endParaRPr lang="en-GB" sz="5800" dirty="0">
              <a:effectLst/>
              <a:ea typeface="Calibri" panose="020F0502020204030204" pitchFamily="34" charset="0"/>
              <a:cs typeface="Arial" pitchFamily="34" charset="0"/>
            </a:endParaRPr>
          </a:p>
          <a:p>
            <a:endParaRPr lang="en-ZA" sz="2000" b="1" dirty="0">
              <a:solidFill>
                <a:prstClr val="black"/>
              </a:solidFill>
              <a:latin typeface="Arial" pitchFamily="34" charset="0"/>
              <a:cs typeface="Arial" pitchFamily="34" charset="0"/>
            </a:endParaRPr>
          </a:p>
          <a:p>
            <a:pPr marL="0" indent="0">
              <a:buNone/>
            </a:pPr>
            <a:endParaRPr lang="en-ZW" sz="1800" b="1" dirty="0"/>
          </a:p>
        </p:txBody>
      </p:sp>
      <p:sp>
        <p:nvSpPr>
          <p:cNvPr id="6" name="TextBox 5"/>
          <p:cNvSpPr txBox="1"/>
          <p:nvPr/>
        </p:nvSpPr>
        <p:spPr>
          <a:xfrm>
            <a:off x="0" y="6398786"/>
            <a:ext cx="9334500" cy="466218"/>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endParaRPr lang="en-ZW" sz="2400" dirty="0"/>
          </a:p>
        </p:txBody>
      </p:sp>
      <p:graphicFrame>
        <p:nvGraphicFramePr>
          <p:cNvPr id="10" name="Content Placeholder 9">
            <a:extLst>
              <a:ext uri="{FF2B5EF4-FFF2-40B4-BE49-F238E27FC236}">
                <a16:creationId xmlns="" xmlns:a16="http://schemas.microsoft.com/office/drawing/2014/main" id="{C2249562-EE3B-3712-AC08-CADFE6B41B7B}"/>
              </a:ext>
            </a:extLst>
          </p:cNvPr>
          <p:cNvGraphicFramePr>
            <a:graphicFrameLocks noGrp="1"/>
          </p:cNvGraphicFramePr>
          <p:nvPr>
            <p:ph sz="half" idx="2"/>
            <p:extLst>
              <p:ext uri="{D42A27DB-BD31-4B8C-83A1-F6EECF244321}">
                <p14:modId xmlns:p14="http://schemas.microsoft.com/office/powerpoint/2010/main" val="2333680428"/>
              </p:ext>
            </p:extLst>
          </p:nvPr>
        </p:nvGraphicFramePr>
        <p:xfrm>
          <a:off x="4648200" y="1143000"/>
          <a:ext cx="4191000" cy="49831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2242207"/>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lvl="0">
              <a:lnSpc>
                <a:spcPct val="107000"/>
              </a:lnSpc>
              <a:spcBef>
                <a:spcPts val="0"/>
              </a:spcBef>
              <a:spcAft>
                <a:spcPts val="0"/>
              </a:spcAft>
            </a:pPr>
            <a:r>
              <a:rPr lang="en-ZA" sz="3600" b="1" dirty="0">
                <a:solidFill>
                  <a:prstClr val="black"/>
                </a:solidFill>
                <a:latin typeface="+mn-lt"/>
                <a:ea typeface="+mn-ea"/>
                <a:cs typeface="+mn-cs"/>
              </a:rPr>
              <a:t>IV. </a:t>
            </a:r>
            <a:r>
              <a:rPr lang="en-GB" sz="3600" b="1" dirty="0">
                <a:effectLst/>
                <a:latin typeface="+mn-lt"/>
                <a:ea typeface="Calibri" panose="020F0502020204030204" pitchFamily="34" charset="0"/>
                <a:cs typeface="Times New Roman" panose="02020603050405020304" pitchFamily="18" charset="0"/>
              </a:rPr>
              <a:t>EXPENDITURE </a:t>
            </a:r>
            <a:r>
              <a:rPr lang="en-GB" sz="3600" dirty="0">
                <a:effectLst/>
                <a:latin typeface="Calibri" panose="020F0502020204030204" pitchFamily="34" charset="0"/>
                <a:ea typeface="Calibri" panose="020F0502020204030204" pitchFamily="34" charset="0"/>
                <a:cs typeface="Times New Roman" panose="02020603050405020304" pitchFamily="18" charset="0"/>
              </a:rPr>
              <a:t/>
            </a:r>
            <a:br>
              <a:rPr lang="en-GB" sz="3600" dirty="0">
                <a:effectLst/>
                <a:latin typeface="Calibri" panose="020F0502020204030204" pitchFamily="34" charset="0"/>
                <a:ea typeface="Calibri" panose="020F0502020204030204" pitchFamily="34" charset="0"/>
                <a:cs typeface="Times New Roman" panose="02020603050405020304" pitchFamily="18" charset="0"/>
              </a:rPr>
            </a:br>
            <a:endParaRPr lang="en-ZA" sz="3600" dirty="0"/>
          </a:p>
        </p:txBody>
      </p:sp>
      <p:graphicFrame>
        <p:nvGraphicFramePr>
          <p:cNvPr id="5" name="Content Placeholder 4"/>
          <p:cNvGraphicFramePr>
            <a:graphicFrameLocks noGrp="1"/>
          </p:cNvGraphicFramePr>
          <p:nvPr>
            <p:ph sz="half" idx="1"/>
            <p:extLst>
              <p:ext uri="{D42A27DB-BD31-4B8C-83A1-F6EECF244321}">
                <p14:modId xmlns:p14="http://schemas.microsoft.com/office/powerpoint/2010/main" val="2776512710"/>
              </p:ext>
            </p:extLst>
          </p:nvPr>
        </p:nvGraphicFramePr>
        <p:xfrm>
          <a:off x="228600" y="914401"/>
          <a:ext cx="4572000" cy="5305550"/>
        </p:xfrm>
        <a:graphic>
          <a:graphicData uri="http://schemas.openxmlformats.org/drawingml/2006/table">
            <a:tbl>
              <a:tblPr firstRow="1" firstCol="1" bandRow="1">
                <a:tableStyleId>{5C22544A-7EE6-4342-B048-85BDC9FD1C3A}</a:tableStyleId>
              </a:tblPr>
              <a:tblGrid>
                <a:gridCol w="2871491"/>
                <a:gridCol w="1043983"/>
                <a:gridCol w="656526"/>
              </a:tblGrid>
              <a:tr h="277529">
                <a:tc>
                  <a:txBody>
                    <a:bodyPr/>
                    <a:lstStyle/>
                    <a:p>
                      <a:pPr marL="0" marR="0">
                        <a:lnSpc>
                          <a:spcPct val="107000"/>
                        </a:lnSpc>
                        <a:spcBef>
                          <a:spcPts val="0"/>
                        </a:spcBef>
                        <a:spcAft>
                          <a:spcPts val="0"/>
                        </a:spcAft>
                      </a:pPr>
                      <a:r>
                        <a:rPr lang="en-ZA" sz="1600" dirty="0">
                          <a:effectLst/>
                        </a:rPr>
                        <a:t>Type of Expenditure</a:t>
                      </a:r>
                      <a:endParaRPr lang="en-US" sz="1600" dirty="0">
                        <a:effectLst/>
                        <a:latin typeface="Calibri"/>
                        <a:ea typeface="Calibri"/>
                        <a:cs typeface="Arial"/>
                      </a:endParaRPr>
                    </a:p>
                  </a:txBody>
                  <a:tcPr marL="51338" marR="51338" marT="0" marB="0" anchor="ctr"/>
                </a:tc>
                <a:tc>
                  <a:txBody>
                    <a:bodyPr/>
                    <a:lstStyle/>
                    <a:p>
                      <a:pPr marL="0" marR="0">
                        <a:lnSpc>
                          <a:spcPct val="107000"/>
                        </a:lnSpc>
                        <a:spcBef>
                          <a:spcPts val="0"/>
                        </a:spcBef>
                        <a:spcAft>
                          <a:spcPts val="0"/>
                        </a:spcAft>
                      </a:pPr>
                      <a:r>
                        <a:rPr lang="en-ZA" sz="1600" dirty="0">
                          <a:effectLst/>
                        </a:rPr>
                        <a:t>Amount </a:t>
                      </a:r>
                      <a:endParaRPr lang="en-US" sz="1600" dirty="0">
                        <a:effectLst/>
                        <a:latin typeface="Calibri"/>
                        <a:ea typeface="Calibri"/>
                        <a:cs typeface="Arial"/>
                      </a:endParaRPr>
                    </a:p>
                  </a:txBody>
                  <a:tcPr marL="51338" marR="51338" marT="0" marB="0" anchor="ctr"/>
                </a:tc>
                <a:tc>
                  <a:txBody>
                    <a:bodyPr/>
                    <a:lstStyle/>
                    <a:p>
                      <a:pPr marL="0" marR="0" algn="r">
                        <a:lnSpc>
                          <a:spcPct val="107000"/>
                        </a:lnSpc>
                        <a:spcBef>
                          <a:spcPts val="0"/>
                        </a:spcBef>
                        <a:spcAft>
                          <a:spcPts val="0"/>
                        </a:spcAft>
                      </a:pPr>
                      <a:r>
                        <a:rPr lang="en-ZA" sz="1600" dirty="0">
                          <a:effectLst/>
                        </a:rPr>
                        <a:t>%</a:t>
                      </a:r>
                      <a:endParaRPr lang="en-US" sz="1600" dirty="0">
                        <a:effectLst/>
                        <a:latin typeface="Calibri"/>
                        <a:ea typeface="Calibri"/>
                        <a:cs typeface="Arial"/>
                      </a:endParaRPr>
                    </a:p>
                  </a:txBody>
                  <a:tcPr marL="51338" marR="51338" marT="0" marB="0" anchor="ctr"/>
                </a:tc>
              </a:tr>
              <a:tr h="544457">
                <a:tc>
                  <a:txBody>
                    <a:bodyPr/>
                    <a:lstStyle/>
                    <a:p>
                      <a:pPr marL="0" marR="0">
                        <a:lnSpc>
                          <a:spcPct val="107000"/>
                        </a:lnSpc>
                        <a:spcBef>
                          <a:spcPts val="0"/>
                        </a:spcBef>
                        <a:spcAft>
                          <a:spcPts val="0"/>
                        </a:spcAft>
                      </a:pPr>
                      <a:r>
                        <a:rPr lang="en-ZA" sz="1600" dirty="0">
                          <a:effectLst/>
                        </a:rPr>
                        <a:t>Gender Management System (GMS) </a:t>
                      </a:r>
                      <a:endParaRPr lang="en-US" sz="1600" dirty="0">
                        <a:effectLst/>
                        <a:latin typeface="Calibri"/>
                        <a:ea typeface="Calibri"/>
                        <a:cs typeface="Arial"/>
                      </a:endParaRPr>
                    </a:p>
                  </a:txBody>
                  <a:tcPr marL="51338" marR="51338" marT="0" marB="0" anchor="ctr"/>
                </a:tc>
                <a:tc>
                  <a:txBody>
                    <a:bodyPr/>
                    <a:lstStyle/>
                    <a:p>
                      <a:pPr marL="0" marR="0" algn="r">
                        <a:lnSpc>
                          <a:spcPct val="107000"/>
                        </a:lnSpc>
                        <a:spcBef>
                          <a:spcPts val="0"/>
                        </a:spcBef>
                        <a:spcAft>
                          <a:spcPts val="0"/>
                        </a:spcAft>
                      </a:pPr>
                      <a:r>
                        <a:rPr lang="en-ZA" sz="1200" dirty="0">
                          <a:effectLst/>
                        </a:rPr>
                        <a:t>           31,000.00 </a:t>
                      </a:r>
                      <a:endParaRPr lang="en-US" sz="1200" dirty="0">
                        <a:effectLst/>
                        <a:latin typeface="Calibri"/>
                        <a:ea typeface="Calibri"/>
                        <a:cs typeface="Arial"/>
                      </a:endParaRPr>
                    </a:p>
                  </a:txBody>
                  <a:tcPr marL="51338" marR="51338" marT="0" marB="0" anchor="ctr"/>
                </a:tc>
                <a:tc>
                  <a:txBody>
                    <a:bodyPr/>
                    <a:lstStyle/>
                    <a:p>
                      <a:pPr marL="0" marR="0" algn="r">
                        <a:lnSpc>
                          <a:spcPct val="107000"/>
                        </a:lnSpc>
                        <a:spcBef>
                          <a:spcPts val="0"/>
                        </a:spcBef>
                        <a:spcAft>
                          <a:spcPts val="0"/>
                        </a:spcAft>
                      </a:pPr>
                      <a:r>
                        <a:rPr lang="en-ZW" sz="1200" dirty="0" smtClean="0">
                          <a:effectLst/>
                        </a:rPr>
                        <a:t>0.11</a:t>
                      </a:r>
                      <a:endParaRPr lang="en-US" sz="1200" dirty="0">
                        <a:effectLst/>
                        <a:latin typeface="Calibri"/>
                        <a:ea typeface="Calibri"/>
                        <a:cs typeface="Arial"/>
                      </a:endParaRPr>
                    </a:p>
                  </a:txBody>
                  <a:tcPr marL="51338" marR="51338" marT="0" marB="0" anchor="ctr"/>
                </a:tc>
              </a:tr>
              <a:tr h="782381">
                <a:tc>
                  <a:txBody>
                    <a:bodyPr/>
                    <a:lstStyle/>
                    <a:p>
                      <a:pPr marL="0" marR="0">
                        <a:lnSpc>
                          <a:spcPct val="107000"/>
                        </a:lnSpc>
                        <a:spcBef>
                          <a:spcPts val="0"/>
                        </a:spcBef>
                        <a:spcAft>
                          <a:spcPts val="0"/>
                        </a:spcAft>
                      </a:pPr>
                      <a:r>
                        <a:rPr lang="en-ZA" sz="1600" dirty="0">
                          <a:effectLst/>
                        </a:rPr>
                        <a:t>Employment expenditure (Human Capital Expenditure)</a:t>
                      </a:r>
                      <a:endParaRPr lang="en-US" sz="1600" dirty="0">
                        <a:effectLst/>
                        <a:latin typeface="Calibri"/>
                        <a:ea typeface="Calibri"/>
                        <a:cs typeface="Arial"/>
                      </a:endParaRPr>
                    </a:p>
                  </a:txBody>
                  <a:tcPr marL="51338" marR="51338" marT="0" marB="0" anchor="ctr"/>
                </a:tc>
                <a:tc>
                  <a:txBody>
                    <a:bodyPr/>
                    <a:lstStyle/>
                    <a:p>
                      <a:pPr marL="0" marR="0" algn="r">
                        <a:lnSpc>
                          <a:spcPct val="107000"/>
                        </a:lnSpc>
                        <a:spcBef>
                          <a:spcPts val="0"/>
                        </a:spcBef>
                        <a:spcAft>
                          <a:spcPts val="0"/>
                        </a:spcAft>
                      </a:pPr>
                      <a:r>
                        <a:rPr lang="en-ZW" sz="1200">
                          <a:effectLst/>
                        </a:rPr>
                        <a:t>       8,372,351.00 </a:t>
                      </a:r>
                      <a:endParaRPr lang="en-US" sz="1200">
                        <a:effectLst/>
                        <a:latin typeface="Calibri"/>
                        <a:ea typeface="Calibri"/>
                        <a:cs typeface="Arial"/>
                      </a:endParaRPr>
                    </a:p>
                  </a:txBody>
                  <a:tcPr marL="51338" marR="51338" marT="0" marB="0" anchor="ctr"/>
                </a:tc>
                <a:tc>
                  <a:txBody>
                    <a:bodyPr/>
                    <a:lstStyle/>
                    <a:p>
                      <a:pPr marL="0" marR="0" algn="r">
                        <a:lnSpc>
                          <a:spcPct val="107000"/>
                        </a:lnSpc>
                        <a:spcBef>
                          <a:spcPts val="0"/>
                        </a:spcBef>
                        <a:spcAft>
                          <a:spcPts val="0"/>
                        </a:spcAft>
                      </a:pPr>
                      <a:r>
                        <a:rPr lang="en-ZA" sz="1200">
                          <a:effectLst/>
                        </a:rPr>
                        <a:t>30</a:t>
                      </a:r>
                      <a:endParaRPr lang="en-US" sz="1200">
                        <a:effectLst/>
                        <a:latin typeface="Calibri"/>
                        <a:ea typeface="Calibri"/>
                        <a:cs typeface="Arial"/>
                      </a:endParaRPr>
                    </a:p>
                  </a:txBody>
                  <a:tcPr marL="51338" marR="51338" marT="0" marB="0" anchor="ctr"/>
                </a:tc>
              </a:tr>
              <a:tr h="544457">
                <a:tc>
                  <a:txBody>
                    <a:bodyPr/>
                    <a:lstStyle/>
                    <a:p>
                      <a:pPr marL="0" marR="0">
                        <a:lnSpc>
                          <a:spcPct val="107000"/>
                        </a:lnSpc>
                        <a:spcBef>
                          <a:spcPts val="0"/>
                        </a:spcBef>
                        <a:spcAft>
                          <a:spcPts val="0"/>
                        </a:spcAft>
                      </a:pPr>
                      <a:r>
                        <a:rPr lang="en-ZA" sz="1600" dirty="0">
                          <a:effectLst/>
                        </a:rPr>
                        <a:t>Employment equity related expenditure</a:t>
                      </a:r>
                      <a:endParaRPr lang="en-US" sz="1600" dirty="0">
                        <a:effectLst/>
                        <a:latin typeface="Calibri"/>
                        <a:ea typeface="Calibri"/>
                        <a:cs typeface="Arial"/>
                      </a:endParaRPr>
                    </a:p>
                  </a:txBody>
                  <a:tcPr marL="51338" marR="51338" marT="0" marB="0" anchor="ctr"/>
                </a:tc>
                <a:tc>
                  <a:txBody>
                    <a:bodyPr/>
                    <a:lstStyle/>
                    <a:p>
                      <a:pPr marL="0" marR="0" algn="r">
                        <a:lnSpc>
                          <a:spcPct val="107000"/>
                        </a:lnSpc>
                        <a:spcBef>
                          <a:spcPts val="0"/>
                        </a:spcBef>
                        <a:spcAft>
                          <a:spcPts val="0"/>
                        </a:spcAft>
                      </a:pPr>
                      <a:r>
                        <a:rPr lang="en-ZA" sz="1200" dirty="0">
                          <a:effectLst/>
                        </a:rPr>
                        <a:t>           48,000.00 </a:t>
                      </a:r>
                      <a:endParaRPr lang="en-US" sz="1200" dirty="0">
                        <a:effectLst/>
                        <a:latin typeface="Calibri"/>
                        <a:ea typeface="Calibri"/>
                        <a:cs typeface="Arial"/>
                      </a:endParaRPr>
                    </a:p>
                  </a:txBody>
                  <a:tcPr marL="51338" marR="51338" marT="0" marB="0" anchor="ctr"/>
                </a:tc>
                <a:tc>
                  <a:txBody>
                    <a:bodyPr/>
                    <a:lstStyle/>
                    <a:p>
                      <a:pPr marL="0" marR="0" algn="r">
                        <a:lnSpc>
                          <a:spcPct val="107000"/>
                        </a:lnSpc>
                        <a:spcBef>
                          <a:spcPts val="0"/>
                        </a:spcBef>
                        <a:spcAft>
                          <a:spcPts val="0"/>
                        </a:spcAft>
                      </a:pPr>
                      <a:r>
                        <a:rPr lang="en-ZA" sz="1200" dirty="0">
                          <a:effectLst/>
                        </a:rPr>
                        <a:t>0</a:t>
                      </a:r>
                      <a:endParaRPr lang="en-US" sz="1200" dirty="0">
                        <a:effectLst/>
                        <a:latin typeface="Calibri"/>
                        <a:ea typeface="Calibri"/>
                        <a:cs typeface="Arial"/>
                      </a:endParaRPr>
                    </a:p>
                  </a:txBody>
                  <a:tcPr marL="51338" marR="51338" marT="0" marB="0" anchor="ctr"/>
                </a:tc>
              </a:tr>
              <a:tr h="544457">
                <a:tc>
                  <a:txBody>
                    <a:bodyPr/>
                    <a:lstStyle/>
                    <a:p>
                      <a:pPr marL="0" marR="0">
                        <a:lnSpc>
                          <a:spcPct val="107000"/>
                        </a:lnSpc>
                        <a:spcBef>
                          <a:spcPts val="0"/>
                        </a:spcBef>
                        <a:spcAft>
                          <a:spcPts val="0"/>
                        </a:spcAft>
                      </a:pPr>
                      <a:r>
                        <a:rPr lang="en-ZA" sz="1600" dirty="0">
                          <a:effectLst/>
                        </a:rPr>
                        <a:t>Gender Specific Programming</a:t>
                      </a:r>
                      <a:endParaRPr lang="en-US" sz="1600" dirty="0">
                        <a:effectLst/>
                        <a:latin typeface="Calibri"/>
                        <a:ea typeface="Calibri"/>
                        <a:cs typeface="Arial"/>
                      </a:endParaRPr>
                    </a:p>
                  </a:txBody>
                  <a:tcPr marL="51338" marR="51338" marT="0" marB="0" anchor="ctr"/>
                </a:tc>
                <a:tc>
                  <a:txBody>
                    <a:bodyPr/>
                    <a:lstStyle/>
                    <a:p>
                      <a:pPr marL="0" marR="0" algn="r">
                        <a:lnSpc>
                          <a:spcPct val="107000"/>
                        </a:lnSpc>
                        <a:spcBef>
                          <a:spcPts val="0"/>
                        </a:spcBef>
                        <a:spcAft>
                          <a:spcPts val="0"/>
                        </a:spcAft>
                      </a:pPr>
                      <a:r>
                        <a:rPr lang="en-ZA" sz="1200">
                          <a:effectLst/>
                        </a:rPr>
                        <a:t>       1,996,625.00 </a:t>
                      </a:r>
                      <a:endParaRPr lang="en-US" sz="1200">
                        <a:effectLst/>
                        <a:latin typeface="Calibri"/>
                        <a:ea typeface="Calibri"/>
                        <a:cs typeface="Arial"/>
                      </a:endParaRPr>
                    </a:p>
                  </a:txBody>
                  <a:tcPr marL="51338" marR="51338" marT="0" marB="0" anchor="ctr"/>
                </a:tc>
                <a:tc>
                  <a:txBody>
                    <a:bodyPr/>
                    <a:lstStyle/>
                    <a:p>
                      <a:pPr marL="0" marR="0" algn="r">
                        <a:lnSpc>
                          <a:spcPct val="107000"/>
                        </a:lnSpc>
                        <a:spcBef>
                          <a:spcPts val="0"/>
                        </a:spcBef>
                        <a:spcAft>
                          <a:spcPts val="0"/>
                        </a:spcAft>
                      </a:pPr>
                      <a:r>
                        <a:rPr lang="en-ZA" sz="1200" dirty="0">
                          <a:effectLst/>
                        </a:rPr>
                        <a:t>7</a:t>
                      </a:r>
                      <a:endParaRPr lang="en-US" sz="1200" dirty="0">
                        <a:effectLst/>
                        <a:latin typeface="Calibri"/>
                        <a:ea typeface="Calibri"/>
                        <a:cs typeface="Arial"/>
                      </a:endParaRPr>
                    </a:p>
                  </a:txBody>
                  <a:tcPr marL="51338" marR="51338" marT="0" marB="0" anchor="ctr"/>
                </a:tc>
              </a:tr>
              <a:tr h="586914">
                <a:tc>
                  <a:txBody>
                    <a:bodyPr/>
                    <a:lstStyle/>
                    <a:p>
                      <a:pPr marL="0" marR="0">
                        <a:lnSpc>
                          <a:spcPct val="107000"/>
                        </a:lnSpc>
                        <a:spcBef>
                          <a:spcPts val="0"/>
                        </a:spcBef>
                        <a:spcAft>
                          <a:spcPts val="0"/>
                        </a:spcAft>
                      </a:pPr>
                      <a:r>
                        <a:rPr lang="en-ZA" sz="1600" dirty="0">
                          <a:effectLst/>
                        </a:rPr>
                        <a:t>Mainstream Programmes </a:t>
                      </a:r>
                      <a:endParaRPr lang="en-US" sz="1600" dirty="0">
                        <a:effectLst/>
                        <a:latin typeface="Calibri"/>
                        <a:ea typeface="Calibri"/>
                        <a:cs typeface="Arial"/>
                      </a:endParaRPr>
                    </a:p>
                  </a:txBody>
                  <a:tcPr marL="51338" marR="51338" marT="0" marB="0" anchor="ctr"/>
                </a:tc>
                <a:tc>
                  <a:txBody>
                    <a:bodyPr/>
                    <a:lstStyle/>
                    <a:p>
                      <a:pPr marL="0" marR="0" algn="r">
                        <a:lnSpc>
                          <a:spcPct val="107000"/>
                        </a:lnSpc>
                        <a:spcBef>
                          <a:spcPts val="0"/>
                        </a:spcBef>
                        <a:spcAft>
                          <a:spcPts val="0"/>
                        </a:spcAft>
                      </a:pPr>
                      <a:r>
                        <a:rPr lang="en-ZW" sz="1200">
                          <a:effectLst/>
                        </a:rPr>
                        <a:t>     13,458,516.00 </a:t>
                      </a:r>
                      <a:endParaRPr lang="en-US" sz="1200">
                        <a:effectLst/>
                        <a:latin typeface="Calibri"/>
                        <a:ea typeface="Calibri"/>
                        <a:cs typeface="Arial"/>
                      </a:endParaRPr>
                    </a:p>
                  </a:txBody>
                  <a:tcPr marL="51338" marR="51338" marT="0" marB="0" anchor="ctr"/>
                </a:tc>
                <a:tc>
                  <a:txBody>
                    <a:bodyPr/>
                    <a:lstStyle/>
                    <a:p>
                      <a:pPr marL="0" marR="0" algn="r">
                        <a:lnSpc>
                          <a:spcPct val="107000"/>
                        </a:lnSpc>
                        <a:spcBef>
                          <a:spcPts val="0"/>
                        </a:spcBef>
                        <a:spcAft>
                          <a:spcPts val="0"/>
                        </a:spcAft>
                      </a:pPr>
                      <a:r>
                        <a:rPr lang="en-ZA" sz="1200" dirty="0">
                          <a:effectLst/>
                        </a:rPr>
                        <a:t>48</a:t>
                      </a:r>
                      <a:endParaRPr lang="en-US" sz="1200" dirty="0">
                        <a:effectLst/>
                        <a:latin typeface="Calibri"/>
                        <a:ea typeface="Calibri"/>
                        <a:cs typeface="Arial"/>
                      </a:endParaRPr>
                    </a:p>
                  </a:txBody>
                  <a:tcPr marL="51338" marR="51338" marT="0" marB="0" anchor="ctr"/>
                </a:tc>
              </a:tr>
              <a:tr h="277529">
                <a:tc rowSpan="2">
                  <a:txBody>
                    <a:bodyPr/>
                    <a:lstStyle/>
                    <a:p>
                      <a:pPr marL="0" marR="0">
                        <a:lnSpc>
                          <a:spcPct val="107000"/>
                        </a:lnSpc>
                        <a:spcBef>
                          <a:spcPts val="0"/>
                        </a:spcBef>
                        <a:spcAft>
                          <a:spcPts val="0"/>
                        </a:spcAft>
                      </a:pPr>
                      <a:r>
                        <a:rPr lang="en-ZA" sz="1600" dirty="0">
                          <a:effectLst/>
                        </a:rPr>
                        <a:t>Other</a:t>
                      </a:r>
                      <a:endParaRPr lang="en-US" sz="1600" dirty="0">
                        <a:effectLst/>
                        <a:latin typeface="Calibri"/>
                        <a:ea typeface="Calibri"/>
                        <a:cs typeface="Arial"/>
                      </a:endParaRPr>
                    </a:p>
                  </a:txBody>
                  <a:tcPr marL="51338" marR="51338" marT="0" marB="0" anchor="ctr"/>
                </a:tc>
                <a:tc>
                  <a:txBody>
                    <a:bodyPr/>
                    <a:lstStyle/>
                    <a:p>
                      <a:pPr marL="0" marR="0" algn="r">
                        <a:lnSpc>
                          <a:spcPct val="107000"/>
                        </a:lnSpc>
                        <a:spcBef>
                          <a:spcPts val="0"/>
                        </a:spcBef>
                        <a:spcAft>
                          <a:spcPts val="0"/>
                        </a:spcAft>
                      </a:pPr>
                      <a:r>
                        <a:rPr lang="en-ZW" sz="1200">
                          <a:effectLst/>
                        </a:rPr>
                        <a:t> </a:t>
                      </a:r>
                      <a:endParaRPr lang="en-US" sz="1200">
                        <a:effectLst/>
                        <a:latin typeface="Calibri"/>
                        <a:ea typeface="Calibri"/>
                        <a:cs typeface="Arial"/>
                      </a:endParaRPr>
                    </a:p>
                  </a:txBody>
                  <a:tcPr marL="51338" marR="51338" marT="0" marB="0" anchor="ctr"/>
                </a:tc>
                <a:tc rowSpan="2">
                  <a:txBody>
                    <a:bodyPr/>
                    <a:lstStyle/>
                    <a:p>
                      <a:pPr marL="0" marR="0" algn="r">
                        <a:lnSpc>
                          <a:spcPct val="107000"/>
                        </a:lnSpc>
                        <a:spcBef>
                          <a:spcPts val="0"/>
                        </a:spcBef>
                        <a:spcAft>
                          <a:spcPts val="0"/>
                        </a:spcAft>
                      </a:pPr>
                      <a:r>
                        <a:rPr lang="en-ZA" sz="1200" dirty="0">
                          <a:effectLst/>
                        </a:rPr>
                        <a:t>14</a:t>
                      </a:r>
                      <a:endParaRPr lang="en-US" sz="1200" dirty="0">
                        <a:effectLst/>
                        <a:latin typeface="Calibri"/>
                        <a:ea typeface="Calibri"/>
                        <a:cs typeface="Arial"/>
                      </a:endParaRPr>
                    </a:p>
                  </a:txBody>
                  <a:tcPr marL="51338" marR="51338" marT="0" marB="0" anchor="ctr"/>
                </a:tc>
              </a:tr>
              <a:tr h="544457">
                <a:tc vMerge="1">
                  <a:txBody>
                    <a:bodyPr/>
                    <a:lstStyle/>
                    <a:p>
                      <a:endParaRPr lang="en-US"/>
                    </a:p>
                  </a:txBody>
                  <a:tcPr/>
                </a:tc>
                <a:tc>
                  <a:txBody>
                    <a:bodyPr/>
                    <a:lstStyle/>
                    <a:p>
                      <a:pPr marL="0" marR="0" algn="r">
                        <a:lnSpc>
                          <a:spcPct val="107000"/>
                        </a:lnSpc>
                        <a:spcBef>
                          <a:spcPts val="0"/>
                        </a:spcBef>
                        <a:spcAft>
                          <a:spcPts val="0"/>
                        </a:spcAft>
                      </a:pPr>
                      <a:r>
                        <a:rPr lang="en-ZW" sz="1200" dirty="0">
                          <a:effectLst/>
                        </a:rPr>
                        <a:t>       4,458,067.00 </a:t>
                      </a:r>
                      <a:endParaRPr lang="en-US" sz="1200" dirty="0">
                        <a:effectLst/>
                        <a:latin typeface="Calibri"/>
                        <a:ea typeface="Calibri"/>
                        <a:cs typeface="Arial"/>
                      </a:endParaRPr>
                    </a:p>
                  </a:txBody>
                  <a:tcPr marL="51338" marR="51338" marT="0" marB="0" anchor="ctr"/>
                </a:tc>
                <a:tc vMerge="1">
                  <a:txBody>
                    <a:bodyPr/>
                    <a:lstStyle/>
                    <a:p>
                      <a:endParaRPr lang="en-US"/>
                    </a:p>
                  </a:txBody>
                  <a:tcPr/>
                </a:tc>
              </a:tr>
              <a:tr h="1203369">
                <a:tc>
                  <a:txBody>
                    <a:bodyPr/>
                    <a:lstStyle/>
                    <a:p>
                      <a:pPr marL="0" marR="0">
                        <a:lnSpc>
                          <a:spcPct val="107000"/>
                        </a:lnSpc>
                        <a:spcBef>
                          <a:spcPts val="0"/>
                        </a:spcBef>
                        <a:spcAft>
                          <a:spcPts val="0"/>
                        </a:spcAft>
                      </a:pPr>
                      <a:r>
                        <a:rPr lang="en-ZA" sz="2000" dirty="0">
                          <a:effectLst/>
                        </a:rPr>
                        <a:t>Total </a:t>
                      </a:r>
                      <a:endParaRPr lang="en-US" sz="2000" dirty="0">
                        <a:effectLst/>
                        <a:latin typeface="Calibri"/>
                        <a:ea typeface="Calibri"/>
                        <a:cs typeface="Arial"/>
                      </a:endParaRPr>
                    </a:p>
                  </a:txBody>
                  <a:tcPr marL="51338" marR="51338" marT="0" marB="0" anchor="ctr"/>
                </a:tc>
                <a:tc>
                  <a:txBody>
                    <a:bodyPr/>
                    <a:lstStyle/>
                    <a:p>
                      <a:pPr marL="0" marR="0" algn="r">
                        <a:lnSpc>
                          <a:spcPct val="107000"/>
                        </a:lnSpc>
                        <a:spcBef>
                          <a:spcPts val="0"/>
                        </a:spcBef>
                        <a:spcAft>
                          <a:spcPts val="0"/>
                        </a:spcAft>
                      </a:pPr>
                      <a:r>
                        <a:rPr lang="en-ZW" sz="1200">
                          <a:effectLst/>
                        </a:rPr>
                        <a:t>           28,364,559.00 </a:t>
                      </a:r>
                      <a:endParaRPr lang="en-US" sz="1200">
                        <a:effectLst/>
                        <a:latin typeface="Calibri"/>
                        <a:ea typeface="Calibri"/>
                        <a:cs typeface="Arial"/>
                      </a:endParaRPr>
                    </a:p>
                  </a:txBody>
                  <a:tcPr marL="51338" marR="51338" marT="0" marB="0" anchor="ctr"/>
                </a:tc>
                <a:tc>
                  <a:txBody>
                    <a:bodyPr/>
                    <a:lstStyle/>
                    <a:p>
                      <a:pPr marL="0" marR="0" algn="r">
                        <a:lnSpc>
                          <a:spcPct val="107000"/>
                        </a:lnSpc>
                        <a:spcBef>
                          <a:spcPts val="0"/>
                        </a:spcBef>
                        <a:spcAft>
                          <a:spcPts val="0"/>
                        </a:spcAft>
                      </a:pPr>
                      <a:r>
                        <a:rPr lang="en-ZW" sz="1200" dirty="0">
                          <a:effectLst/>
                        </a:rPr>
                        <a:t>100</a:t>
                      </a:r>
                      <a:endParaRPr lang="en-US" sz="1200" dirty="0">
                        <a:effectLst/>
                        <a:latin typeface="Calibri"/>
                        <a:ea typeface="Calibri"/>
                        <a:cs typeface="Arial"/>
                      </a:endParaRPr>
                    </a:p>
                  </a:txBody>
                  <a:tcPr marL="51338" marR="51338" marT="0" marB="0" anchor="ctr"/>
                </a:tc>
              </a:tr>
            </a:tbl>
          </a:graphicData>
        </a:graphic>
      </p:graphicFrame>
      <p:sp>
        <p:nvSpPr>
          <p:cNvPr id="6" name="TextBox 5"/>
          <p:cNvSpPr txBox="1"/>
          <p:nvPr/>
        </p:nvSpPr>
        <p:spPr>
          <a:xfrm>
            <a:off x="0" y="6398786"/>
            <a:ext cx="9334500" cy="466218"/>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endParaRPr lang="en-ZW" sz="2400" dirty="0"/>
          </a:p>
        </p:txBody>
      </p:sp>
      <p:graphicFrame>
        <p:nvGraphicFramePr>
          <p:cNvPr id="9" name="Content Placeholder 8"/>
          <p:cNvGraphicFramePr>
            <a:graphicFrameLocks noGrp="1"/>
          </p:cNvGraphicFramePr>
          <p:nvPr>
            <p:ph sz="half" idx="2"/>
            <p:extLst>
              <p:ext uri="{D42A27DB-BD31-4B8C-83A1-F6EECF244321}">
                <p14:modId xmlns:p14="http://schemas.microsoft.com/office/powerpoint/2010/main" val="1160702618"/>
              </p:ext>
            </p:extLst>
          </p:nvPr>
        </p:nvGraphicFramePr>
        <p:xfrm>
          <a:off x="5257800" y="1600200"/>
          <a:ext cx="34290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51996036"/>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lvl="0">
              <a:lnSpc>
                <a:spcPct val="107000"/>
              </a:lnSpc>
              <a:spcBef>
                <a:spcPts val="0"/>
              </a:spcBef>
              <a:spcAft>
                <a:spcPts val="0"/>
              </a:spcAft>
            </a:pPr>
            <a:r>
              <a:rPr lang="en-ZA" sz="3600" b="1" dirty="0">
                <a:solidFill>
                  <a:prstClr val="black"/>
                </a:solidFill>
                <a:latin typeface="+mn-lt"/>
                <a:ea typeface="+mn-ea"/>
                <a:cs typeface="+mn-cs"/>
              </a:rPr>
              <a:t>IV. </a:t>
            </a:r>
            <a:r>
              <a:rPr lang="en-GB" sz="3600" b="1" dirty="0">
                <a:effectLst/>
                <a:latin typeface="+mn-lt"/>
                <a:ea typeface="Calibri" panose="020F0502020204030204" pitchFamily="34" charset="0"/>
                <a:cs typeface="Times New Roman" panose="02020603050405020304" pitchFamily="18" charset="0"/>
              </a:rPr>
              <a:t>EXPENDITURE </a:t>
            </a:r>
            <a:r>
              <a:rPr lang="en-GB" sz="3600" dirty="0">
                <a:effectLst/>
                <a:latin typeface="Calibri" panose="020F0502020204030204" pitchFamily="34" charset="0"/>
                <a:ea typeface="Calibri" panose="020F0502020204030204" pitchFamily="34" charset="0"/>
                <a:cs typeface="Times New Roman" panose="02020603050405020304" pitchFamily="18" charset="0"/>
              </a:rPr>
              <a:t/>
            </a:r>
            <a:br>
              <a:rPr lang="en-GB" sz="3600" dirty="0">
                <a:effectLst/>
                <a:latin typeface="Calibri" panose="020F0502020204030204" pitchFamily="34" charset="0"/>
                <a:ea typeface="Calibri" panose="020F0502020204030204" pitchFamily="34" charset="0"/>
                <a:cs typeface="Times New Roman" panose="02020603050405020304" pitchFamily="18" charset="0"/>
              </a:rPr>
            </a:br>
            <a:endParaRPr lang="en-ZA" sz="3600" dirty="0"/>
          </a:p>
        </p:txBody>
      </p:sp>
      <p:graphicFrame>
        <p:nvGraphicFramePr>
          <p:cNvPr id="4" name="Table 4">
            <a:extLst>
              <a:ext uri="{FF2B5EF4-FFF2-40B4-BE49-F238E27FC236}">
                <a16:creationId xmlns="" xmlns:a16="http://schemas.microsoft.com/office/drawing/2014/main" id="{3A23FAEA-850F-45E8-D245-8D1325A6AFBA}"/>
              </a:ext>
            </a:extLst>
          </p:cNvPr>
          <p:cNvGraphicFramePr>
            <a:graphicFrameLocks noGrp="1"/>
          </p:cNvGraphicFramePr>
          <p:nvPr>
            <p:ph idx="1"/>
            <p:extLst>
              <p:ext uri="{D42A27DB-BD31-4B8C-83A1-F6EECF244321}">
                <p14:modId xmlns:p14="http://schemas.microsoft.com/office/powerpoint/2010/main" val="2764399532"/>
              </p:ext>
            </p:extLst>
          </p:nvPr>
        </p:nvGraphicFramePr>
        <p:xfrm>
          <a:off x="457200" y="1234441"/>
          <a:ext cx="8503920" cy="4389118"/>
        </p:xfrm>
        <a:graphic>
          <a:graphicData uri="http://schemas.openxmlformats.org/drawingml/2006/table">
            <a:tbl>
              <a:tblPr firstRow="1" bandRow="1">
                <a:tableStyleId>{5C22544A-7EE6-4342-B048-85BDC9FD1C3A}</a:tableStyleId>
              </a:tblPr>
              <a:tblGrid>
                <a:gridCol w="4173219">
                  <a:extLst>
                    <a:ext uri="{9D8B030D-6E8A-4147-A177-3AD203B41FA5}">
                      <a16:colId xmlns="" xmlns:a16="http://schemas.microsoft.com/office/drawing/2014/main" val="3028236975"/>
                    </a:ext>
                  </a:extLst>
                </a:gridCol>
                <a:gridCol w="2598420">
                  <a:extLst>
                    <a:ext uri="{9D8B030D-6E8A-4147-A177-3AD203B41FA5}">
                      <a16:colId xmlns="" xmlns:a16="http://schemas.microsoft.com/office/drawing/2014/main" val="1778747858"/>
                    </a:ext>
                  </a:extLst>
                </a:gridCol>
                <a:gridCol w="1732281">
                  <a:extLst>
                    <a:ext uri="{9D8B030D-6E8A-4147-A177-3AD203B41FA5}">
                      <a16:colId xmlns="" xmlns:a16="http://schemas.microsoft.com/office/drawing/2014/main" val="2139355507"/>
                    </a:ext>
                  </a:extLst>
                </a:gridCol>
              </a:tblGrid>
              <a:tr h="505658">
                <a:tc>
                  <a:txBody>
                    <a:bodyPr/>
                    <a:lstStyle/>
                    <a:p>
                      <a:r>
                        <a:rPr lang="en-US" dirty="0">
                          <a:solidFill>
                            <a:schemeClr val="tx1"/>
                          </a:solidFill>
                        </a:rPr>
                        <a:t>Type of Expenditure</a:t>
                      </a:r>
                      <a:endParaRPr lang="en-GB" dirty="0">
                        <a:solidFill>
                          <a:schemeClr val="tx1"/>
                        </a:solidFill>
                      </a:endParaRPr>
                    </a:p>
                  </a:txBody>
                  <a:tcPr/>
                </a:tc>
                <a:tc>
                  <a:txBody>
                    <a:bodyPr/>
                    <a:lstStyle/>
                    <a:p>
                      <a:r>
                        <a:rPr lang="en-US" dirty="0">
                          <a:solidFill>
                            <a:schemeClr val="tx1"/>
                          </a:solidFill>
                        </a:rPr>
                        <a:t>Amount</a:t>
                      </a:r>
                      <a:endParaRPr lang="en-GB" dirty="0">
                        <a:solidFill>
                          <a:schemeClr val="tx1"/>
                        </a:solidFill>
                      </a:endParaRPr>
                    </a:p>
                  </a:txBody>
                  <a:tcPr/>
                </a:tc>
                <a:tc>
                  <a:txBody>
                    <a:bodyPr/>
                    <a:lstStyle/>
                    <a:p>
                      <a:r>
                        <a:rPr lang="en-US" dirty="0">
                          <a:solidFill>
                            <a:schemeClr val="tx1"/>
                          </a:solidFill>
                        </a:rPr>
                        <a:t>Proportion (%)</a:t>
                      </a:r>
                      <a:endParaRPr lang="en-GB" dirty="0">
                        <a:solidFill>
                          <a:schemeClr val="tx1"/>
                        </a:solidFill>
                      </a:endParaRPr>
                    </a:p>
                  </a:txBody>
                  <a:tcPr/>
                </a:tc>
                <a:extLst>
                  <a:ext uri="{0D108BD9-81ED-4DB2-BD59-A6C34878D82A}">
                    <a16:rowId xmlns="" xmlns:a16="http://schemas.microsoft.com/office/drawing/2014/main" val="1696426788"/>
                  </a:ext>
                </a:extLst>
              </a:tr>
              <a:tr h="505658">
                <a:tc>
                  <a:txBody>
                    <a:bodyPr/>
                    <a:lstStyle/>
                    <a:p>
                      <a:r>
                        <a:rPr lang="en-ZA" sz="1800" kern="1200" dirty="0">
                          <a:solidFill>
                            <a:schemeClr val="dk1"/>
                          </a:solidFill>
                          <a:effectLst/>
                          <a:latin typeface="+mn-lt"/>
                          <a:ea typeface="+mn-ea"/>
                          <a:cs typeface="+mn-cs"/>
                        </a:rPr>
                        <a:t>Gender Management System (GMS) </a:t>
                      </a:r>
                      <a:endParaRPr lang="en-GB" dirty="0"/>
                    </a:p>
                  </a:txBody>
                  <a:tcPr/>
                </a:tc>
                <a:tc>
                  <a:txBody>
                    <a:bodyPr/>
                    <a:lstStyle/>
                    <a:p>
                      <a:r>
                        <a:rPr lang="en-ZA" sz="1800" kern="1200" dirty="0" smtClean="0">
                          <a:solidFill>
                            <a:schemeClr val="dk1"/>
                          </a:solidFill>
                          <a:effectLst/>
                          <a:latin typeface="+mn-lt"/>
                          <a:ea typeface="+mn-ea"/>
                          <a:cs typeface="+mn-cs"/>
                        </a:rPr>
                        <a:t>31,000.00 </a:t>
                      </a:r>
                      <a:endParaRPr lang="en-GB" dirty="0"/>
                    </a:p>
                  </a:txBody>
                  <a:tcPr/>
                </a:tc>
                <a:tc>
                  <a:txBody>
                    <a:bodyPr/>
                    <a:lstStyle/>
                    <a:p>
                      <a:r>
                        <a:rPr lang="en-GB" dirty="0" smtClean="0"/>
                        <a:t>0.11</a:t>
                      </a:r>
                      <a:endParaRPr lang="en-GB" dirty="0"/>
                    </a:p>
                  </a:txBody>
                  <a:tcPr/>
                </a:tc>
                <a:extLst>
                  <a:ext uri="{0D108BD9-81ED-4DB2-BD59-A6C34878D82A}">
                    <a16:rowId xmlns="" xmlns:a16="http://schemas.microsoft.com/office/drawing/2014/main" val="2594365503"/>
                  </a:ext>
                </a:extLst>
              </a:tr>
              <a:tr h="849512">
                <a:tc>
                  <a:txBody>
                    <a:bodyPr/>
                    <a:lstStyle/>
                    <a:p>
                      <a:r>
                        <a:rPr lang="en-ZA" sz="1800" kern="1200" dirty="0">
                          <a:solidFill>
                            <a:schemeClr val="dk1"/>
                          </a:solidFill>
                          <a:effectLst/>
                          <a:latin typeface="+mn-lt"/>
                          <a:ea typeface="+mn-ea"/>
                          <a:cs typeface="+mn-cs"/>
                        </a:rPr>
                        <a:t>Employment expenditure (Human Capital Expenditure)</a:t>
                      </a:r>
                      <a:endParaRPr lang="en-GB" dirty="0"/>
                    </a:p>
                  </a:txBody>
                  <a:tcPr/>
                </a:tc>
                <a:tc>
                  <a:txBody>
                    <a:bodyPr/>
                    <a:lstStyle/>
                    <a:p>
                      <a:r>
                        <a:rPr lang="en-ZW" sz="1800" kern="1200" dirty="0" smtClean="0">
                          <a:solidFill>
                            <a:schemeClr val="dk1"/>
                          </a:solidFill>
                          <a:effectLst/>
                          <a:latin typeface="+mn-lt"/>
                          <a:ea typeface="+mn-ea"/>
                          <a:cs typeface="+mn-cs"/>
                        </a:rPr>
                        <a:t>8,372,351.00</a:t>
                      </a:r>
                      <a:endParaRPr lang="en-GB" dirty="0"/>
                    </a:p>
                  </a:txBody>
                  <a:tcPr/>
                </a:tc>
                <a:tc>
                  <a:txBody>
                    <a:bodyPr/>
                    <a:lstStyle/>
                    <a:p>
                      <a:r>
                        <a:rPr lang="en-GB" dirty="0" smtClean="0"/>
                        <a:t>30</a:t>
                      </a:r>
                      <a:endParaRPr lang="en-GB" dirty="0"/>
                    </a:p>
                  </a:txBody>
                  <a:tcPr/>
                </a:tc>
                <a:extLst>
                  <a:ext uri="{0D108BD9-81ED-4DB2-BD59-A6C34878D82A}">
                    <a16:rowId xmlns="" xmlns:a16="http://schemas.microsoft.com/office/drawing/2014/main" val="4039648564"/>
                  </a:ext>
                </a:extLst>
              </a:tr>
              <a:tr h="505658">
                <a:tc>
                  <a:txBody>
                    <a:bodyPr/>
                    <a:lstStyle/>
                    <a:p>
                      <a:r>
                        <a:rPr lang="en-GB" dirty="0"/>
                        <a:t>Employment equity related expenditure</a:t>
                      </a:r>
                    </a:p>
                  </a:txBody>
                  <a:tcPr/>
                </a:tc>
                <a:tc>
                  <a:txBody>
                    <a:bodyPr/>
                    <a:lstStyle/>
                    <a:p>
                      <a:r>
                        <a:rPr lang="en-GB" dirty="0" smtClean="0"/>
                        <a:t>48000</a:t>
                      </a:r>
                      <a:endParaRPr lang="en-GB" dirty="0"/>
                    </a:p>
                  </a:txBody>
                  <a:tcPr/>
                </a:tc>
                <a:tc>
                  <a:txBody>
                    <a:bodyPr/>
                    <a:lstStyle/>
                    <a:p>
                      <a:r>
                        <a:rPr lang="en-GB" dirty="0" smtClean="0"/>
                        <a:t>0.17</a:t>
                      </a:r>
                      <a:endParaRPr lang="en-GB" dirty="0"/>
                    </a:p>
                  </a:txBody>
                  <a:tcPr/>
                </a:tc>
                <a:extLst>
                  <a:ext uri="{0D108BD9-81ED-4DB2-BD59-A6C34878D82A}">
                    <a16:rowId xmlns="" xmlns:a16="http://schemas.microsoft.com/office/drawing/2014/main" val="3537071230"/>
                  </a:ext>
                </a:extLst>
              </a:tr>
              <a:tr h="505658">
                <a:tc>
                  <a:txBody>
                    <a:bodyPr/>
                    <a:lstStyle/>
                    <a:p>
                      <a:r>
                        <a:rPr lang="en-GB" dirty="0"/>
                        <a:t>Gender Specific Programming</a:t>
                      </a:r>
                    </a:p>
                  </a:txBody>
                  <a:tcPr/>
                </a:tc>
                <a:tc>
                  <a:txBody>
                    <a:bodyPr/>
                    <a:lstStyle/>
                    <a:p>
                      <a:r>
                        <a:rPr lang="en-ZA" sz="1800" kern="1200" dirty="0" smtClean="0">
                          <a:solidFill>
                            <a:schemeClr val="dk1"/>
                          </a:solidFill>
                          <a:effectLst/>
                          <a:latin typeface="+mn-lt"/>
                          <a:ea typeface="+mn-ea"/>
                          <a:cs typeface="+mn-cs"/>
                        </a:rPr>
                        <a:t>1,996,625.00 </a:t>
                      </a:r>
                      <a:endParaRPr lang="en-GB" dirty="0"/>
                    </a:p>
                  </a:txBody>
                  <a:tcPr/>
                </a:tc>
                <a:tc>
                  <a:txBody>
                    <a:bodyPr/>
                    <a:lstStyle/>
                    <a:p>
                      <a:r>
                        <a:rPr lang="en-GB" dirty="0" smtClean="0"/>
                        <a:t>7</a:t>
                      </a:r>
                      <a:endParaRPr lang="en-GB" dirty="0"/>
                    </a:p>
                  </a:txBody>
                  <a:tcPr/>
                </a:tc>
                <a:extLst>
                  <a:ext uri="{0D108BD9-81ED-4DB2-BD59-A6C34878D82A}">
                    <a16:rowId xmlns="" xmlns:a16="http://schemas.microsoft.com/office/drawing/2014/main" val="3633499837"/>
                  </a:ext>
                </a:extLst>
              </a:tr>
              <a:tr h="505658">
                <a:tc>
                  <a:txBody>
                    <a:bodyPr/>
                    <a:lstStyle/>
                    <a:p>
                      <a:r>
                        <a:rPr lang="en-GB" dirty="0"/>
                        <a:t>Mainstream Programmes </a:t>
                      </a:r>
                    </a:p>
                  </a:txBody>
                  <a:tcPr/>
                </a:tc>
                <a:tc>
                  <a:txBody>
                    <a:bodyPr/>
                    <a:lstStyle/>
                    <a:p>
                      <a:r>
                        <a:rPr lang="en-ZW" sz="1800" kern="1200" dirty="0" smtClean="0">
                          <a:solidFill>
                            <a:schemeClr val="dk1"/>
                          </a:solidFill>
                          <a:effectLst/>
                          <a:latin typeface="+mn-lt"/>
                          <a:ea typeface="+mn-ea"/>
                          <a:cs typeface="+mn-cs"/>
                        </a:rPr>
                        <a:t>13,458,516.00 </a:t>
                      </a:r>
                      <a:endParaRPr lang="en-GB" dirty="0"/>
                    </a:p>
                  </a:txBody>
                  <a:tcPr/>
                </a:tc>
                <a:tc>
                  <a:txBody>
                    <a:bodyPr/>
                    <a:lstStyle/>
                    <a:p>
                      <a:r>
                        <a:rPr lang="en-GB" dirty="0" smtClean="0"/>
                        <a:t>48</a:t>
                      </a:r>
                      <a:endParaRPr lang="en-GB" dirty="0"/>
                    </a:p>
                  </a:txBody>
                  <a:tcPr/>
                </a:tc>
                <a:extLst>
                  <a:ext uri="{0D108BD9-81ED-4DB2-BD59-A6C34878D82A}">
                    <a16:rowId xmlns="" xmlns:a16="http://schemas.microsoft.com/office/drawing/2014/main" val="4141272286"/>
                  </a:ext>
                </a:extLst>
              </a:tr>
              <a:tr h="505658">
                <a:tc>
                  <a:txBody>
                    <a:bodyPr/>
                    <a:lstStyle/>
                    <a:p>
                      <a:r>
                        <a:rPr lang="en-US" dirty="0"/>
                        <a:t>Other</a:t>
                      </a:r>
                      <a:endParaRPr lang="en-GB" dirty="0"/>
                    </a:p>
                  </a:txBody>
                  <a:tcPr/>
                </a:tc>
                <a:tc>
                  <a:txBody>
                    <a:bodyPr/>
                    <a:lstStyle/>
                    <a:p>
                      <a:r>
                        <a:rPr lang="en-GB" dirty="0" smtClean="0"/>
                        <a:t>4,458,067.00</a:t>
                      </a:r>
                      <a:endParaRPr lang="en-GB" dirty="0"/>
                    </a:p>
                  </a:txBody>
                  <a:tcPr/>
                </a:tc>
                <a:tc>
                  <a:txBody>
                    <a:bodyPr/>
                    <a:lstStyle/>
                    <a:p>
                      <a:r>
                        <a:rPr lang="en-GB" dirty="0" smtClean="0"/>
                        <a:t>14</a:t>
                      </a:r>
                      <a:endParaRPr lang="en-GB" dirty="0"/>
                    </a:p>
                  </a:txBody>
                  <a:tcPr/>
                </a:tc>
                <a:extLst>
                  <a:ext uri="{0D108BD9-81ED-4DB2-BD59-A6C34878D82A}">
                    <a16:rowId xmlns="" xmlns:a16="http://schemas.microsoft.com/office/drawing/2014/main" val="1731612640"/>
                  </a:ext>
                </a:extLst>
              </a:tr>
              <a:tr h="505658">
                <a:tc>
                  <a:txBody>
                    <a:bodyPr/>
                    <a:lstStyle/>
                    <a:p>
                      <a:r>
                        <a:rPr lang="en-US" b="1" dirty="0"/>
                        <a:t>Total</a:t>
                      </a:r>
                      <a:endParaRPr lang="en-GB" b="1" dirty="0"/>
                    </a:p>
                  </a:txBody>
                  <a:tcPr/>
                </a:tc>
                <a:tc>
                  <a:txBody>
                    <a:bodyPr/>
                    <a:lstStyle/>
                    <a:p>
                      <a:r>
                        <a:rPr lang="en-ZW" sz="1800" b="1" kern="1200" dirty="0" smtClean="0">
                          <a:solidFill>
                            <a:schemeClr val="dk1"/>
                          </a:solidFill>
                          <a:effectLst/>
                          <a:latin typeface="+mn-lt"/>
                          <a:ea typeface="+mn-ea"/>
                          <a:cs typeface="+mn-cs"/>
                        </a:rPr>
                        <a:t>28,364,559.00</a:t>
                      </a:r>
                      <a:endParaRPr lang="en-GB" dirty="0"/>
                    </a:p>
                  </a:txBody>
                  <a:tcPr/>
                </a:tc>
                <a:tc>
                  <a:txBody>
                    <a:bodyPr/>
                    <a:lstStyle/>
                    <a:p>
                      <a:r>
                        <a:rPr lang="en-GB" dirty="0" smtClean="0"/>
                        <a:t>100</a:t>
                      </a:r>
                      <a:endParaRPr lang="en-GB" dirty="0"/>
                    </a:p>
                  </a:txBody>
                  <a:tcPr/>
                </a:tc>
                <a:extLst>
                  <a:ext uri="{0D108BD9-81ED-4DB2-BD59-A6C34878D82A}">
                    <a16:rowId xmlns="" xmlns:a16="http://schemas.microsoft.com/office/drawing/2014/main" val="1896237841"/>
                  </a:ext>
                </a:extLst>
              </a:tr>
            </a:tbl>
          </a:graphicData>
        </a:graphic>
      </p:graphicFrame>
      <p:sp>
        <p:nvSpPr>
          <p:cNvPr id="6" name="TextBox 5"/>
          <p:cNvSpPr txBox="1"/>
          <p:nvPr/>
        </p:nvSpPr>
        <p:spPr>
          <a:xfrm>
            <a:off x="0" y="6398786"/>
            <a:ext cx="9334500" cy="466218"/>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endParaRPr lang="en-ZW" sz="2400" dirty="0"/>
          </a:p>
        </p:txBody>
      </p:sp>
    </p:spTree>
    <p:extLst>
      <p:ext uri="{BB962C8B-B14F-4D97-AF65-F5344CB8AC3E}">
        <p14:creationId xmlns:p14="http://schemas.microsoft.com/office/powerpoint/2010/main" val="1233519545"/>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C83D288F9C0D742B1C572EE9F15CFEC" ma:contentTypeVersion="21" ma:contentTypeDescription="Create a new document." ma:contentTypeScope="" ma:versionID="053a5ec0831317e823422aaa8b6e0f06">
  <xsd:schema xmlns:xsd="http://www.w3.org/2001/XMLSchema" xmlns:xs="http://www.w3.org/2001/XMLSchema" xmlns:p="http://schemas.microsoft.com/office/2006/metadata/properties" xmlns:ns2="5c72703c-1067-4fa7-89cc-ef245258de7b" xmlns:ns3="baaa1e52-d096-4578-884f-544177159c31" targetNamespace="http://schemas.microsoft.com/office/2006/metadata/properties" ma:root="true" ma:fieldsID="22a11a410b86899d8171017e0a53600f" ns2:_="" ns3:_="">
    <xsd:import namespace="5c72703c-1067-4fa7-89cc-ef245258de7b"/>
    <xsd:import namespace="baaa1e52-d096-4578-884f-544177159c31"/>
    <xsd:element name="properties">
      <xsd:complexType>
        <xsd:sequence>
          <xsd:element name="documentManagement">
            <xsd:complexType>
              <xsd:all>
                <xsd:element ref="ns2:SharedWithUsers" minOccurs="0"/>
                <xsd:element ref="ns2:SharingHintHash"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AutoKeyPoints" minOccurs="0"/>
                <xsd:element ref="ns3:MediaServiceKeyPoints" minOccurs="0"/>
                <xsd:element ref="ns3:MediaServiceGenerationTime" minOccurs="0"/>
                <xsd:element ref="ns3:MediaServiceEventHashCode" minOccurs="0"/>
                <xsd:element ref="ns3:MediaServiceOCR" minOccurs="0"/>
                <xsd:element ref="ns3:lcf76f155ced4ddcb4097134ff3c332f" minOccurs="0"/>
                <xsd:element ref="ns2:TaxCatchAll" minOccurs="0"/>
                <xsd:element ref="ns3:MediaServiceObjectDetectorVersions" minOccurs="0"/>
                <xsd:element ref="ns3:URLLink" minOccurs="0"/>
                <xsd:element ref="ns3:MediaServiceSearchProperties" minOccurs="0"/>
                <xsd:element ref="ns3:MediaServiceLocatio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c72703c-1067-4fa7-89cc-ef245258de7b"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Sharing Hint Hash" ma:internalName="SharingHintHash" ma:readOnly="true">
      <xsd:simpleType>
        <xsd:restriction base="dms:Text"/>
      </xsd:simpleType>
    </xsd:element>
    <xsd:element name="SharedWithDetails" ma:index="10" nillable="true" ma:displayName="Shared With Details" ma:description="" ma:internalName="SharedWithDetails" ma:readOnly="true">
      <xsd:simpleType>
        <xsd:restriction base="dms:Note">
          <xsd:maxLength value="255"/>
        </xsd:restriction>
      </xsd:simpleType>
    </xsd:element>
    <xsd:element name="TaxCatchAll" ma:index="22" nillable="true" ma:displayName="Taxonomy Catch All Column" ma:hidden="true" ma:list="{9bc4b65e-775a-4a0b-8a3f-ec286c64b49d}" ma:internalName="TaxCatchAll" ma:showField="CatchAllData" ma:web="5c72703c-1067-4fa7-89cc-ef245258de7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baaa1e52-d096-4578-884f-544177159c31"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7300de80-7531-40b2-a37f-f138d0f80c3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URLLink" ma:index="24" nillable="true" ma:displayName="URL Link" ma:format="Hyperlink" ma:internalName="URLLink">
      <xsd:complexType>
        <xsd:complexContent>
          <xsd:extension base="dms:URL">
            <xsd:sequence>
              <xsd:element name="Url" type="dms:ValidUrl" minOccurs="0" nillable="true"/>
              <xsd:element name="Description" type="xsd:string" nillable="true"/>
            </xsd:sequence>
          </xsd:extension>
        </xsd:complexContent>
      </xsd:complex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Location" ma:index="26" nillable="true" ma:displayName="Location" ma:indexed="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URLLink xmlns="baaa1e52-d096-4578-884f-544177159c31">
      <Url xsi:nil="true"/>
      <Description xsi:nil="true"/>
    </URLLink>
    <TaxCatchAll xmlns="5c72703c-1067-4fa7-89cc-ef245258de7b" xsi:nil="true"/>
    <lcf76f155ced4ddcb4097134ff3c332f xmlns="baaa1e52-d096-4578-884f-544177159c3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4B9AA27-9761-4E4B-B6EF-22624EC19168}">
  <ds:schemaRefs>
    <ds:schemaRef ds:uri="http://schemas.microsoft.com/sharepoint/v3/contenttype/forms"/>
  </ds:schemaRefs>
</ds:datastoreItem>
</file>

<file path=customXml/itemProps2.xml><?xml version="1.0" encoding="utf-8"?>
<ds:datastoreItem xmlns:ds="http://schemas.openxmlformats.org/officeDocument/2006/customXml" ds:itemID="{AF642056-8C92-4BEB-9388-4A0E5EDEC269}"/>
</file>

<file path=customXml/itemProps3.xml><?xml version="1.0" encoding="utf-8"?>
<ds:datastoreItem xmlns:ds="http://schemas.openxmlformats.org/officeDocument/2006/customXml" ds:itemID="{C55E51EE-2B4A-4D72-8861-9CB0C1EED28F}">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5c72703c-1067-4fa7-89cc-ef245258de7b"/>
    <ds:schemaRef ds:uri="0d0128bf-0240-4a00-b00a-ea9f2cdab004"/>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Integral</Template>
  <TotalTime>7604</TotalTime>
  <Words>1982</Words>
  <Application>Microsoft Office PowerPoint</Application>
  <PresentationFormat>On-screen Show (4:3)</PresentationFormat>
  <Paragraphs>495</Paragraphs>
  <Slides>29</Slides>
  <Notes>3</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PowerPoint Presentation</vt:lpstr>
      <vt:lpstr>OVERVIEW </vt:lpstr>
      <vt:lpstr> I. POLICY FRAMEWORK    </vt:lpstr>
      <vt:lpstr>II. THE BUDGET PROCESS   </vt:lpstr>
      <vt:lpstr>II. THE BUDGET PROCESS      </vt:lpstr>
      <vt:lpstr>II. THE BUDGET PROCESS   </vt:lpstr>
      <vt:lpstr>III. REVENUE</vt:lpstr>
      <vt:lpstr>IV. EXPENDITURE  </vt:lpstr>
      <vt:lpstr>IV. EXPENDITURE  </vt:lpstr>
      <vt:lpstr>IV. EXPENDITURE- GMS </vt:lpstr>
      <vt:lpstr>IV. Gender Specific expenditure </vt:lpstr>
      <vt:lpstr>IV. Gender Specific expenditure </vt:lpstr>
      <vt:lpstr>IV. Gender Specific expenditure </vt:lpstr>
      <vt:lpstr>IV. Gender Specific expenditure </vt:lpstr>
      <vt:lpstr>IV. Gender Specific expenditure </vt:lpstr>
      <vt:lpstr>IV. Gender Specific expenditure </vt:lpstr>
      <vt:lpstr>IV. EMPLOYMENT EXPENDITURE </vt:lpstr>
      <vt:lpstr>IV. EMPLOYMENT EXPENDITURE </vt:lpstr>
      <vt:lpstr>IV. EMPLOYMENT EXPENDITURE- Gender Wage Gap Analysis </vt:lpstr>
      <vt:lpstr>IV. EMPLOYMENT EXPENDITURE- Gender Wage Gap Analysis </vt:lpstr>
      <vt:lpstr>V. EXPENDITURE- GENDER IN MAINSTREAM BUDGET </vt:lpstr>
      <vt:lpstr>V. EXPENDITURE- ANALYSIS OF ONE SECTOR EG  </vt:lpstr>
      <vt:lpstr>V. EXPENDITURE- GENDER IN MAINSTREAM BUDGET </vt:lpstr>
      <vt:lpstr>V. EXPENDITURE- GENDER IN MAINSTREAM BUDGET – EXAMPLE  </vt:lpstr>
      <vt:lpstr>VI. BUDGET CROSS SUBSIDISATION ANALYSIS</vt:lpstr>
      <vt:lpstr>VI. BUDGET CROSS SUBSIDISATION ANALYSIS</vt:lpstr>
      <vt:lpstr>VI. BUDGET CROSS SUBSIDISATION ANALYSIS</vt:lpstr>
      <vt:lpstr>VII. CONCLUSIONS AND NEXT STEPS</vt:lpstr>
      <vt:lpstr>VII. CONCLUSIONS AND NEXT STEPS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vhai</dc:creator>
  <cp:lastModifiedBy>skhae</cp:lastModifiedBy>
  <cp:revision>192</cp:revision>
  <cp:lastPrinted>2024-11-06T09:09:56Z</cp:lastPrinted>
  <dcterms:created xsi:type="dcterms:W3CDTF">2014-03-06T12:27:13Z</dcterms:created>
  <dcterms:modified xsi:type="dcterms:W3CDTF">2024-11-08T10:12:17Z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0x010100FC83D288F9C0D742B1C572EE9F15CFEC</vt:lpwstr>
  </property>
</Properties>
</file>