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256" r:id="rId5"/>
    <p:sldId id="257" r:id="rId6"/>
    <p:sldId id="312" r:id="rId7"/>
    <p:sldId id="311" r:id="rId8"/>
    <p:sldId id="286" r:id="rId9"/>
    <p:sldId id="285" r:id="rId10"/>
    <p:sldId id="273" r:id="rId11"/>
    <p:sldId id="287" r:id="rId12"/>
    <p:sldId id="308" r:id="rId13"/>
    <p:sldId id="307" r:id="rId14"/>
    <p:sldId id="303" r:id="rId15"/>
    <p:sldId id="280" r:id="rId16"/>
    <p:sldId id="306" r:id="rId17"/>
    <p:sldId id="305" r:id="rId18"/>
    <p:sldId id="279" r:id="rId19"/>
    <p:sldId id="291"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810" autoAdjust="0"/>
  </p:normalViewPr>
  <p:slideViewPr>
    <p:cSldViewPr>
      <p:cViewPr>
        <p:scale>
          <a:sx n="64" d="100"/>
          <a:sy n="64" d="100"/>
        </p:scale>
        <p:origin x="724"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r>
              <a:rPr lang="en-US"/>
              <a:t>SOURCES OF  REVENUE</a:t>
            </a:r>
          </a:p>
        </c:rich>
      </c:tx>
      <c:overlay val="0"/>
      <c:spPr>
        <a:noFill/>
        <a:ln>
          <a:noFill/>
        </a:ln>
        <a:effectLst/>
      </c:spPr>
      <c:txPr>
        <a:bodyPr rot="0" spcFirstLastPara="1" vertOverflow="ellipsis" vert="horz" wrap="square" anchor="ctr" anchorCtr="1"/>
        <a:lstStyle/>
        <a:p>
          <a:pPr>
            <a:defRPr sz="22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06E3-4A6C-B597-B1B430FA1876}"/>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06E3-4A6C-B597-B1B430FA1876}"/>
              </c:ext>
            </c:extLst>
          </c:dPt>
          <c:dLbls>
            <c:dLbl>
              <c:idx val="0"/>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1-06E3-4A6C-B597-B1B430FA1876}"/>
                </c:ext>
              </c:extLst>
            </c:dLbl>
            <c:dLbl>
              <c:idx val="1"/>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2"/>
                      </a:solidFill>
                      <a:effectLst/>
                      <a:latin typeface="+mn-lt"/>
                      <a:ea typeface="+mn-ea"/>
                      <a:cs typeface="+mn-cs"/>
                    </a:defRPr>
                  </a:pPr>
                  <a:endParaRPr lang="en-US"/>
                </a:p>
              </c:txPr>
              <c:dLblPos val="inEnd"/>
              <c:showLegendKey val="0"/>
              <c:showVal val="1"/>
              <c:showCatName val="1"/>
              <c:showSerName val="0"/>
              <c:showPercent val="0"/>
              <c:showBubbleSize val="0"/>
              <c:extLst>
                <c:ext xmlns:c16="http://schemas.microsoft.com/office/drawing/2014/chart" uri="{C3380CC4-5D6E-409C-BE32-E72D297353CC}">
                  <c16:uniqueId val="{00000003-06E3-4A6C-B597-B1B430FA1876}"/>
                </c:ext>
              </c:extLst>
            </c:dLbl>
            <c:dLblPos val="inEnd"/>
            <c:showLegendKey val="0"/>
            <c:showVal val="1"/>
            <c:showCatName val="1"/>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Sheet1!$B$85:$B$86</c:f>
              <c:strCache>
                <c:ptCount val="2"/>
                <c:pt idx="0">
                  <c:v>INTERNAL</c:v>
                </c:pt>
                <c:pt idx="1">
                  <c:v>EXTERNAL</c:v>
                </c:pt>
              </c:strCache>
            </c:strRef>
          </c:cat>
          <c:val>
            <c:numRef>
              <c:f>Sheet1!$C$85:$C$86</c:f>
              <c:numCache>
                <c:formatCode>0%</c:formatCode>
                <c:ptCount val="2"/>
                <c:pt idx="0">
                  <c:v>0.90525285685147838</c:v>
                </c:pt>
                <c:pt idx="1">
                  <c:v>9.4747143148521645E-2</c:v>
                </c:pt>
              </c:numCache>
            </c:numRef>
          </c:val>
          <c:extLst>
            <c:ext xmlns:c16="http://schemas.microsoft.com/office/drawing/2014/chart" uri="{C3380CC4-5D6E-409C-BE32-E72D297353CC}">
              <c16:uniqueId val="{00000004-06E3-4A6C-B597-B1B430FA1876}"/>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EXPENDITURE</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Sheet1!$A$129:$A$133</c:f>
              <c:strCache>
                <c:ptCount val="5"/>
                <c:pt idx="0">
                  <c:v>Gender Management System (GMS) </c:v>
                </c:pt>
                <c:pt idx="1">
                  <c:v>Employment expenditure (Human Capital Expenditure)</c:v>
                </c:pt>
                <c:pt idx="2">
                  <c:v>Employment equity related expenditure</c:v>
                </c:pt>
                <c:pt idx="3">
                  <c:v>Gender Specific Programming</c:v>
                </c:pt>
                <c:pt idx="4">
                  <c:v>Mainstream Programmes </c:v>
                </c:pt>
              </c:strCache>
            </c:strRef>
          </c:cat>
          <c:val>
            <c:numRef>
              <c:f>Sheet1!$B$129:$B$133</c:f>
              <c:numCache>
                <c:formatCode>0%</c:formatCode>
                <c:ptCount val="5"/>
                <c:pt idx="0">
                  <c:v>0.12189802837880248</c:v>
                </c:pt>
                <c:pt idx="1">
                  <c:v>0.24306810366557355</c:v>
                </c:pt>
                <c:pt idx="2">
                  <c:v>1.9680810085587652E-2</c:v>
                </c:pt>
                <c:pt idx="3">
                  <c:v>8.0240403527695355E-3</c:v>
                </c:pt>
                <c:pt idx="4">
                  <c:v>0.60732901751726676</c:v>
                </c:pt>
              </c:numCache>
            </c:numRef>
          </c:val>
          <c:extLst>
            <c:ext xmlns:c16="http://schemas.microsoft.com/office/drawing/2014/chart" uri="{C3380CC4-5D6E-409C-BE32-E72D297353CC}">
              <c16:uniqueId val="{00000000-38E4-4C2A-8A0D-93297908F63D}"/>
            </c:ext>
          </c:extLst>
        </c:ser>
        <c:dLbls>
          <c:dLblPos val="outEnd"/>
          <c:showLegendKey val="0"/>
          <c:showVal val="1"/>
          <c:showCatName val="0"/>
          <c:showSerName val="0"/>
          <c:showPercent val="0"/>
          <c:showBubbleSize val="0"/>
        </c:dLbls>
        <c:gapWidth val="164"/>
        <c:overlap val="-22"/>
        <c:axId val="1763378176"/>
        <c:axId val="1763389824"/>
      </c:barChart>
      <c:catAx>
        <c:axId val="17633781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3389824"/>
        <c:crosses val="autoZero"/>
        <c:auto val="1"/>
        <c:lblAlgn val="ctr"/>
        <c:lblOffset val="100"/>
        <c:noMultiLvlLbl val="0"/>
      </c:catAx>
      <c:valAx>
        <c:axId val="17633898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63378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67AC4-FAAE-40C7-9D5F-93FB15DECFD0}" type="datetimeFigureOut">
              <a:rPr lang="en-GB" smtClean="0"/>
              <a:t>07/11/2024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D5587-7577-41D4-90F2-B824B19906F8}" type="slidenum">
              <a:rPr lang="en-GB" smtClean="0"/>
              <a:t>‹#›</a:t>
            </a:fld>
            <a:endParaRPr lang="en-GB"/>
          </a:p>
        </p:txBody>
      </p:sp>
    </p:spTree>
    <p:extLst>
      <p:ext uri="{BB962C8B-B14F-4D97-AF65-F5344CB8AC3E}">
        <p14:creationId xmlns:p14="http://schemas.microsoft.com/office/powerpoint/2010/main" val="32195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DFD5587-7577-41D4-90F2-B824B19906F8}" type="slidenum">
              <a:rPr lang="en-GB" smtClean="0"/>
              <a:t>1</a:t>
            </a:fld>
            <a:endParaRPr lang="en-GB"/>
          </a:p>
        </p:txBody>
      </p:sp>
    </p:spTree>
    <p:extLst>
      <p:ext uri="{BB962C8B-B14F-4D97-AF65-F5344CB8AC3E}">
        <p14:creationId xmlns:p14="http://schemas.microsoft.com/office/powerpoint/2010/main" val="2962434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D0A1B42D-58A0-4143-94FE-9E66C4513978}" type="datetime1">
              <a:rPr lang="en-ZW" smtClean="0"/>
              <a:t>7/11/2024</a:t>
            </a:fld>
            <a:endParaRPr lang="en-ZW"/>
          </a:p>
        </p:txBody>
      </p:sp>
      <p:sp>
        <p:nvSpPr>
          <p:cNvPr id="5" name="Footer Placeholder 4"/>
          <p:cNvSpPr>
            <a:spLocks noGrp="1"/>
          </p:cNvSpPr>
          <p:nvPr>
            <p:ph type="ftr" sz="quarter" idx="11"/>
          </p:nvPr>
        </p:nvSpPr>
        <p:spPr/>
        <p:txBody>
          <a:bodyPr/>
          <a:lstStyle/>
          <a:p>
            <a:r>
              <a:rPr lang="en-US"/>
              <a:t>MOVING TOWARDS A CITY BY 2030</a:t>
            </a:r>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D147566D-DE13-43C7-AB4A-1BFE56D8A0C4}" type="datetime1">
              <a:rPr lang="en-ZW" smtClean="0"/>
              <a:t>7/11/2024</a:t>
            </a:fld>
            <a:endParaRPr lang="en-ZW"/>
          </a:p>
        </p:txBody>
      </p:sp>
      <p:sp>
        <p:nvSpPr>
          <p:cNvPr id="5" name="Footer Placeholder 4"/>
          <p:cNvSpPr>
            <a:spLocks noGrp="1"/>
          </p:cNvSpPr>
          <p:nvPr>
            <p:ph type="ftr" sz="quarter" idx="11"/>
          </p:nvPr>
        </p:nvSpPr>
        <p:spPr/>
        <p:txBody>
          <a:bodyPr/>
          <a:lstStyle/>
          <a:p>
            <a:r>
              <a:rPr lang="en-US"/>
              <a:t>MOVING TOWARDS A CITY BY 2030</a:t>
            </a:r>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D51FFC2A-1995-4624-97E6-7F60A9BAC963}" type="datetime1">
              <a:rPr lang="en-ZW" smtClean="0"/>
              <a:t>7/11/2024</a:t>
            </a:fld>
            <a:endParaRPr lang="en-ZW"/>
          </a:p>
        </p:txBody>
      </p:sp>
      <p:sp>
        <p:nvSpPr>
          <p:cNvPr id="5" name="Footer Placeholder 4"/>
          <p:cNvSpPr>
            <a:spLocks noGrp="1"/>
          </p:cNvSpPr>
          <p:nvPr>
            <p:ph type="ftr" sz="quarter" idx="11"/>
          </p:nvPr>
        </p:nvSpPr>
        <p:spPr/>
        <p:txBody>
          <a:bodyPr/>
          <a:lstStyle/>
          <a:p>
            <a:r>
              <a:rPr lang="en-US"/>
              <a:t>MOVING TOWARDS A CITY BY 2030</a:t>
            </a:r>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EF395FB-C03D-417C-A47E-6EF3457B03CC}" type="datetime1">
              <a:rPr lang="en-ZW" smtClean="0"/>
              <a:t>7/11/2024</a:t>
            </a:fld>
            <a:endParaRPr lang="en-ZW"/>
          </a:p>
        </p:txBody>
      </p:sp>
      <p:sp>
        <p:nvSpPr>
          <p:cNvPr id="5" name="Footer Placeholder 4"/>
          <p:cNvSpPr>
            <a:spLocks noGrp="1"/>
          </p:cNvSpPr>
          <p:nvPr>
            <p:ph type="ftr" sz="quarter" idx="11"/>
          </p:nvPr>
        </p:nvSpPr>
        <p:spPr/>
        <p:txBody>
          <a:bodyPr/>
          <a:lstStyle/>
          <a:p>
            <a:r>
              <a:rPr lang="en-US"/>
              <a:t>MOVING TOWARDS A CITY BY 2030</a:t>
            </a:r>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4142113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A0BF80-2833-4573-8716-257932FC2B03}" type="datetime1">
              <a:rPr lang="en-ZW" smtClean="0"/>
              <a:t>7/11/2024</a:t>
            </a:fld>
            <a:endParaRPr lang="en-ZW"/>
          </a:p>
        </p:txBody>
      </p:sp>
      <p:sp>
        <p:nvSpPr>
          <p:cNvPr id="6" name="Footer Placeholder 5"/>
          <p:cNvSpPr>
            <a:spLocks noGrp="1"/>
          </p:cNvSpPr>
          <p:nvPr>
            <p:ph type="ftr" sz="quarter" idx="11"/>
          </p:nvPr>
        </p:nvSpPr>
        <p:spPr/>
        <p:txBody>
          <a:bodyPr/>
          <a:lstStyle/>
          <a:p>
            <a:r>
              <a:rPr lang="en-US"/>
              <a:t>MOVING TOWARDS A CITY BY 2030</a:t>
            </a:r>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710989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751CD262-1504-4FE8-A79D-19666C0858EC}" type="datetime1">
              <a:rPr lang="en-ZW" smtClean="0"/>
              <a:t>7/11/2024</a:t>
            </a:fld>
            <a:endParaRPr lang="en-ZW"/>
          </a:p>
        </p:txBody>
      </p:sp>
      <p:sp>
        <p:nvSpPr>
          <p:cNvPr id="5" name="Footer Placeholder 4"/>
          <p:cNvSpPr>
            <a:spLocks noGrp="1"/>
          </p:cNvSpPr>
          <p:nvPr>
            <p:ph type="ftr" sz="quarter" idx="11"/>
          </p:nvPr>
        </p:nvSpPr>
        <p:spPr/>
        <p:txBody>
          <a:bodyPr/>
          <a:lstStyle/>
          <a:p>
            <a:r>
              <a:rPr lang="en-US"/>
              <a:t>MOVING TOWARDS A CITY BY 2030</a:t>
            </a:r>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4DDF82-4A4B-4D51-A268-DAA5A6D41F46}" type="datetime1">
              <a:rPr lang="en-ZW" smtClean="0"/>
              <a:t>7/11/2024</a:t>
            </a:fld>
            <a:endParaRPr lang="en-ZW"/>
          </a:p>
        </p:txBody>
      </p:sp>
      <p:sp>
        <p:nvSpPr>
          <p:cNvPr id="5" name="Footer Placeholder 4"/>
          <p:cNvSpPr>
            <a:spLocks noGrp="1"/>
          </p:cNvSpPr>
          <p:nvPr>
            <p:ph type="ftr" sz="quarter" idx="11"/>
          </p:nvPr>
        </p:nvSpPr>
        <p:spPr/>
        <p:txBody>
          <a:bodyPr/>
          <a:lstStyle/>
          <a:p>
            <a:r>
              <a:rPr lang="en-US"/>
              <a:t>MOVING TOWARDS A CITY BY 2030</a:t>
            </a:r>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C7205C0D-EBDA-4DBE-A91C-73BF5D5EF0A8}" type="datetime1">
              <a:rPr lang="en-ZW" smtClean="0"/>
              <a:t>7/11/2024</a:t>
            </a:fld>
            <a:endParaRPr lang="en-ZW"/>
          </a:p>
        </p:txBody>
      </p:sp>
      <p:sp>
        <p:nvSpPr>
          <p:cNvPr id="6" name="Footer Placeholder 5"/>
          <p:cNvSpPr>
            <a:spLocks noGrp="1"/>
          </p:cNvSpPr>
          <p:nvPr>
            <p:ph type="ftr" sz="quarter" idx="11"/>
          </p:nvPr>
        </p:nvSpPr>
        <p:spPr/>
        <p:txBody>
          <a:bodyPr/>
          <a:lstStyle/>
          <a:p>
            <a:r>
              <a:rPr lang="en-US"/>
              <a:t>MOVING TOWARDS A CITY BY 2030</a:t>
            </a:r>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768E01DA-E6E5-41D8-90E3-4592CB0FD8BA}" type="datetime1">
              <a:rPr lang="en-ZW" smtClean="0"/>
              <a:t>7/11/2024</a:t>
            </a:fld>
            <a:endParaRPr lang="en-ZW"/>
          </a:p>
        </p:txBody>
      </p:sp>
      <p:sp>
        <p:nvSpPr>
          <p:cNvPr id="8" name="Footer Placeholder 7"/>
          <p:cNvSpPr>
            <a:spLocks noGrp="1"/>
          </p:cNvSpPr>
          <p:nvPr>
            <p:ph type="ftr" sz="quarter" idx="11"/>
          </p:nvPr>
        </p:nvSpPr>
        <p:spPr/>
        <p:txBody>
          <a:bodyPr/>
          <a:lstStyle/>
          <a:p>
            <a:r>
              <a:rPr lang="en-US"/>
              <a:t>MOVING TOWARDS A CITY BY 2030</a:t>
            </a:r>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CB0E5FE6-0D41-49A9-962D-0264E8A2D5E7}" type="datetime1">
              <a:rPr lang="en-ZW" smtClean="0"/>
              <a:t>7/11/2024</a:t>
            </a:fld>
            <a:endParaRPr lang="en-ZW"/>
          </a:p>
        </p:txBody>
      </p:sp>
      <p:sp>
        <p:nvSpPr>
          <p:cNvPr id="4" name="Footer Placeholder 3"/>
          <p:cNvSpPr>
            <a:spLocks noGrp="1"/>
          </p:cNvSpPr>
          <p:nvPr>
            <p:ph type="ftr" sz="quarter" idx="11"/>
          </p:nvPr>
        </p:nvSpPr>
        <p:spPr/>
        <p:txBody>
          <a:bodyPr/>
          <a:lstStyle/>
          <a:p>
            <a:r>
              <a:rPr lang="en-US"/>
              <a:t>MOVING TOWARDS A CITY BY 2030</a:t>
            </a:r>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00C3-B37A-4FED-A938-04759E3DCC1A}" type="datetime1">
              <a:rPr lang="en-ZW" smtClean="0"/>
              <a:t>7/11/2024</a:t>
            </a:fld>
            <a:endParaRPr lang="en-ZW"/>
          </a:p>
        </p:txBody>
      </p:sp>
      <p:sp>
        <p:nvSpPr>
          <p:cNvPr id="3" name="Footer Placeholder 2"/>
          <p:cNvSpPr>
            <a:spLocks noGrp="1"/>
          </p:cNvSpPr>
          <p:nvPr>
            <p:ph type="ftr" sz="quarter" idx="11"/>
          </p:nvPr>
        </p:nvSpPr>
        <p:spPr/>
        <p:txBody>
          <a:bodyPr/>
          <a:lstStyle/>
          <a:p>
            <a:r>
              <a:rPr lang="en-US"/>
              <a:t>MOVING TOWARDS A CITY BY 2030</a:t>
            </a:r>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298F56-F3DE-4DE8-AA8D-2B83AB7DB938}" type="datetime1">
              <a:rPr lang="en-ZW" smtClean="0"/>
              <a:t>7/11/2024</a:t>
            </a:fld>
            <a:endParaRPr lang="en-ZW"/>
          </a:p>
        </p:txBody>
      </p:sp>
      <p:sp>
        <p:nvSpPr>
          <p:cNvPr id="6" name="Footer Placeholder 5"/>
          <p:cNvSpPr>
            <a:spLocks noGrp="1"/>
          </p:cNvSpPr>
          <p:nvPr>
            <p:ph type="ftr" sz="quarter" idx="11"/>
          </p:nvPr>
        </p:nvSpPr>
        <p:spPr/>
        <p:txBody>
          <a:bodyPr/>
          <a:lstStyle/>
          <a:p>
            <a:r>
              <a:rPr lang="en-US"/>
              <a:t>MOVING TOWARDS A CITY BY 2030</a:t>
            </a:r>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BA3E2-B476-443C-BB92-CAD516BB39A4}" type="datetime1">
              <a:rPr lang="en-ZW" smtClean="0"/>
              <a:t>7/11/2024</a:t>
            </a:fld>
            <a:endParaRPr lang="en-ZW"/>
          </a:p>
        </p:txBody>
      </p:sp>
      <p:sp>
        <p:nvSpPr>
          <p:cNvPr id="6" name="Footer Placeholder 5"/>
          <p:cNvSpPr>
            <a:spLocks noGrp="1"/>
          </p:cNvSpPr>
          <p:nvPr>
            <p:ph type="ftr" sz="quarter" idx="11"/>
          </p:nvPr>
        </p:nvSpPr>
        <p:spPr/>
        <p:txBody>
          <a:bodyPr/>
          <a:lstStyle/>
          <a:p>
            <a:r>
              <a:rPr lang="en-US"/>
              <a:t>MOVING TOWARDS A CITY BY 2030</a:t>
            </a:r>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49E5-2C14-442B-A46F-727A22100E55}" type="datetime1">
              <a:rPr lang="en-ZW" smtClean="0"/>
              <a:t>7/11/2024</a:t>
            </a:fld>
            <a:endParaRPr lang="en-ZW"/>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MOVING TOWARDS A CITY BY 2030</a:t>
            </a:r>
            <a:endParaRPr lang="en-ZW"/>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5000" y="2362202"/>
            <a:ext cx="8077200" cy="3108543"/>
          </a:xfrm>
          <a:prstGeom prst="rect">
            <a:avLst/>
          </a:prstGeom>
          <a:noFill/>
        </p:spPr>
        <p:txBody>
          <a:bodyPr wrap="square" rtlCol="0">
            <a:spAutoFit/>
          </a:bodyPr>
          <a:lstStyle/>
          <a:p>
            <a:pPr algn="ctr"/>
            <a:r>
              <a:rPr lang="en-GB" sz="2400" b="1" dirty="0">
                <a:latin typeface="Tahoma" panose="020B0604030504040204" pitchFamily="34" charset="0"/>
                <a:ea typeface="Times New Roman" panose="02020603050405020304" pitchFamily="18" charset="0"/>
              </a:rPr>
              <a:t>SADC PROTOCOL@WORK SUMMITS AND AWARDS </a:t>
            </a:r>
            <a:endParaRPr lang="en-ZW" sz="2400" b="1" dirty="0"/>
          </a:p>
          <a:p>
            <a:pPr algn="ctr"/>
            <a:r>
              <a:rPr lang="en-ZW" sz="3600" b="1" dirty="0"/>
              <a:t> 2024 </a:t>
            </a:r>
          </a:p>
          <a:p>
            <a:pPr algn="ctr"/>
            <a:r>
              <a:rPr lang="en-ZW" sz="3600" b="1" dirty="0"/>
              <a:t>GENDER RESPONSIVE BUDGETING</a:t>
            </a:r>
            <a:endParaRPr lang="en-ZW" sz="2000" b="1" dirty="0"/>
          </a:p>
          <a:p>
            <a:pPr algn="ctr"/>
            <a:r>
              <a:rPr lang="en-ZW" sz="2500" dirty="0"/>
              <a:t>(ZIMBABWE, REDCLIFF MUNICIPALITY, 01/11/2024,EDWIN MUSHATI</a:t>
            </a:r>
            <a:r>
              <a:rPr lang="en-ZW" sz="3000" dirty="0"/>
              <a:t>)</a:t>
            </a:r>
          </a:p>
          <a:p>
            <a:pPr algn="ctr"/>
            <a:endParaRPr lang="en-ZW" sz="2000" dirty="0">
              <a:solidFill>
                <a:srgbClr val="FF0000"/>
              </a:solidFill>
            </a:endParaRPr>
          </a:p>
          <a:p>
            <a:pPr algn="ctr"/>
            <a:endParaRPr lang="en-ZW" sz="2000" dirty="0">
              <a:solidFill>
                <a:srgbClr val="FF0000"/>
              </a:solidFill>
            </a:endParaRPr>
          </a:p>
        </p:txBody>
      </p:sp>
      <p:sp>
        <p:nvSpPr>
          <p:cNvPr id="9" name="TextBox 8"/>
          <p:cNvSpPr txBox="1"/>
          <p:nvPr/>
        </p:nvSpPr>
        <p:spPr>
          <a:xfrm>
            <a:off x="1524000" y="6398786"/>
            <a:ext cx="9334500" cy="466218"/>
          </a:xfrm>
          <a:prstGeom prst="rect">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grpSp>
        <p:nvGrpSpPr>
          <p:cNvPr id="7" name="Group 6"/>
          <p:cNvGrpSpPr/>
          <p:nvPr/>
        </p:nvGrpSpPr>
        <p:grpSpPr>
          <a:xfrm>
            <a:off x="1590261" y="117270"/>
            <a:ext cx="5334000" cy="1447800"/>
            <a:chOff x="543012" y="237175"/>
            <a:chExt cx="11206620" cy="131450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638" y="638675"/>
              <a:ext cx="3237986" cy="77875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12" y="237175"/>
              <a:ext cx="1506626" cy="131450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018" y="679918"/>
              <a:ext cx="2780614" cy="80770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412" y="708948"/>
              <a:ext cx="3315817" cy="623788"/>
            </a:xfrm>
            <a:prstGeom prst="rect">
              <a:avLst/>
            </a:prstGeom>
          </p:spPr>
        </p:pic>
      </p:grpSp>
      <p:sp>
        <p:nvSpPr>
          <p:cNvPr id="15" name="TextBox 14">
            <a:extLst>
              <a:ext uri="{FF2B5EF4-FFF2-40B4-BE49-F238E27FC236}">
                <a16:creationId xmlns:a16="http://schemas.microsoft.com/office/drawing/2014/main" id="{399CDF11-C54A-44D0-B066-857585FC11C7}"/>
              </a:ext>
            </a:extLst>
          </p:cNvPr>
          <p:cNvSpPr txBox="1"/>
          <p:nvPr/>
        </p:nvSpPr>
        <p:spPr>
          <a:xfrm>
            <a:off x="6640574" y="124777"/>
            <a:ext cx="3341626" cy="1077218"/>
          </a:xfrm>
          <a:prstGeom prst="rect">
            <a:avLst/>
          </a:prstGeom>
          <a:noFill/>
        </p:spPr>
        <p:txBody>
          <a:bodyPr wrap="square">
            <a:spAutoFit/>
          </a:bodyPr>
          <a:lstStyle/>
          <a:p>
            <a:pPr algn="ctr"/>
            <a:r>
              <a:rPr lang="en-US" sz="1600" b="1" dirty="0">
                <a:latin typeface="Times New Roman" panose="02020603050405020304" pitchFamily="18" charset="0"/>
                <a:ea typeface="Times New Roman" panose="02020603050405020304" pitchFamily="18" charset="0"/>
              </a:rPr>
              <a:t> </a:t>
            </a:r>
            <a:r>
              <a:rPr lang="en-US" sz="2800" b="1" dirty="0">
                <a:solidFill>
                  <a:srgbClr val="0000FF"/>
                </a:solidFill>
                <a:latin typeface="Monotype Corsiva" panose="03010101010201010101" pitchFamily="66" charset="0"/>
                <a:ea typeface="Calibri" panose="020F0502020204030204" pitchFamily="34" charset="0"/>
                <a:cs typeface="Times New Roman" panose="02020603050405020304" pitchFamily="18" charset="0"/>
              </a:rPr>
              <a:t>Municipality of Redcliff</a:t>
            </a:r>
            <a:endParaRPr lang="en-US" sz="1200" dirty="0">
              <a:latin typeface="Times New Roman" panose="02020603050405020304" pitchFamily="18" charset="0"/>
              <a:ea typeface="Times New Roman" panose="02020603050405020304" pitchFamily="18" charset="0"/>
            </a:endParaRPr>
          </a:p>
          <a:p>
            <a:r>
              <a:rPr lang="en-US" sz="3600" b="1" dirty="0">
                <a:solidFill>
                  <a:srgbClr val="0000FF"/>
                </a:solidFill>
                <a:latin typeface="Monotype Corsiva" panose="03010101010201010101" pitchFamily="66" charset="0"/>
                <a:ea typeface="Times New Roman" panose="02020603050405020304" pitchFamily="18" charset="0"/>
              </a:rPr>
              <a:t> </a:t>
            </a:r>
            <a:endParaRPr lang="en-US" dirty="0"/>
          </a:p>
        </p:txBody>
      </p:sp>
      <p:pic>
        <p:nvPicPr>
          <p:cNvPr id="16" name="Picture 15">
            <a:extLst>
              <a:ext uri="{FF2B5EF4-FFF2-40B4-BE49-F238E27FC236}">
                <a16:creationId xmlns:a16="http://schemas.microsoft.com/office/drawing/2014/main" id="{1176C223-46DF-479C-9DEE-429BDDC64AAF}"/>
              </a:ext>
            </a:extLst>
          </p:cNvPr>
          <p:cNvPicPr/>
          <p:nvPr/>
        </p:nvPicPr>
        <p:blipFill>
          <a:blip r:embed="rId7" cstate="print"/>
          <a:stretch>
            <a:fillRect/>
          </a:stretch>
        </p:blipFill>
        <p:spPr>
          <a:xfrm>
            <a:off x="7615801" y="610625"/>
            <a:ext cx="1674861" cy="1572918"/>
          </a:xfrm>
          <a:prstGeom prst="rect">
            <a:avLst/>
          </a:prstGeom>
        </p:spPr>
      </p:pic>
      <p:sp>
        <p:nvSpPr>
          <p:cNvPr id="6" name="Footer Placeholder 5">
            <a:extLst>
              <a:ext uri="{FF2B5EF4-FFF2-40B4-BE49-F238E27FC236}">
                <a16:creationId xmlns:a16="http://schemas.microsoft.com/office/drawing/2014/main" id="{CE842548-1DBF-44A4-9F34-82F75B6F0099}"/>
              </a:ext>
            </a:extLst>
          </p:cNvPr>
          <p:cNvSpPr>
            <a:spLocks noGrp="1"/>
          </p:cNvSpPr>
          <p:nvPr>
            <p:ph type="ftr" sz="quarter" idx="11"/>
          </p:nvPr>
        </p:nvSpPr>
        <p:spPr/>
        <p:txBody>
          <a:bodyPr/>
          <a:lstStyle/>
          <a:p>
            <a:r>
              <a:rPr lang="en-US" sz="1500" dirty="0">
                <a:latin typeface="Tahoma" panose="020B0604030504040204" pitchFamily="34" charset="0"/>
                <a:ea typeface="Tahoma" panose="020B0604030504040204" pitchFamily="34" charset="0"/>
                <a:cs typeface="Tahoma" panose="020B0604030504040204" pitchFamily="34" charset="0"/>
              </a:rPr>
              <a:t>MOVING TOWARDS A CITY BY 2030</a:t>
            </a:r>
            <a:endParaRPr lang="en-ZW" sz="15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332109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7773338" cy="591664"/>
          </a:xfrm>
        </p:spPr>
        <p:txBody>
          <a:bodyPr>
            <a:normAutofit fontScale="90000"/>
          </a:bodyPr>
          <a:lstStyle/>
          <a:p>
            <a:pPr>
              <a:lnSpc>
                <a:spcPct val="107000"/>
              </a:lnSpc>
              <a:spcBef>
                <a:spcPts val="0"/>
              </a:spcBef>
            </a:pPr>
            <a:r>
              <a:rPr lang="en-ZA" sz="3600" b="1" dirty="0">
                <a:solidFill>
                  <a:prstClr val="black"/>
                </a:solidFill>
                <a:latin typeface="+mn-lt"/>
                <a:ea typeface="+mn-ea"/>
                <a:cs typeface="+mn-cs"/>
              </a:rPr>
              <a:t>IV. Gender Specific </a:t>
            </a:r>
            <a:r>
              <a:rPr lang="en-GB" sz="3600" b="1" dirty="0">
                <a:latin typeface="+mn-lt"/>
                <a:ea typeface="Calibri" panose="020F0502020204030204" pitchFamily="34" charset="0"/>
                <a:cs typeface="Times New Roman" panose="02020603050405020304" pitchFamily="18" charset="0"/>
              </a:rPr>
              <a:t>expenditure</a:t>
            </a:r>
            <a:br>
              <a:rPr lang="en-GB" sz="3600" b="1" dirty="0">
                <a:latin typeface="+mn-lt"/>
                <a:ea typeface="Calibri" panose="020F0502020204030204" pitchFamily="34" charset="0"/>
                <a:cs typeface="Times New Roman" panose="02020603050405020304" pitchFamily="18" charset="0"/>
              </a:rPr>
            </a:br>
            <a:endParaRPr lang="en-ZA" sz="3600" dirty="0"/>
          </a:p>
        </p:txBody>
      </p:sp>
      <p:sp>
        <p:nvSpPr>
          <p:cNvPr id="5" name="Content Placeholder 4">
            <a:extLst>
              <a:ext uri="{FF2B5EF4-FFF2-40B4-BE49-F238E27FC236}">
                <a16:creationId xmlns:a16="http://schemas.microsoft.com/office/drawing/2014/main" id="{94987554-FA33-8625-B0EF-900FA6317A7F}"/>
              </a:ext>
            </a:extLst>
          </p:cNvPr>
          <p:cNvSpPr>
            <a:spLocks noGrp="1"/>
          </p:cNvSpPr>
          <p:nvPr>
            <p:ph sz="quarter" idx="13"/>
          </p:nvPr>
        </p:nvSpPr>
        <p:spPr>
          <a:xfrm>
            <a:off x="228600" y="753032"/>
            <a:ext cx="11887200" cy="4961968"/>
          </a:xfrm>
        </p:spPr>
        <p:txBody>
          <a:bodyPr>
            <a:normAutofit fontScale="25000" lnSpcReduction="20000"/>
          </a:bodyPr>
          <a:lstStyle/>
          <a:p>
            <a:pPr algn="just">
              <a:lnSpc>
                <a:spcPct val="120000"/>
              </a:lnSpc>
              <a:spcBef>
                <a:spcPts val="0"/>
              </a:spcBef>
            </a:pPr>
            <a:r>
              <a:rPr lang="en-US" sz="6400" dirty="0">
                <a:ea typeface="Calibri" panose="020F0502020204030204" pitchFamily="34" charset="0"/>
                <a:cs typeface="Times New Roman" panose="02020603050405020304" pitchFamily="18" charset="0"/>
              </a:rPr>
              <a:t>Gender-specific programmes: </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Gender Training workshops.</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Junior Councils.</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Girl child school fees sponsorship Programme through the Mayor’s Cheer fund Programme (100 school pupils (50/50).</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Commemoration of international days e.g., Women's Day, Sixteen Days of Activism, Girl Child, Breast Cancer awareness. These are done in conjunction with other stakeholders as Kwekwe District. </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Maternal health programmes – Both ANC and PNC programmes done at our local clinics.</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Wellness campaigns for council employees </a:t>
            </a:r>
          </a:p>
          <a:p>
            <a:pPr marL="857250" indent="-857250" algn="just">
              <a:lnSpc>
                <a:spcPct val="120000"/>
              </a:lnSpc>
              <a:spcBef>
                <a:spcPts val="0"/>
              </a:spcBef>
              <a:buFontTx/>
              <a:buChar char="-"/>
            </a:pPr>
            <a:r>
              <a:rPr lang="en-US" sz="6400" dirty="0">
                <a:ea typeface="Calibri" panose="020F0502020204030204" pitchFamily="34" charset="0"/>
                <a:cs typeface="Times New Roman" panose="02020603050405020304" pitchFamily="18" charset="0"/>
              </a:rPr>
              <a:t>Sexual Reproductive Health and Rights.</a:t>
            </a:r>
          </a:p>
          <a:p>
            <a:pPr algn="just">
              <a:lnSpc>
                <a:spcPct val="120000"/>
              </a:lnSpc>
              <a:spcBef>
                <a:spcPts val="0"/>
              </a:spcBef>
            </a:pPr>
            <a:r>
              <a:rPr lang="en-US" sz="6400" dirty="0">
                <a:ea typeface="Liberation Sans Narrow"/>
                <a:cs typeface="Liberation Sans Narrow"/>
              </a:rPr>
              <a:t>All the above are budgeted as Gender Mainstreaming (Specific Programming), under the SOCIAL AMENITIES AND WELFARE</a:t>
            </a:r>
          </a:p>
          <a:p>
            <a:pPr algn="just">
              <a:lnSpc>
                <a:spcPct val="120000"/>
              </a:lnSpc>
              <a:spcBef>
                <a:spcPts val="0"/>
              </a:spcBef>
            </a:pPr>
            <a:r>
              <a:rPr lang="en-US" sz="6400" dirty="0">
                <a:ea typeface="Liberation Sans Narrow"/>
                <a:cs typeface="Liberation Sans Narrow"/>
              </a:rPr>
              <a:t>1% of the council budget is allocated for gender-specific programming.</a:t>
            </a:r>
          </a:p>
          <a:p>
            <a:pPr algn="just">
              <a:lnSpc>
                <a:spcPct val="120000"/>
              </a:lnSpc>
              <a:spcBef>
                <a:spcPts val="0"/>
              </a:spcBef>
            </a:pPr>
            <a:r>
              <a:rPr lang="en-US" sz="6400" dirty="0">
                <a:ea typeface="Liberation Sans Narrow"/>
                <a:cs typeface="Liberation Sans Narrow"/>
              </a:rPr>
              <a:t>There is a need to adjust the budget line in the following budget year, to increase to 5%)</a:t>
            </a:r>
          </a:p>
          <a:p>
            <a:pPr algn="just">
              <a:lnSpc>
                <a:spcPct val="120000"/>
              </a:lnSpc>
              <a:spcBef>
                <a:spcPts val="0"/>
              </a:spcBef>
            </a:pPr>
            <a:r>
              <a:rPr lang="en-US" sz="6400" dirty="0">
                <a:ea typeface="Liberation Sans Narrow"/>
                <a:cs typeface="Liberation Sans Narrow"/>
              </a:rPr>
              <a:t>The gender-specific projects helping to promote gender equality and women’s empowerment as women are now have knowledge on </a:t>
            </a:r>
            <a:r>
              <a:rPr lang="en-US" sz="6800" dirty="0">
                <a:ea typeface="Liberation Sans Narrow"/>
                <a:cs typeface="Liberation Sans Narrow"/>
              </a:rPr>
              <a:t>empowerment, they now aware of their rights.</a:t>
            </a:r>
          </a:p>
          <a:p>
            <a:pPr marL="0" indent="0" algn="just">
              <a:lnSpc>
                <a:spcPct val="120000"/>
              </a:lnSpc>
              <a:spcBef>
                <a:spcPts val="0"/>
              </a:spcBef>
              <a:buNone/>
            </a:pPr>
            <a:br>
              <a:rPr lang="en-GB" dirty="0">
                <a:latin typeface="Calibri" panose="020F0502020204030204" pitchFamily="34" charset="0"/>
                <a:ea typeface="Calibri" panose="020F0502020204030204" pitchFamily="34" charset="0"/>
                <a:cs typeface="Times New Roman" panose="02020603050405020304" pitchFamily="18" charset="0"/>
              </a:rPr>
            </a:br>
            <a:r>
              <a:rPr lang="en-GB" sz="5400" b="1" dirty="0">
                <a:ea typeface="Calibri" panose="020F0502020204030204" pitchFamily="34" charset="0"/>
                <a:cs typeface="Times New Roman" panose="02020603050405020304" pitchFamily="18" charset="0"/>
              </a:rPr>
              <a:t> </a:t>
            </a:r>
            <a:br>
              <a:rPr lang="en-GB" sz="5400"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7" name="TextBox 6"/>
          <p:cNvSpPr txBox="1"/>
          <p:nvPr/>
        </p:nvSpPr>
        <p:spPr>
          <a:xfrm>
            <a:off x="1524000" y="6370494"/>
            <a:ext cx="909903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lnSpc>
                <a:spcPct val="107000"/>
              </a:lnSpc>
            </a:pPr>
            <a:endParaRPr lang="en-ZW" sz="2400" dirty="0">
              <a:solidFill>
                <a:prstClr val="white"/>
              </a:solidFill>
            </a:endParaRPr>
          </a:p>
        </p:txBody>
      </p:sp>
      <p:sp>
        <p:nvSpPr>
          <p:cNvPr id="4" name="Footer Placeholder 3">
            <a:extLst>
              <a:ext uri="{FF2B5EF4-FFF2-40B4-BE49-F238E27FC236}">
                <a16:creationId xmlns:a16="http://schemas.microsoft.com/office/drawing/2014/main" id="{912CFB28-D6CC-4631-9261-74D13655CDD3}"/>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54039850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581" y="37476"/>
            <a:ext cx="7773338" cy="1596177"/>
          </a:xfrm>
        </p:spPr>
        <p:txBody>
          <a:bodyPr>
            <a:normAutofit fontScale="90000"/>
          </a:bodyPr>
          <a:lstStyle/>
          <a:p>
            <a:pPr>
              <a:lnSpc>
                <a:spcPct val="107000"/>
              </a:lnSpc>
              <a:spcBef>
                <a:spcPts val="0"/>
              </a:spcBef>
            </a:pPr>
            <a:r>
              <a:rPr lang="en-ZA" sz="3600" b="1" dirty="0">
                <a:solidFill>
                  <a:prstClr val="black"/>
                </a:solidFill>
                <a:latin typeface="+mn-lt"/>
                <a:ea typeface="+mn-ea"/>
                <a:cs typeface="+mn-cs"/>
              </a:rPr>
              <a:t>IV. </a:t>
            </a:r>
            <a:r>
              <a:rPr lang="en-ZA" sz="3100" b="1" dirty="0">
                <a:solidFill>
                  <a:prstClr val="black"/>
                </a:solidFill>
                <a:latin typeface="+mn-lt"/>
                <a:ea typeface="+mn-ea"/>
                <a:cs typeface="+mn-cs"/>
              </a:rPr>
              <a:t>EMPLOYMENT </a:t>
            </a:r>
            <a:r>
              <a:rPr lang="en-GB" sz="3100" b="1" dirty="0">
                <a:latin typeface="+mn-lt"/>
                <a:ea typeface="Calibri" panose="020F0502020204030204" pitchFamily="34" charset="0"/>
                <a:cs typeface="Times New Roman" panose="02020603050405020304" pitchFamily="18" charset="0"/>
              </a:rPr>
              <a:t>EXPENDITURE- Gender Wage Gap Analysis</a:t>
            </a:r>
            <a:br>
              <a:rPr lang="en-GB" sz="3600" b="1" dirty="0">
                <a:latin typeface="+mn-lt"/>
                <a:ea typeface="Calibri" panose="020F0502020204030204" pitchFamily="34" charset="0"/>
                <a:cs typeface="Times New Roman" panose="02020603050405020304" pitchFamily="18" charset="0"/>
              </a:rPr>
            </a:br>
            <a:endParaRPr lang="en-ZA" sz="3600" dirty="0"/>
          </a:p>
        </p:txBody>
      </p:sp>
      <p:sp>
        <p:nvSpPr>
          <p:cNvPr id="5" name="Content Placeholder 4">
            <a:extLst>
              <a:ext uri="{FF2B5EF4-FFF2-40B4-BE49-F238E27FC236}">
                <a16:creationId xmlns:a16="http://schemas.microsoft.com/office/drawing/2014/main" id="{94987554-FA33-8625-B0EF-900FA6317A7F}"/>
              </a:ext>
            </a:extLst>
          </p:cNvPr>
          <p:cNvSpPr>
            <a:spLocks noGrp="1"/>
          </p:cNvSpPr>
          <p:nvPr>
            <p:ph sz="quarter" idx="13"/>
          </p:nvPr>
        </p:nvSpPr>
        <p:spPr>
          <a:xfrm>
            <a:off x="607100" y="4353572"/>
            <a:ext cx="11051499" cy="2045215"/>
          </a:xfrm>
        </p:spPr>
        <p:txBody>
          <a:bodyPr>
            <a:noAutofit/>
          </a:bodyPr>
          <a:lstStyle/>
          <a:p>
            <a:pPr algn="just"/>
            <a:r>
              <a:rPr lang="en-US" sz="1400" dirty="0">
                <a:ea typeface="Tahoma" panose="020B0604030504040204" pitchFamily="34" charset="0"/>
                <a:cs typeface="Tahoma" panose="020B0604030504040204" pitchFamily="34" charset="0"/>
              </a:rPr>
              <a:t>The gender wage gap= </a:t>
            </a:r>
            <a:r>
              <a:rPr lang="en-US" sz="1400" b="1" dirty="0">
                <a:ea typeface="Tahoma" panose="020B0604030504040204" pitchFamily="34" charset="0"/>
                <a:cs typeface="Tahoma" panose="020B0604030504040204" pitchFamily="34" charset="0"/>
              </a:rPr>
              <a:t>(</a:t>
            </a:r>
            <a:r>
              <a:rPr lang="en-US" sz="1400" b="1" i="1" dirty="0">
                <a:ea typeface="Tahoma" panose="020B0604030504040204" pitchFamily="34" charset="0"/>
                <a:cs typeface="Tahoma" panose="020B0604030504040204" pitchFamily="34" charset="0"/>
              </a:rPr>
              <a:t>Average earnings of Men - Average earnings of Women)/ Average earnings </a:t>
            </a:r>
            <a:r>
              <a:rPr lang="en-GB" sz="1400" b="1" i="1" dirty="0">
                <a:ea typeface="Tahoma" panose="020B0604030504040204" pitchFamily="34" charset="0"/>
                <a:cs typeface="Tahoma" panose="020B0604030504040204" pitchFamily="34" charset="0"/>
              </a:rPr>
              <a:t>of Women = $2375.68 (14%)</a:t>
            </a:r>
            <a:endParaRPr lang="en-US" sz="1400" b="1" dirty="0">
              <a:ea typeface="Tahoma" panose="020B0604030504040204" pitchFamily="34" charset="0"/>
              <a:cs typeface="Tahoma" panose="020B0604030504040204" pitchFamily="34" charset="0"/>
            </a:endParaRPr>
          </a:p>
          <a:p>
            <a:pPr algn="just">
              <a:spcBef>
                <a:spcPts val="0"/>
              </a:spcBef>
            </a:pPr>
            <a:r>
              <a:rPr lang="en-US" sz="1400" dirty="0">
                <a:ea typeface="Tahoma" panose="020B0604030504040204" pitchFamily="34" charset="0"/>
                <a:cs typeface="Tahoma" panose="020B0604030504040204" pitchFamily="34" charset="0"/>
              </a:rPr>
              <a:t>There are few women in management positions compared to men and as a result the total earned is low. It also shows that more men are in the lower and middle grades. </a:t>
            </a:r>
          </a:p>
          <a:p>
            <a:pPr algn="just">
              <a:spcBef>
                <a:spcPts val="0"/>
              </a:spcBef>
            </a:pPr>
            <a:r>
              <a:rPr lang="en-US" sz="1400" dirty="0">
                <a:ea typeface="Liberation Sans Narrow"/>
                <a:cs typeface="Liberation Sans Narrow"/>
              </a:rPr>
              <a:t>To close the gender wage gap, council encourages women to apply and if they excel on interviews they are employed.</a:t>
            </a:r>
          </a:p>
        </p:txBody>
      </p:sp>
      <p:graphicFrame>
        <p:nvGraphicFramePr>
          <p:cNvPr id="3" name="Table 3">
            <a:extLst>
              <a:ext uri="{FF2B5EF4-FFF2-40B4-BE49-F238E27FC236}">
                <a16:creationId xmlns:a16="http://schemas.microsoft.com/office/drawing/2014/main" id="{FDDB8F4A-1132-C16B-3AA9-41BB7C4B03A3}"/>
              </a:ext>
            </a:extLst>
          </p:cNvPr>
          <p:cNvGraphicFramePr>
            <a:graphicFrameLocks noGrp="1"/>
          </p:cNvGraphicFramePr>
          <p:nvPr>
            <p:extLst>
              <p:ext uri="{D42A27DB-BD31-4B8C-83A1-F6EECF244321}">
                <p14:modId xmlns:p14="http://schemas.microsoft.com/office/powerpoint/2010/main" val="3998992172"/>
              </p:ext>
            </p:extLst>
          </p:nvPr>
        </p:nvGraphicFramePr>
        <p:xfrm>
          <a:off x="533399" y="1143000"/>
          <a:ext cx="11051502" cy="3162616"/>
        </p:xfrm>
        <a:graphic>
          <a:graphicData uri="http://schemas.openxmlformats.org/drawingml/2006/table">
            <a:tbl>
              <a:tblPr firstRow="1" bandRow="1">
                <a:tableStyleId>{5C22544A-7EE6-4342-B048-85BDC9FD1C3A}</a:tableStyleId>
              </a:tblPr>
              <a:tblGrid>
                <a:gridCol w="1578786">
                  <a:extLst>
                    <a:ext uri="{9D8B030D-6E8A-4147-A177-3AD203B41FA5}">
                      <a16:colId xmlns:a16="http://schemas.microsoft.com/office/drawing/2014/main" val="445444153"/>
                    </a:ext>
                  </a:extLst>
                </a:gridCol>
                <a:gridCol w="1578786">
                  <a:extLst>
                    <a:ext uri="{9D8B030D-6E8A-4147-A177-3AD203B41FA5}">
                      <a16:colId xmlns:a16="http://schemas.microsoft.com/office/drawing/2014/main" val="982803546"/>
                    </a:ext>
                  </a:extLst>
                </a:gridCol>
                <a:gridCol w="1578786">
                  <a:extLst>
                    <a:ext uri="{9D8B030D-6E8A-4147-A177-3AD203B41FA5}">
                      <a16:colId xmlns:a16="http://schemas.microsoft.com/office/drawing/2014/main" val="776730977"/>
                    </a:ext>
                  </a:extLst>
                </a:gridCol>
                <a:gridCol w="1578786">
                  <a:extLst>
                    <a:ext uri="{9D8B030D-6E8A-4147-A177-3AD203B41FA5}">
                      <a16:colId xmlns:a16="http://schemas.microsoft.com/office/drawing/2014/main" val="1985300090"/>
                    </a:ext>
                  </a:extLst>
                </a:gridCol>
                <a:gridCol w="1578786">
                  <a:extLst>
                    <a:ext uri="{9D8B030D-6E8A-4147-A177-3AD203B41FA5}">
                      <a16:colId xmlns:a16="http://schemas.microsoft.com/office/drawing/2014/main" val="4102804951"/>
                    </a:ext>
                  </a:extLst>
                </a:gridCol>
                <a:gridCol w="1578786">
                  <a:extLst>
                    <a:ext uri="{9D8B030D-6E8A-4147-A177-3AD203B41FA5}">
                      <a16:colId xmlns:a16="http://schemas.microsoft.com/office/drawing/2014/main" val="2379562906"/>
                    </a:ext>
                  </a:extLst>
                </a:gridCol>
                <a:gridCol w="1578786">
                  <a:extLst>
                    <a:ext uri="{9D8B030D-6E8A-4147-A177-3AD203B41FA5}">
                      <a16:colId xmlns:a16="http://schemas.microsoft.com/office/drawing/2014/main" val="3514266973"/>
                    </a:ext>
                  </a:extLst>
                </a:gridCol>
              </a:tblGrid>
              <a:tr h="890731">
                <a:tc>
                  <a:txBody>
                    <a:bodyPr/>
                    <a:lstStyle/>
                    <a:p>
                      <a:endParaRPr lang="en-GB"/>
                    </a:p>
                  </a:txBody>
                  <a:tcPr/>
                </a:tc>
                <a:tc>
                  <a:txBody>
                    <a:bodyPr/>
                    <a:lstStyle/>
                    <a:p>
                      <a:r>
                        <a:rPr lang="en-US" dirty="0"/>
                        <a:t>Women</a:t>
                      </a:r>
                      <a:endParaRPr lang="en-GB" dirty="0"/>
                    </a:p>
                  </a:txBody>
                  <a:tcPr/>
                </a:tc>
                <a:tc>
                  <a:txBody>
                    <a:bodyPr/>
                    <a:lstStyle/>
                    <a:p>
                      <a:r>
                        <a:rPr lang="en-US" dirty="0"/>
                        <a:t>Women- Total earned</a:t>
                      </a:r>
                      <a:endParaRPr lang="en-GB" dirty="0"/>
                    </a:p>
                  </a:txBody>
                  <a:tcPr/>
                </a:tc>
                <a:tc>
                  <a:txBody>
                    <a:bodyPr/>
                    <a:lstStyle/>
                    <a:p>
                      <a:r>
                        <a:rPr lang="en-US" dirty="0"/>
                        <a:t>Women average earned</a:t>
                      </a:r>
                      <a:endParaRPr lang="en-GB" dirty="0"/>
                    </a:p>
                  </a:txBody>
                  <a:tcPr/>
                </a:tc>
                <a:tc>
                  <a:txBody>
                    <a:bodyPr/>
                    <a:lstStyle/>
                    <a:p>
                      <a:r>
                        <a:rPr lang="en-US" dirty="0"/>
                        <a:t>Men-no</a:t>
                      </a:r>
                      <a:endParaRPr lang="en-GB" dirty="0"/>
                    </a:p>
                  </a:txBody>
                  <a:tcPr/>
                </a:tc>
                <a:tc>
                  <a:txBody>
                    <a:bodyPr/>
                    <a:lstStyle/>
                    <a:p>
                      <a:r>
                        <a:rPr lang="en-US" dirty="0"/>
                        <a:t>Men total earned</a:t>
                      </a:r>
                      <a:endParaRPr lang="en-GB" dirty="0"/>
                    </a:p>
                  </a:txBody>
                  <a:tcPr/>
                </a:tc>
                <a:tc>
                  <a:txBody>
                    <a:bodyPr/>
                    <a:lstStyle/>
                    <a:p>
                      <a:r>
                        <a:rPr lang="en-US" dirty="0"/>
                        <a:t>Average earnings</a:t>
                      </a:r>
                      <a:endParaRPr lang="en-GB" dirty="0"/>
                    </a:p>
                  </a:txBody>
                  <a:tcPr/>
                </a:tc>
                <a:extLst>
                  <a:ext uri="{0D108BD9-81ED-4DB2-BD59-A6C34878D82A}">
                    <a16:rowId xmlns:a16="http://schemas.microsoft.com/office/drawing/2014/main" val="1236258915"/>
                  </a:ext>
                </a:extLst>
              </a:tr>
              <a:tr h="562054">
                <a:tc>
                  <a:txBody>
                    <a:bodyPr/>
                    <a:lstStyle/>
                    <a:p>
                      <a:r>
                        <a:rPr lang="en-US" b="1" dirty="0"/>
                        <a:t>Full Time</a:t>
                      </a:r>
                      <a:endParaRPr lang="en-GB" b="1" dirty="0"/>
                    </a:p>
                  </a:txBody>
                  <a:tcPr/>
                </a:tc>
                <a:tc>
                  <a:txBody>
                    <a:bodyPr/>
                    <a:lstStyle/>
                    <a:p>
                      <a:pPr marL="67945" algn="just">
                        <a:lnSpc>
                          <a:spcPts val="1360"/>
                        </a:lnSpc>
                        <a:spcAft>
                          <a:spcPts val="0"/>
                        </a:spcAft>
                      </a:pPr>
                      <a:r>
                        <a:rPr lang="en-ZW" sz="1400" dirty="0">
                          <a:effectLst/>
                          <a:latin typeface="Liberation Sans Narrow"/>
                          <a:ea typeface="Liberation Sans Narrow"/>
                          <a:cs typeface="Liberation Sans Narrow"/>
                        </a:rPr>
                        <a:t>60</a:t>
                      </a:r>
                    </a:p>
                  </a:txBody>
                  <a:tcPr marL="68580" marR="68580" marT="0" marB="0" anchor="ctr"/>
                </a:tc>
                <a:tc>
                  <a:txBody>
                    <a:bodyPr/>
                    <a:lstStyle/>
                    <a:p>
                      <a:r>
                        <a:rPr lang="en-GB" sz="1800" kern="1200" dirty="0">
                          <a:solidFill>
                            <a:schemeClr val="dk1"/>
                          </a:solidFill>
                          <a:effectLst/>
                          <a:latin typeface="+mn-lt"/>
                          <a:ea typeface="+mn-ea"/>
                          <a:cs typeface="+mn-cs"/>
                        </a:rPr>
                        <a:t>843811</a:t>
                      </a:r>
                      <a:endParaRPr lang="en-GB" dirty="0"/>
                    </a:p>
                  </a:txBody>
                  <a:tcPr/>
                </a:tc>
                <a:tc>
                  <a:txBody>
                    <a:bodyPr/>
                    <a:lstStyle/>
                    <a:p>
                      <a:r>
                        <a:rPr lang="en-US" dirty="0"/>
                        <a:t>14063.50</a:t>
                      </a:r>
                      <a:endParaRPr lang="en-GB" dirty="0"/>
                    </a:p>
                  </a:txBody>
                  <a:tcPr/>
                </a:tc>
                <a:tc>
                  <a:txBody>
                    <a:bodyPr/>
                    <a:lstStyle/>
                    <a:p>
                      <a:r>
                        <a:rPr lang="en-US" dirty="0"/>
                        <a:t>149</a:t>
                      </a:r>
                      <a:endParaRPr lang="en-GB" dirty="0"/>
                    </a:p>
                  </a:txBody>
                  <a:tcPr/>
                </a:tc>
                <a:tc>
                  <a:txBody>
                    <a:bodyPr/>
                    <a:lstStyle/>
                    <a:p>
                      <a:r>
                        <a:rPr lang="en-GB" sz="1800" kern="1200" dirty="0">
                          <a:solidFill>
                            <a:schemeClr val="dk1"/>
                          </a:solidFill>
                          <a:effectLst/>
                          <a:latin typeface="+mn-lt"/>
                          <a:ea typeface="+mn-ea"/>
                          <a:cs typeface="+mn-cs"/>
                        </a:rPr>
                        <a:t>2449439</a:t>
                      </a:r>
                      <a:endParaRPr lang="en-GB" dirty="0"/>
                    </a:p>
                  </a:txBody>
                  <a:tcPr/>
                </a:tc>
                <a:tc>
                  <a:txBody>
                    <a:bodyPr/>
                    <a:lstStyle/>
                    <a:p>
                      <a:r>
                        <a:rPr lang="en-US" dirty="0"/>
                        <a:t>16439.18</a:t>
                      </a:r>
                      <a:endParaRPr lang="en-GB" dirty="0"/>
                    </a:p>
                  </a:txBody>
                  <a:tcPr/>
                </a:tc>
                <a:extLst>
                  <a:ext uri="{0D108BD9-81ED-4DB2-BD59-A6C34878D82A}">
                    <a16:rowId xmlns:a16="http://schemas.microsoft.com/office/drawing/2014/main" val="771097803"/>
                  </a:ext>
                </a:extLst>
              </a:tr>
              <a:tr h="562054">
                <a:tc>
                  <a:txBody>
                    <a:bodyPr/>
                    <a:lstStyle/>
                    <a:p>
                      <a:r>
                        <a:rPr lang="en-US" b="1" dirty="0"/>
                        <a:t>Part Time</a:t>
                      </a:r>
                      <a:endParaRPr lang="en-GB" b="1" dirty="0"/>
                    </a:p>
                  </a:txBody>
                  <a:tcPr/>
                </a:tc>
                <a:tc>
                  <a:txBody>
                    <a:bodyPr/>
                    <a:lstStyle/>
                    <a:p>
                      <a:pPr marL="0" lvl="0" indent="0" algn="just">
                        <a:lnSpc>
                          <a:spcPts val="1360"/>
                        </a:lnSpc>
                        <a:spcAft>
                          <a:spcPts val="0"/>
                        </a:spcAft>
                        <a:buFont typeface="Tahoma" panose="020B0604030504040204" pitchFamily="34" charset="0"/>
                        <a:buNone/>
                      </a:pPr>
                      <a:r>
                        <a:rPr lang="en-US" sz="1400" baseline="0" dirty="0">
                          <a:effectLst/>
                          <a:latin typeface="Tahoma" panose="020B0604030504040204" pitchFamily="34" charset="0"/>
                          <a:ea typeface="Liberation Sans Narrow"/>
                          <a:cs typeface="Liberation Sans Narrow"/>
                        </a:rPr>
                        <a:t> 0</a:t>
                      </a:r>
                      <a:endParaRPr lang="en-ZW" sz="1400" dirty="0">
                        <a:effectLst/>
                        <a:latin typeface="Liberation Sans Narrow"/>
                        <a:ea typeface="Liberation Sans Narrow"/>
                        <a:cs typeface="Liberation Sans Narrow"/>
                      </a:endParaRPr>
                    </a:p>
                  </a:txBody>
                  <a:tcPr marL="68580" marR="68580" marT="0" marB="0" anchor="ctr"/>
                </a:tc>
                <a:tc>
                  <a:txBody>
                    <a:bodyPr/>
                    <a:lstStyle/>
                    <a:p>
                      <a:r>
                        <a:rPr lang="en-US" dirty="0"/>
                        <a:t>0</a:t>
                      </a:r>
                      <a:endParaRPr lang="en-GB" dirty="0"/>
                    </a:p>
                  </a:txBody>
                  <a:tcPr/>
                </a:tc>
                <a:tc>
                  <a:txBody>
                    <a:bodyPr/>
                    <a:lstStyle/>
                    <a:p>
                      <a:r>
                        <a:rPr lang="en-US" dirty="0"/>
                        <a:t>0</a:t>
                      </a:r>
                      <a:endParaRPr lang="en-GB" dirty="0"/>
                    </a:p>
                  </a:txBody>
                  <a:tcPr/>
                </a:tc>
                <a:tc>
                  <a:txBody>
                    <a:bodyPr/>
                    <a:lstStyle/>
                    <a:p>
                      <a:r>
                        <a:rPr lang="en-US" dirty="0"/>
                        <a:t>0</a:t>
                      </a:r>
                      <a:endParaRPr lang="en-GB" dirty="0"/>
                    </a:p>
                  </a:txBody>
                  <a:tcPr/>
                </a:tc>
                <a:tc>
                  <a:txBody>
                    <a:bodyPr/>
                    <a:lstStyle/>
                    <a:p>
                      <a:r>
                        <a:rPr lang="en-US" dirty="0"/>
                        <a:t>0</a:t>
                      </a:r>
                      <a:endParaRPr lang="en-GB" dirty="0"/>
                    </a:p>
                  </a:txBody>
                  <a:tcPr/>
                </a:tc>
                <a:tc>
                  <a:txBody>
                    <a:bodyPr/>
                    <a:lstStyle/>
                    <a:p>
                      <a:r>
                        <a:rPr lang="en-US" dirty="0"/>
                        <a:t>0</a:t>
                      </a:r>
                      <a:endParaRPr lang="en-GB" dirty="0"/>
                    </a:p>
                  </a:txBody>
                  <a:tcPr/>
                </a:tc>
                <a:extLst>
                  <a:ext uri="{0D108BD9-81ED-4DB2-BD59-A6C34878D82A}">
                    <a16:rowId xmlns:a16="http://schemas.microsoft.com/office/drawing/2014/main" val="278367155"/>
                  </a:ext>
                </a:extLst>
              </a:tr>
              <a:tr h="562054">
                <a:tc>
                  <a:txBody>
                    <a:bodyPr/>
                    <a:lstStyle/>
                    <a:p>
                      <a:r>
                        <a:rPr lang="en-US" b="1" dirty="0"/>
                        <a:t>Casual</a:t>
                      </a:r>
                      <a:endParaRPr lang="en-GB" b="1" dirty="0"/>
                    </a:p>
                  </a:txBody>
                  <a:tcPr/>
                </a:tc>
                <a:tc>
                  <a:txBody>
                    <a:bodyPr/>
                    <a:lstStyle/>
                    <a:p>
                      <a:pPr marL="67945" algn="just">
                        <a:lnSpc>
                          <a:spcPts val="1360"/>
                        </a:lnSpc>
                        <a:spcAft>
                          <a:spcPts val="0"/>
                        </a:spcAft>
                      </a:pPr>
                      <a:r>
                        <a:rPr lang="en-US" sz="1400" dirty="0">
                          <a:effectLst/>
                          <a:latin typeface="Tahoma" panose="020B0604030504040204" pitchFamily="34" charset="0"/>
                          <a:ea typeface="Liberation Sans Narrow"/>
                          <a:cs typeface="Liberation Sans Narrow"/>
                        </a:rPr>
                        <a:t>37 </a:t>
                      </a:r>
                      <a:endParaRPr lang="en-ZW" sz="1400" dirty="0">
                        <a:effectLst/>
                        <a:latin typeface="Liberation Sans Narrow"/>
                        <a:ea typeface="Liberation Sans Narrow"/>
                        <a:cs typeface="Liberation Sans Narrow"/>
                      </a:endParaRPr>
                    </a:p>
                  </a:txBody>
                  <a:tcPr marL="68580" marR="68580" marT="0" marB="0" anchor="ctr"/>
                </a:tc>
                <a:tc>
                  <a:txBody>
                    <a:bodyPr/>
                    <a:lstStyle/>
                    <a:p>
                      <a:r>
                        <a:rPr lang="en-US" dirty="0"/>
                        <a:t>77700</a:t>
                      </a:r>
                      <a:endParaRPr lang="en-GB" dirty="0"/>
                    </a:p>
                  </a:txBody>
                  <a:tcPr/>
                </a:tc>
                <a:tc>
                  <a:txBody>
                    <a:bodyPr/>
                    <a:lstStyle/>
                    <a:p>
                      <a:r>
                        <a:rPr lang="en-US" dirty="0"/>
                        <a:t>2100</a:t>
                      </a:r>
                      <a:endParaRPr lang="en-GB" dirty="0"/>
                    </a:p>
                  </a:txBody>
                  <a:tcPr/>
                </a:tc>
                <a:tc>
                  <a:txBody>
                    <a:bodyPr/>
                    <a:lstStyle/>
                    <a:p>
                      <a:r>
                        <a:rPr lang="en-US" dirty="0"/>
                        <a:t>52</a:t>
                      </a:r>
                      <a:endParaRPr lang="en-GB" dirty="0"/>
                    </a:p>
                  </a:txBody>
                  <a:tcPr/>
                </a:tc>
                <a:tc>
                  <a:txBody>
                    <a:bodyPr/>
                    <a:lstStyle/>
                    <a:p>
                      <a:r>
                        <a:rPr lang="en-US" dirty="0"/>
                        <a:t>109200</a:t>
                      </a:r>
                      <a:endParaRPr lang="en-GB" dirty="0"/>
                    </a:p>
                  </a:txBody>
                  <a:tcPr/>
                </a:tc>
                <a:tc>
                  <a:txBody>
                    <a:bodyPr/>
                    <a:lstStyle/>
                    <a:p>
                      <a:r>
                        <a:rPr lang="en-US" dirty="0"/>
                        <a:t>2100</a:t>
                      </a:r>
                      <a:endParaRPr lang="en-GB" dirty="0"/>
                    </a:p>
                  </a:txBody>
                  <a:tcPr/>
                </a:tc>
                <a:extLst>
                  <a:ext uri="{0D108BD9-81ED-4DB2-BD59-A6C34878D82A}">
                    <a16:rowId xmlns:a16="http://schemas.microsoft.com/office/drawing/2014/main" val="251382914"/>
                  </a:ext>
                </a:extLst>
              </a:tr>
              <a:tr h="562054">
                <a:tc>
                  <a:txBody>
                    <a:bodyPr/>
                    <a:lstStyle/>
                    <a:p>
                      <a:r>
                        <a:rPr lang="en-US" b="1" dirty="0"/>
                        <a:t>Total</a:t>
                      </a:r>
                      <a:endParaRPr lang="en-GB" b="1" dirty="0"/>
                    </a:p>
                  </a:txBody>
                  <a:tcPr/>
                </a:tc>
                <a:tc>
                  <a:txBody>
                    <a:bodyPr/>
                    <a:lstStyle/>
                    <a:p>
                      <a:pPr marL="67945" algn="just">
                        <a:lnSpc>
                          <a:spcPts val="1360"/>
                        </a:lnSpc>
                        <a:spcAft>
                          <a:spcPts val="0"/>
                        </a:spcAft>
                      </a:pPr>
                      <a:r>
                        <a:rPr lang="en-US" sz="1400" dirty="0">
                          <a:effectLst/>
                          <a:latin typeface="Tahoma" panose="020B0604030504040204" pitchFamily="34" charset="0"/>
                          <a:ea typeface="Liberation Sans Narrow"/>
                          <a:cs typeface="Liberation Sans Narrow"/>
                        </a:rPr>
                        <a:t>97 </a:t>
                      </a:r>
                      <a:endParaRPr lang="en-ZW" sz="1400" dirty="0">
                        <a:effectLst/>
                        <a:latin typeface="Liberation Sans Narrow"/>
                        <a:ea typeface="Liberation Sans Narrow"/>
                        <a:cs typeface="Liberation Sans Narrow"/>
                      </a:endParaRPr>
                    </a:p>
                  </a:txBody>
                  <a:tcPr marL="68580" marR="68580" marT="0" marB="0" anchor="ctr"/>
                </a:tc>
                <a:tc>
                  <a:txBody>
                    <a:bodyPr/>
                    <a:lstStyle/>
                    <a:p>
                      <a:r>
                        <a:rPr lang="en-US" dirty="0"/>
                        <a:t>921511</a:t>
                      </a:r>
                      <a:endParaRPr lang="en-GB" dirty="0"/>
                    </a:p>
                  </a:txBody>
                  <a:tcPr/>
                </a:tc>
                <a:tc>
                  <a:txBody>
                    <a:bodyPr/>
                    <a:lstStyle/>
                    <a:p>
                      <a:r>
                        <a:rPr lang="en-US" dirty="0"/>
                        <a:t>16163.50</a:t>
                      </a:r>
                      <a:endParaRPr lang="en-GB" dirty="0"/>
                    </a:p>
                  </a:txBody>
                  <a:tcPr/>
                </a:tc>
                <a:tc>
                  <a:txBody>
                    <a:bodyPr/>
                    <a:lstStyle/>
                    <a:p>
                      <a:r>
                        <a:rPr lang="en-US" dirty="0"/>
                        <a:t>201</a:t>
                      </a:r>
                      <a:endParaRPr lang="en-GB" dirty="0"/>
                    </a:p>
                  </a:txBody>
                  <a:tcPr/>
                </a:tc>
                <a:tc>
                  <a:txBody>
                    <a:bodyPr/>
                    <a:lstStyle/>
                    <a:p>
                      <a:r>
                        <a:rPr lang="en-GB" sz="1800" kern="1200" dirty="0">
                          <a:solidFill>
                            <a:schemeClr val="dk1"/>
                          </a:solidFill>
                          <a:effectLst/>
                          <a:latin typeface="+mn-lt"/>
                          <a:ea typeface="+mn-ea"/>
                          <a:cs typeface="+mn-cs"/>
                        </a:rPr>
                        <a:t>2558639</a:t>
                      </a:r>
                      <a:endParaRPr lang="en-GB" dirty="0"/>
                    </a:p>
                  </a:txBody>
                  <a:tcPr/>
                </a:tc>
                <a:tc>
                  <a:txBody>
                    <a:bodyPr/>
                    <a:lstStyle/>
                    <a:p>
                      <a:r>
                        <a:rPr lang="en-US" dirty="0"/>
                        <a:t>18539.18</a:t>
                      </a:r>
                      <a:endParaRPr lang="en-GB" dirty="0"/>
                    </a:p>
                  </a:txBody>
                  <a:tcPr/>
                </a:tc>
                <a:extLst>
                  <a:ext uri="{0D108BD9-81ED-4DB2-BD59-A6C34878D82A}">
                    <a16:rowId xmlns:a16="http://schemas.microsoft.com/office/drawing/2014/main" val="3454001987"/>
                  </a:ext>
                </a:extLst>
              </a:tr>
            </a:tbl>
          </a:graphicData>
        </a:graphic>
      </p:graphicFrame>
      <p:sp>
        <p:nvSpPr>
          <p:cNvPr id="7" name="TextBox 6"/>
          <p:cNvSpPr txBox="1"/>
          <p:nvPr/>
        </p:nvSpPr>
        <p:spPr>
          <a:xfrm>
            <a:off x="1524000" y="6370494"/>
            <a:ext cx="909903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lnSpc>
                <a:spcPct val="107000"/>
              </a:lnSpc>
            </a:pPr>
            <a:endParaRPr lang="en-ZW" sz="2400" dirty="0">
              <a:solidFill>
                <a:prstClr val="white"/>
              </a:solidFill>
            </a:endParaRPr>
          </a:p>
        </p:txBody>
      </p:sp>
      <p:sp>
        <p:nvSpPr>
          <p:cNvPr id="6" name="Footer Placeholder 5">
            <a:extLst>
              <a:ext uri="{FF2B5EF4-FFF2-40B4-BE49-F238E27FC236}">
                <a16:creationId xmlns:a16="http://schemas.microsoft.com/office/drawing/2014/main" id="{1F7FD2FC-ECE1-4E5A-9046-76E13108A279}"/>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71597827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lgn="l">
              <a:spcBef>
                <a:spcPct val="20000"/>
              </a:spcBef>
            </a:pPr>
            <a:r>
              <a:rPr lang="en-ZA" sz="2800" b="1" dirty="0">
                <a:solidFill>
                  <a:prstClr val="black"/>
                </a:solidFill>
                <a:ea typeface="+mn-ea"/>
                <a:cs typeface="+mn-cs"/>
              </a:rPr>
              <a:t>V. EXPENDITURE- GENDER IN MAINSTREAM BUDGET </a:t>
            </a:r>
            <a:endParaRPr lang="en-ZW" sz="2800" dirty="0">
              <a:solidFill>
                <a:prstClr val="black"/>
              </a:solidFill>
              <a:ea typeface="+mn-ea"/>
              <a:cs typeface="+mn-cs"/>
            </a:endParaRPr>
          </a:p>
        </p:txBody>
      </p:sp>
      <p:sp>
        <p:nvSpPr>
          <p:cNvPr id="14" name="Text Placeholder 13">
            <a:extLst>
              <a:ext uri="{FF2B5EF4-FFF2-40B4-BE49-F238E27FC236}">
                <a16:creationId xmlns:a16="http://schemas.microsoft.com/office/drawing/2014/main" id="{98BB81FC-36E1-4ED7-9AA6-FC5726A3AD2F}"/>
              </a:ext>
            </a:extLst>
          </p:cNvPr>
          <p:cNvSpPr>
            <a:spLocks noGrp="1"/>
          </p:cNvSpPr>
          <p:nvPr>
            <p:ph type="body" sz="quarter" idx="3"/>
          </p:nvPr>
        </p:nvSpPr>
        <p:spPr/>
        <p:txBody>
          <a:bodyPr/>
          <a:lstStyle/>
          <a:p>
            <a:endParaRPr lang="en-US"/>
          </a:p>
        </p:txBody>
      </p:sp>
      <p:sp>
        <p:nvSpPr>
          <p:cNvPr id="10" name="Content Placeholder 9">
            <a:extLst>
              <a:ext uri="{FF2B5EF4-FFF2-40B4-BE49-F238E27FC236}">
                <a16:creationId xmlns:a16="http://schemas.microsoft.com/office/drawing/2014/main" id="{69EDB863-4C76-4BD0-F6D0-211301A84896}"/>
              </a:ext>
            </a:extLst>
          </p:cNvPr>
          <p:cNvSpPr>
            <a:spLocks noGrp="1"/>
          </p:cNvSpPr>
          <p:nvPr>
            <p:ph sz="quarter" idx="4"/>
          </p:nvPr>
        </p:nvSpPr>
        <p:spPr/>
        <p:txBody>
          <a:bodyPr>
            <a:normAutofit/>
          </a:bodyPr>
          <a:lstStyle/>
          <a:p>
            <a:r>
              <a:rPr lang="en-US" dirty="0"/>
              <a:t>Draw Pie chart here</a:t>
            </a:r>
            <a:endParaRPr lang="en-GB" dirty="0"/>
          </a:p>
        </p:txBody>
      </p:sp>
      <p:sp>
        <p:nvSpPr>
          <p:cNvPr id="6" name="TextBox 5"/>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graphicFrame>
        <p:nvGraphicFramePr>
          <p:cNvPr id="8" name="Object 7">
            <a:extLst>
              <a:ext uri="{FF2B5EF4-FFF2-40B4-BE49-F238E27FC236}">
                <a16:creationId xmlns:a16="http://schemas.microsoft.com/office/drawing/2014/main" id="{899CE1E5-026B-4D37-9A30-7A8D8DDFA823}"/>
              </a:ext>
            </a:extLst>
          </p:cNvPr>
          <p:cNvGraphicFramePr>
            <a:graphicFrameLocks noChangeAspect="1"/>
          </p:cNvGraphicFramePr>
          <p:nvPr>
            <p:extLst>
              <p:ext uri="{D42A27DB-BD31-4B8C-83A1-F6EECF244321}">
                <p14:modId xmlns:p14="http://schemas.microsoft.com/office/powerpoint/2010/main" val="1996358187"/>
              </p:ext>
            </p:extLst>
          </p:nvPr>
        </p:nvGraphicFramePr>
        <p:xfrm>
          <a:off x="457200" y="1216451"/>
          <a:ext cx="6096000" cy="4574750"/>
        </p:xfrm>
        <a:graphic>
          <a:graphicData uri="http://schemas.openxmlformats.org/presentationml/2006/ole">
            <mc:AlternateContent xmlns:mc="http://schemas.openxmlformats.org/markup-compatibility/2006">
              <mc:Choice xmlns:v="urn:schemas-microsoft-com:vml" Requires="v">
                <p:oleObj spid="_x0000_s1033" name="Worksheet" r:id="rId3" imgW="6508713" imgH="2692356" progId="Excel.Sheet.12">
                  <p:embed/>
                </p:oleObj>
              </mc:Choice>
              <mc:Fallback>
                <p:oleObj name="Worksheet" r:id="rId3" imgW="6508713" imgH="2692356" progId="Excel.Sheet.12">
                  <p:embed/>
                  <p:pic>
                    <p:nvPicPr>
                      <p:cNvPr id="0" name=""/>
                      <p:cNvPicPr/>
                      <p:nvPr/>
                    </p:nvPicPr>
                    <p:blipFill>
                      <a:blip r:embed="rId4"/>
                      <a:stretch>
                        <a:fillRect/>
                      </a:stretch>
                    </p:blipFill>
                    <p:spPr>
                      <a:xfrm>
                        <a:off x="457200" y="1216451"/>
                        <a:ext cx="6096000" cy="457475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73F0CA6D-418D-4702-A56B-AAF05B9C1725}"/>
              </a:ext>
            </a:extLst>
          </p:cNvPr>
          <p:cNvPicPr>
            <a:picLocks noChangeAspect="1"/>
          </p:cNvPicPr>
          <p:nvPr/>
        </p:nvPicPr>
        <p:blipFill>
          <a:blip r:embed="rId5"/>
          <a:stretch>
            <a:fillRect/>
          </a:stretch>
        </p:blipFill>
        <p:spPr>
          <a:xfrm>
            <a:off x="6553200" y="1219201"/>
            <a:ext cx="5257800" cy="4572001"/>
          </a:xfrm>
          <a:prstGeom prst="rect">
            <a:avLst/>
          </a:prstGeom>
        </p:spPr>
      </p:pic>
      <p:sp>
        <p:nvSpPr>
          <p:cNvPr id="15" name="Footer Placeholder 14">
            <a:extLst>
              <a:ext uri="{FF2B5EF4-FFF2-40B4-BE49-F238E27FC236}">
                <a16:creationId xmlns:a16="http://schemas.microsoft.com/office/drawing/2014/main" id="{CE7F38DF-7287-4C7F-A3F8-05C2FF2B8A0F}"/>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42689810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963" y="180158"/>
            <a:ext cx="7773338" cy="1238484"/>
          </a:xfrm>
        </p:spPr>
        <p:txBody>
          <a:bodyPr>
            <a:noAutofit/>
          </a:bodyPr>
          <a:lstStyle/>
          <a:p>
            <a:pPr lvl="0" algn="l">
              <a:spcBef>
                <a:spcPct val="20000"/>
              </a:spcBef>
            </a:pPr>
            <a:r>
              <a:rPr lang="en-ZA" sz="2800" b="1" dirty="0">
                <a:solidFill>
                  <a:prstClr val="black"/>
                </a:solidFill>
                <a:ea typeface="+mn-ea"/>
                <a:cs typeface="+mn-cs"/>
              </a:rPr>
              <a:t>V. EXPENDITURE- ANALYSIS OF ONE SECTOR EG  </a:t>
            </a:r>
            <a:endParaRPr lang="en-ZW" sz="2800" dirty="0">
              <a:solidFill>
                <a:prstClr val="black"/>
              </a:solidFill>
              <a:ea typeface="+mn-ea"/>
              <a:cs typeface="+mn-cs"/>
            </a:endParaRPr>
          </a:p>
        </p:txBody>
      </p:sp>
      <p:graphicFrame>
        <p:nvGraphicFramePr>
          <p:cNvPr id="8" name="Content Placeholder 7"/>
          <p:cNvGraphicFramePr>
            <a:graphicFrameLocks noGrp="1"/>
          </p:cNvGraphicFramePr>
          <p:nvPr>
            <p:ph sz="quarter" idx="13"/>
          </p:nvPr>
        </p:nvGraphicFramePr>
        <p:xfrm>
          <a:off x="1790699" y="1752601"/>
          <a:ext cx="8610603" cy="2900553"/>
        </p:xfrm>
        <a:graphic>
          <a:graphicData uri="http://schemas.openxmlformats.org/drawingml/2006/table">
            <a:tbl>
              <a:tblPr firstRow="1" firstCol="1" bandRow="1">
                <a:tableStyleId>{5C22544A-7EE6-4342-B048-85BDC9FD1C3A}</a:tableStyleId>
              </a:tblPr>
              <a:tblGrid>
                <a:gridCol w="1210651">
                  <a:extLst>
                    <a:ext uri="{9D8B030D-6E8A-4147-A177-3AD203B41FA5}">
                      <a16:colId xmlns:a16="http://schemas.microsoft.com/office/drawing/2014/main" val="3936495378"/>
                    </a:ext>
                  </a:extLst>
                </a:gridCol>
                <a:gridCol w="576910">
                  <a:extLst>
                    <a:ext uri="{9D8B030D-6E8A-4147-A177-3AD203B41FA5}">
                      <a16:colId xmlns:a16="http://schemas.microsoft.com/office/drawing/2014/main" val="714574526"/>
                    </a:ext>
                  </a:extLst>
                </a:gridCol>
                <a:gridCol w="699181">
                  <a:extLst>
                    <a:ext uri="{9D8B030D-6E8A-4147-A177-3AD203B41FA5}">
                      <a16:colId xmlns:a16="http://schemas.microsoft.com/office/drawing/2014/main" val="3020788596"/>
                    </a:ext>
                  </a:extLst>
                </a:gridCol>
                <a:gridCol w="747400">
                  <a:extLst>
                    <a:ext uri="{9D8B030D-6E8A-4147-A177-3AD203B41FA5}">
                      <a16:colId xmlns:a16="http://schemas.microsoft.com/office/drawing/2014/main" val="211564666"/>
                    </a:ext>
                  </a:extLst>
                </a:gridCol>
                <a:gridCol w="418476">
                  <a:extLst>
                    <a:ext uri="{9D8B030D-6E8A-4147-A177-3AD203B41FA5}">
                      <a16:colId xmlns:a16="http://schemas.microsoft.com/office/drawing/2014/main" val="671727174"/>
                    </a:ext>
                  </a:extLst>
                </a:gridCol>
                <a:gridCol w="695737">
                  <a:extLst>
                    <a:ext uri="{9D8B030D-6E8A-4147-A177-3AD203B41FA5}">
                      <a16:colId xmlns:a16="http://schemas.microsoft.com/office/drawing/2014/main" val="21364279"/>
                    </a:ext>
                  </a:extLst>
                </a:gridCol>
                <a:gridCol w="575188">
                  <a:extLst>
                    <a:ext uri="{9D8B030D-6E8A-4147-A177-3AD203B41FA5}">
                      <a16:colId xmlns:a16="http://schemas.microsoft.com/office/drawing/2014/main" val="2568838607"/>
                    </a:ext>
                  </a:extLst>
                </a:gridCol>
                <a:gridCol w="568300">
                  <a:extLst>
                    <a:ext uri="{9D8B030D-6E8A-4147-A177-3AD203B41FA5}">
                      <a16:colId xmlns:a16="http://schemas.microsoft.com/office/drawing/2014/main" val="1379655292"/>
                    </a:ext>
                  </a:extLst>
                </a:gridCol>
                <a:gridCol w="699181">
                  <a:extLst>
                    <a:ext uri="{9D8B030D-6E8A-4147-A177-3AD203B41FA5}">
                      <a16:colId xmlns:a16="http://schemas.microsoft.com/office/drawing/2014/main" val="459410033"/>
                    </a:ext>
                  </a:extLst>
                </a:gridCol>
                <a:gridCol w="675071">
                  <a:extLst>
                    <a:ext uri="{9D8B030D-6E8A-4147-A177-3AD203B41FA5}">
                      <a16:colId xmlns:a16="http://schemas.microsoft.com/office/drawing/2014/main" val="1082926060"/>
                    </a:ext>
                  </a:extLst>
                </a:gridCol>
                <a:gridCol w="526969">
                  <a:extLst>
                    <a:ext uri="{9D8B030D-6E8A-4147-A177-3AD203B41FA5}">
                      <a16:colId xmlns:a16="http://schemas.microsoft.com/office/drawing/2014/main" val="3849156041"/>
                    </a:ext>
                  </a:extLst>
                </a:gridCol>
                <a:gridCol w="644073">
                  <a:extLst>
                    <a:ext uri="{9D8B030D-6E8A-4147-A177-3AD203B41FA5}">
                      <a16:colId xmlns:a16="http://schemas.microsoft.com/office/drawing/2014/main" val="3398442369"/>
                    </a:ext>
                  </a:extLst>
                </a:gridCol>
                <a:gridCol w="573466">
                  <a:extLst>
                    <a:ext uri="{9D8B030D-6E8A-4147-A177-3AD203B41FA5}">
                      <a16:colId xmlns:a16="http://schemas.microsoft.com/office/drawing/2014/main" val="2048575833"/>
                    </a:ext>
                  </a:extLst>
                </a:gridCol>
              </a:tblGrid>
              <a:tr h="188913">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gridSpan="6">
                  <a:txBody>
                    <a:bodyPr/>
                    <a:lstStyle/>
                    <a:p>
                      <a:pPr algn="ctr">
                        <a:lnSpc>
                          <a:spcPct val="107000"/>
                        </a:lnSpc>
                        <a:spcAft>
                          <a:spcPts val="800"/>
                        </a:spcAft>
                      </a:pPr>
                      <a:r>
                        <a:rPr lang="en-ZA" sz="2000" kern="1200">
                          <a:effectLst/>
                        </a:rPr>
                        <a:t>Women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gridSpan="6">
                  <a:txBody>
                    <a:bodyPr/>
                    <a:lstStyle/>
                    <a:p>
                      <a:pPr algn="ctr">
                        <a:lnSpc>
                          <a:spcPct val="107000"/>
                        </a:lnSpc>
                        <a:spcAft>
                          <a:spcPts val="800"/>
                        </a:spcAft>
                      </a:pPr>
                      <a:r>
                        <a:rPr lang="en-ZA" sz="2000" kern="1200">
                          <a:effectLst/>
                        </a:rPr>
                        <a:t>Men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229213304"/>
                  </a:ext>
                </a:extLst>
              </a:tr>
              <a:tr h="188913">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gridSpan="4">
                  <a:txBody>
                    <a:bodyPr/>
                    <a:lstStyle/>
                    <a:p>
                      <a:pPr algn="ctr">
                        <a:lnSpc>
                          <a:spcPct val="107000"/>
                        </a:lnSpc>
                        <a:spcAft>
                          <a:spcPts val="800"/>
                        </a:spcAft>
                      </a:pPr>
                      <a:r>
                        <a:rPr lang="en-ZA" sz="2000" kern="1200">
                          <a:effectLst/>
                        </a:rPr>
                        <a:t>Age</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ct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gridSpan="4">
                  <a:txBody>
                    <a:bodyPr/>
                    <a:lstStyle/>
                    <a:p>
                      <a:pPr algn="ctr">
                        <a:lnSpc>
                          <a:spcPct val="107000"/>
                        </a:lnSpc>
                        <a:spcAft>
                          <a:spcPts val="800"/>
                        </a:spcAft>
                      </a:pPr>
                      <a:r>
                        <a:rPr lang="en-ZA" sz="2000" kern="1200">
                          <a:effectLst/>
                        </a:rPr>
                        <a:t>Age</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hMerge="1">
                  <a:txBody>
                    <a:bodyPr/>
                    <a:lstStyle/>
                    <a:p>
                      <a:endParaRPr lang="en-ZA"/>
                    </a:p>
                  </a:txBody>
                  <a:tcPr/>
                </a:tc>
                <a:tc hMerge="1">
                  <a:txBody>
                    <a:bodyPr/>
                    <a:lstStyle/>
                    <a:p>
                      <a:endParaRPr lang="en-ZA"/>
                    </a:p>
                  </a:txBody>
                  <a:tcPr/>
                </a:tc>
                <a:tc hMerge="1">
                  <a:txBody>
                    <a:bodyPr/>
                    <a:lstStyle/>
                    <a:p>
                      <a:endParaRPr lang="en-ZA"/>
                    </a:p>
                  </a:txBody>
                  <a:tcPr/>
                </a:tc>
                <a:tc>
                  <a:txBody>
                    <a:bodyPr/>
                    <a:lstStyle/>
                    <a:p>
                      <a:pPr algn="ct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gn="ct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635817430"/>
                  </a:ext>
                </a:extLst>
              </a:tr>
              <a:tr h="346075">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GB" sz="2000" kern="100">
                          <a:effectLst/>
                        </a:rPr>
                        <a:t>Below 15</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GB" sz="2000" kern="100">
                          <a:effectLst/>
                        </a:rPr>
                        <a:t>15-35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GB" sz="2000" kern="100">
                          <a:effectLst/>
                        </a:rPr>
                        <a:t>36-59</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GB" sz="2000" kern="100">
                          <a:effectLst/>
                        </a:rPr>
                        <a:t>60+</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GB" sz="2000" kern="100">
                          <a:effectLst/>
                        </a:rPr>
                        <a:t>PLWD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00">
                          <a:effectLst/>
                        </a:rPr>
                        <a:t>Total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GB" sz="2000" kern="100">
                          <a:effectLst/>
                        </a:rPr>
                        <a:t>Below 15</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GB" sz="2000" kern="100">
                          <a:effectLst/>
                        </a:rPr>
                        <a:t>15-35</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GB" sz="2000" kern="100">
                          <a:effectLst/>
                        </a:rPr>
                        <a:t>36-59</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GB" sz="2000" kern="100">
                          <a:effectLst/>
                        </a:rPr>
                        <a:t>60+</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GB" sz="2000" kern="100">
                          <a:effectLst/>
                        </a:rPr>
                        <a:t>PLWD</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00">
                          <a:effectLst/>
                        </a:rPr>
                        <a:t>Total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2782843474"/>
                  </a:ext>
                </a:extLst>
              </a:tr>
              <a:tr h="188913">
                <a:tc>
                  <a:txBody>
                    <a:bodyPr/>
                    <a:lstStyle/>
                    <a:p>
                      <a:pPr>
                        <a:lnSpc>
                          <a:spcPct val="107000"/>
                        </a:lnSpc>
                        <a:spcAft>
                          <a:spcPts val="800"/>
                        </a:spcAft>
                      </a:pPr>
                      <a:r>
                        <a:rPr lang="en-ZA" sz="2000" kern="1200">
                          <a:effectLst/>
                        </a:rPr>
                        <a:t>Education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3339828360"/>
                  </a:ext>
                </a:extLst>
              </a:tr>
              <a:tr h="188913">
                <a:tc>
                  <a:txBody>
                    <a:bodyPr/>
                    <a:lstStyle/>
                    <a:p>
                      <a:pPr>
                        <a:lnSpc>
                          <a:spcPct val="107000"/>
                        </a:lnSpc>
                        <a:spcAft>
                          <a:spcPts val="800"/>
                        </a:spcAft>
                      </a:pPr>
                      <a:r>
                        <a:rPr lang="en-ZA" sz="2000" kern="1200">
                          <a:effectLst/>
                        </a:rPr>
                        <a:t>Housing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pPr>
                      <a:endParaRPr lang="en-ZA" sz="2000" kern="100">
                        <a:effectLst/>
                        <a:latin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2437385966"/>
                  </a:ext>
                </a:extLst>
              </a:tr>
              <a:tr h="368300">
                <a:tc>
                  <a:txBody>
                    <a:bodyPr/>
                    <a:lstStyle/>
                    <a:p>
                      <a:pPr>
                        <a:lnSpc>
                          <a:spcPct val="107000"/>
                        </a:lnSpc>
                        <a:spcAft>
                          <a:spcPts val="800"/>
                        </a:spcAft>
                      </a:pPr>
                      <a:r>
                        <a:rPr lang="en-ZA" sz="2000" kern="1200">
                          <a:effectLst/>
                        </a:rPr>
                        <a:t>Social amenities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1757459421"/>
                  </a:ext>
                </a:extLst>
              </a:tr>
              <a:tr h="188913">
                <a:tc>
                  <a:txBody>
                    <a:bodyPr/>
                    <a:lstStyle/>
                    <a:p>
                      <a:pPr>
                        <a:lnSpc>
                          <a:spcPct val="107000"/>
                        </a:lnSpc>
                        <a:spcAft>
                          <a:spcPts val="800"/>
                        </a:spcAft>
                      </a:pPr>
                      <a:r>
                        <a:rPr lang="en-ZA" sz="2000" kern="1200">
                          <a:effectLst/>
                        </a:rPr>
                        <a:t>Total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a:lnSpc>
                          <a:spcPct val="107000"/>
                        </a:lnSpc>
                        <a:spcAft>
                          <a:spcPts val="800"/>
                        </a:spcAft>
                      </a:pPr>
                      <a:r>
                        <a:rPr lang="en-ZA" sz="2000" kern="1200">
                          <a:effectLst/>
                        </a:rPr>
                        <a:t> </a:t>
                      </a:r>
                      <a:endParaRPr lang="en-ZA" sz="20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tc>
                  <a:txBody>
                    <a:bodyPr/>
                    <a:lstStyle/>
                    <a:p>
                      <a:pPr>
                        <a:lnSpc>
                          <a:spcPct val="107000"/>
                        </a:lnSpc>
                        <a:spcAft>
                          <a:spcPts val="800"/>
                        </a:spcAft>
                      </a:pPr>
                      <a:r>
                        <a:rPr lang="en-ZA" sz="2000" kern="1200" dirty="0">
                          <a:effectLst/>
                        </a:rPr>
                        <a:t> </a:t>
                      </a:r>
                      <a:endParaRPr lang="en-ZA"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9525" marB="0"/>
                </a:tc>
                <a:extLst>
                  <a:ext uri="{0D108BD9-81ED-4DB2-BD59-A6C34878D82A}">
                    <a16:rowId xmlns:a16="http://schemas.microsoft.com/office/drawing/2014/main" val="1456324611"/>
                  </a:ext>
                </a:extLst>
              </a:tr>
            </a:tbl>
          </a:graphicData>
        </a:graphic>
      </p:graphicFrame>
      <p:sp>
        <p:nvSpPr>
          <p:cNvPr id="5" name="TextBox 4"/>
          <p:cNvSpPr txBox="1"/>
          <p:nvPr/>
        </p:nvSpPr>
        <p:spPr>
          <a:xfrm>
            <a:off x="1524000" y="6370494"/>
            <a:ext cx="909903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lnSpc>
                <a:spcPct val="107000"/>
              </a:lnSpc>
            </a:pPr>
            <a:endParaRPr lang="en-ZW" sz="2400" dirty="0">
              <a:solidFill>
                <a:prstClr val="white"/>
              </a:solidFill>
            </a:endParaRPr>
          </a:p>
        </p:txBody>
      </p:sp>
      <p:sp>
        <p:nvSpPr>
          <p:cNvPr id="3" name="Rectangle 2"/>
          <p:cNvSpPr/>
          <p:nvPr/>
        </p:nvSpPr>
        <p:spPr>
          <a:xfrm>
            <a:off x="1981200" y="5088458"/>
            <a:ext cx="7620470" cy="923330"/>
          </a:xfrm>
          <a:prstGeom prst="rect">
            <a:avLst/>
          </a:prstGeom>
        </p:spPr>
        <p:txBody>
          <a:bodyPr wrap="square">
            <a:spAutoFit/>
          </a:bodyPr>
          <a:lstStyle/>
          <a:p>
            <a:r>
              <a:rPr lang="en-US" dirty="0"/>
              <a:t>	Currently there is no expenditure related to sex-disaggregated data </a:t>
            </a:r>
          </a:p>
          <a:p>
            <a:r>
              <a:rPr lang="en-US" dirty="0"/>
              <a:t>	Council has not started conducting beneficiary assessments (client satisfaction surveys)</a:t>
            </a:r>
          </a:p>
        </p:txBody>
      </p:sp>
      <p:sp>
        <p:nvSpPr>
          <p:cNvPr id="6" name="Footer Placeholder 5">
            <a:extLst>
              <a:ext uri="{FF2B5EF4-FFF2-40B4-BE49-F238E27FC236}">
                <a16:creationId xmlns:a16="http://schemas.microsoft.com/office/drawing/2014/main" id="{C4678137-A9B5-422B-9D14-C615E541415F}"/>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9299756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
            <a:ext cx="7773338" cy="1596177"/>
          </a:xfrm>
        </p:spPr>
        <p:txBody>
          <a:bodyPr>
            <a:noAutofit/>
          </a:bodyPr>
          <a:lstStyle/>
          <a:p>
            <a:pPr lvl="0" algn="l">
              <a:spcBef>
                <a:spcPct val="20000"/>
              </a:spcBef>
            </a:pPr>
            <a:r>
              <a:rPr lang="en-ZA" sz="2800" b="1" dirty="0">
                <a:solidFill>
                  <a:prstClr val="black"/>
                </a:solidFill>
                <a:ea typeface="+mn-ea"/>
                <a:cs typeface="+mn-cs"/>
              </a:rPr>
              <a:t>V. EXPENDITURE- GENDER IN MAINSTREAM BUDGET </a:t>
            </a:r>
            <a:endParaRPr lang="en-ZW" sz="2800" dirty="0">
              <a:solidFill>
                <a:prstClr val="black"/>
              </a:solidFill>
              <a:ea typeface="+mn-ea"/>
              <a:cs typeface="+mn-cs"/>
            </a:endParaRPr>
          </a:p>
        </p:txBody>
      </p:sp>
      <p:sp>
        <p:nvSpPr>
          <p:cNvPr id="3" name="Content Placeholder 2"/>
          <p:cNvSpPr>
            <a:spLocks noGrp="1"/>
          </p:cNvSpPr>
          <p:nvPr>
            <p:ph sz="quarter" idx="13"/>
          </p:nvPr>
        </p:nvSpPr>
        <p:spPr>
          <a:xfrm>
            <a:off x="1905000" y="1544001"/>
            <a:ext cx="8229600" cy="4399600"/>
          </a:xfrm>
        </p:spPr>
        <p:txBody>
          <a:bodyPr/>
          <a:lstStyle/>
          <a:p>
            <a:r>
              <a:rPr lang="en-ZA" dirty="0"/>
              <a:t>Council ensures that women and men, boys and girls benefit equally by:</a:t>
            </a:r>
          </a:p>
          <a:p>
            <a:pPr lvl="1"/>
            <a:r>
              <a:rPr lang="en-ZA" dirty="0"/>
              <a:t>Ensuring that the required budget inputs are looked at equally, for example by doing projects requested by the different consulted groups respectively.</a:t>
            </a:r>
          </a:p>
          <a:p>
            <a:pPr lvl="1"/>
            <a:r>
              <a:rPr lang="en-ZA" dirty="0"/>
              <a:t>If women requested water, then council embarks on water projects; if the youth requested for sporting facilities, then council constructs them. </a:t>
            </a:r>
          </a:p>
          <a:p>
            <a:pPr lvl="1"/>
            <a:endParaRPr lang="en-ZA" dirty="0"/>
          </a:p>
        </p:txBody>
      </p:sp>
      <p:sp>
        <p:nvSpPr>
          <p:cNvPr id="5" name="TextBox 4"/>
          <p:cNvSpPr txBox="1"/>
          <p:nvPr/>
        </p:nvSpPr>
        <p:spPr>
          <a:xfrm>
            <a:off x="1524000" y="6370494"/>
            <a:ext cx="909903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lnSpc>
                <a:spcPct val="107000"/>
              </a:lnSpc>
            </a:pPr>
            <a:endParaRPr lang="en-ZW" sz="2400" dirty="0">
              <a:solidFill>
                <a:prstClr val="white"/>
              </a:solidFill>
            </a:endParaRPr>
          </a:p>
        </p:txBody>
      </p:sp>
      <p:sp>
        <p:nvSpPr>
          <p:cNvPr id="6" name="Footer Placeholder 5">
            <a:extLst>
              <a:ext uri="{FF2B5EF4-FFF2-40B4-BE49-F238E27FC236}">
                <a16:creationId xmlns:a16="http://schemas.microsoft.com/office/drawing/2014/main" id="{2603FFDA-77CA-4076-A2AC-5B274AF01333}"/>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17945272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VI. BUDGET CROSS SUBSIDISATION ANALYSIS</a:t>
            </a:r>
            <a:endParaRPr lang="en-ZA" dirty="0"/>
          </a:p>
        </p:txBody>
      </p:sp>
      <p:sp>
        <p:nvSpPr>
          <p:cNvPr id="3" name="Content Placeholder 2"/>
          <p:cNvSpPr>
            <a:spLocks noGrp="1"/>
          </p:cNvSpPr>
          <p:nvPr>
            <p:ph idx="1"/>
          </p:nvPr>
        </p:nvSpPr>
        <p:spPr>
          <a:xfrm>
            <a:off x="1981200" y="4419601"/>
            <a:ext cx="8229600" cy="1706563"/>
          </a:xfrm>
          <a:ln>
            <a:solidFill>
              <a:schemeClr val="tx1"/>
            </a:solidFill>
          </a:ln>
        </p:spPr>
        <p:txBody>
          <a:bodyPr>
            <a:normAutofit/>
          </a:bodyPr>
          <a:lstStyle/>
          <a:p>
            <a:pPr marL="0" marR="191135" indent="0">
              <a:lnSpc>
                <a:spcPct val="115000"/>
              </a:lnSpc>
              <a:buNone/>
            </a:pPr>
            <a:endParaRPr lang="en-ZA" sz="2400"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ZW" dirty="0"/>
          </a:p>
        </p:txBody>
      </p:sp>
      <p:sp>
        <p:nvSpPr>
          <p:cNvPr id="7" name="TextBox 6"/>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pic>
        <p:nvPicPr>
          <p:cNvPr id="5" name="Picture 4">
            <a:extLst>
              <a:ext uri="{FF2B5EF4-FFF2-40B4-BE49-F238E27FC236}">
                <a16:creationId xmlns:a16="http://schemas.microsoft.com/office/drawing/2014/main" id="{004E12B3-80CB-48B0-87E7-D9C8FA8A7E99}"/>
              </a:ext>
            </a:extLst>
          </p:cNvPr>
          <p:cNvPicPr>
            <a:picLocks noChangeAspect="1"/>
          </p:cNvPicPr>
          <p:nvPr/>
        </p:nvPicPr>
        <p:blipFill>
          <a:blip r:embed="rId2"/>
          <a:stretch>
            <a:fillRect/>
          </a:stretch>
        </p:blipFill>
        <p:spPr>
          <a:xfrm>
            <a:off x="381000" y="1219201"/>
            <a:ext cx="11277600" cy="4993621"/>
          </a:xfrm>
          <a:prstGeom prst="rect">
            <a:avLst/>
          </a:prstGeom>
        </p:spPr>
      </p:pic>
      <p:sp>
        <p:nvSpPr>
          <p:cNvPr id="6" name="Footer Placeholder 5">
            <a:extLst>
              <a:ext uri="{FF2B5EF4-FFF2-40B4-BE49-F238E27FC236}">
                <a16:creationId xmlns:a16="http://schemas.microsoft.com/office/drawing/2014/main" id="{5A101C47-E57A-4C47-AC69-5F73647D5A17}"/>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426898104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800" b="1" dirty="0">
                <a:solidFill>
                  <a:prstClr val="black"/>
                </a:solidFill>
                <a:ea typeface="+mn-ea"/>
                <a:cs typeface="+mn-cs"/>
              </a:rPr>
              <a:t>VI. BUDGET CROSS SUBSIDISATION ANALYSIS</a:t>
            </a:r>
            <a:endParaRPr lang="en-ZA" dirty="0"/>
          </a:p>
        </p:txBody>
      </p:sp>
      <p:sp>
        <p:nvSpPr>
          <p:cNvPr id="7" name="TextBox 6"/>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sp>
        <p:nvSpPr>
          <p:cNvPr id="9" name="Content Placeholder 8">
            <a:extLst>
              <a:ext uri="{FF2B5EF4-FFF2-40B4-BE49-F238E27FC236}">
                <a16:creationId xmlns:a16="http://schemas.microsoft.com/office/drawing/2014/main" id="{C0249B11-A253-BA76-6140-9C152BCE20CE}"/>
              </a:ext>
            </a:extLst>
          </p:cNvPr>
          <p:cNvSpPr>
            <a:spLocks noGrp="1"/>
          </p:cNvSpPr>
          <p:nvPr>
            <p:ph idx="1"/>
          </p:nvPr>
        </p:nvSpPr>
        <p:spPr>
          <a:xfrm>
            <a:off x="1752600" y="1600201"/>
            <a:ext cx="8458200" cy="2133600"/>
          </a:xfrm>
        </p:spPr>
        <p:txBody>
          <a:bodyPr>
            <a:normAutofit/>
          </a:bodyPr>
          <a:lstStyle/>
          <a:p>
            <a:pPr algn="just">
              <a:lnSpc>
                <a:spcPct val="150000"/>
              </a:lnSpc>
              <a:spcBef>
                <a:spcPts val="0"/>
              </a:spcBef>
            </a:pPr>
            <a:r>
              <a:rPr lang="en-GB" sz="2000" dirty="0">
                <a:solidFill>
                  <a:srgbClr val="000000"/>
                </a:solidFill>
                <a:ea typeface="Calibri" panose="020F0502020204030204" pitchFamily="34" charset="0"/>
                <a:cs typeface="Times New Roman" panose="02020603050405020304" pitchFamily="18" charset="0"/>
              </a:rPr>
              <a:t>Governance and Administration generates more revenue than the other all other programmes and is also have the more expenditure and its surplus is used in other programs</a:t>
            </a:r>
          </a:p>
          <a:p>
            <a:pPr algn="just">
              <a:lnSpc>
                <a:spcPct val="150000"/>
              </a:lnSpc>
              <a:spcBef>
                <a:spcPts val="0"/>
              </a:spcBef>
            </a:pPr>
            <a:endParaRPr lang="en-GB" sz="2000" dirty="0">
              <a:ea typeface="Calibri" panose="020F0502020204030204" pitchFamily="34" charset="0"/>
              <a:cs typeface="Times New Roman" panose="02020603050405020304" pitchFamily="18" charset="0"/>
            </a:endParaRPr>
          </a:p>
          <a:p>
            <a:pPr marL="0" indent="0">
              <a:buNone/>
            </a:pPr>
            <a:endParaRPr lang="en-GB" dirty="0"/>
          </a:p>
        </p:txBody>
      </p:sp>
      <p:sp>
        <p:nvSpPr>
          <p:cNvPr id="4" name="Footer Placeholder 3">
            <a:extLst>
              <a:ext uri="{FF2B5EF4-FFF2-40B4-BE49-F238E27FC236}">
                <a16:creationId xmlns:a16="http://schemas.microsoft.com/office/drawing/2014/main" id="{EC6BDF2A-95B5-4526-9F4C-90626043756C}"/>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433676531"/>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2700" b="1" dirty="0">
                <a:solidFill>
                  <a:prstClr val="black"/>
                </a:solidFill>
                <a:ea typeface="+mn-ea"/>
                <a:cs typeface="+mn-cs"/>
              </a:rPr>
              <a:t>VII. CONCLUSIONS AND NEXT STEPS</a:t>
            </a:r>
            <a:endParaRPr lang="en-ZA" dirty="0"/>
          </a:p>
        </p:txBody>
      </p:sp>
      <p:sp>
        <p:nvSpPr>
          <p:cNvPr id="10" name="Content Placeholder 9">
            <a:extLst>
              <a:ext uri="{FF2B5EF4-FFF2-40B4-BE49-F238E27FC236}">
                <a16:creationId xmlns:a16="http://schemas.microsoft.com/office/drawing/2014/main" id="{AAB69D43-64BD-7825-87DA-82AFF55A727B}"/>
              </a:ext>
            </a:extLst>
          </p:cNvPr>
          <p:cNvSpPr>
            <a:spLocks noGrp="1"/>
          </p:cNvSpPr>
          <p:nvPr>
            <p:ph idx="1"/>
          </p:nvPr>
        </p:nvSpPr>
        <p:spPr/>
        <p:txBody>
          <a:bodyPr>
            <a:normAutofit/>
          </a:bodyPr>
          <a:lstStyle/>
          <a:p>
            <a:pPr algn="just">
              <a:lnSpc>
                <a:spcPct val="107000"/>
              </a:lnSpc>
              <a:spcBef>
                <a:spcPts val="0"/>
              </a:spcBef>
            </a:pPr>
            <a:r>
              <a:rPr lang="en-US" sz="2400" dirty="0">
                <a:ea typeface="Calibri" panose="020F0502020204030204" pitchFamily="34" charset="0"/>
                <a:cs typeface="Times New Roman" panose="02020603050405020304" pitchFamily="18" charset="0"/>
              </a:rPr>
              <a:t>Council ensures that women and men, boys and girls benefit equally by</a:t>
            </a:r>
            <a:r>
              <a:rPr lang="en-US" sz="2400" dirty="0">
                <a:latin typeface="Times New Roman" panose="02020603050405020304" pitchFamily="18" charset="0"/>
                <a:ea typeface="Times New Roman" panose="02020603050405020304" pitchFamily="18" charset="0"/>
              </a:rPr>
              <a:t> consulting all stakeholders so that no one is excluded in the budget process (Leaving no one behind)</a:t>
            </a:r>
          </a:p>
          <a:p>
            <a:pPr algn="just">
              <a:lnSpc>
                <a:spcPct val="107000"/>
              </a:lnSpc>
              <a:spcBef>
                <a:spcPts val="0"/>
              </a:spcBef>
            </a:pPr>
            <a:r>
              <a:rPr lang="en-US" sz="2400" dirty="0">
                <a:ea typeface="Liberation Sans Narrow"/>
                <a:cs typeface="Liberation Sans Narrow"/>
              </a:rPr>
              <a:t>There is a need to adjust the budget line in the following budget year, to increase to 5% from the 1% of the budget)</a:t>
            </a:r>
          </a:p>
          <a:p>
            <a:pPr algn="just">
              <a:lnSpc>
                <a:spcPct val="107000"/>
              </a:lnSpc>
              <a:spcBef>
                <a:spcPts val="0"/>
              </a:spcBef>
            </a:pPr>
            <a:endParaRPr lang="en-US" sz="2400" dirty="0">
              <a:ea typeface="Calibri" panose="020F0502020204030204" pitchFamily="34" charset="0"/>
              <a:cs typeface="Times New Roman" panose="02020603050405020304" pitchFamily="18" charset="0"/>
            </a:endParaRPr>
          </a:p>
          <a:p>
            <a:pPr algn="just">
              <a:lnSpc>
                <a:spcPct val="107000"/>
              </a:lnSpc>
              <a:spcBef>
                <a:spcPts val="0"/>
              </a:spcBef>
            </a:pPr>
            <a:endParaRPr lang="en-GB" sz="2400" dirty="0">
              <a:ea typeface="Calibri" panose="020F0502020204030204" pitchFamily="34" charset="0"/>
              <a:cs typeface="Times New Roman" panose="02020603050405020304" pitchFamily="18" charset="0"/>
            </a:endParaRPr>
          </a:p>
        </p:txBody>
      </p:sp>
      <p:sp>
        <p:nvSpPr>
          <p:cNvPr id="6" name="TextBox 5"/>
          <p:cNvSpPr txBox="1"/>
          <p:nvPr/>
        </p:nvSpPr>
        <p:spPr>
          <a:xfrm>
            <a:off x="1524000" y="6398786"/>
            <a:ext cx="9334500" cy="48750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r>
              <a:rPr lang="en-GB" sz="2400" i="1" dirty="0"/>
              <a:t> </a:t>
            </a:r>
            <a:endParaRPr lang="en-ZW" sz="2400" dirty="0"/>
          </a:p>
        </p:txBody>
      </p:sp>
      <p:sp>
        <p:nvSpPr>
          <p:cNvPr id="4" name="Footer Placeholder 3">
            <a:extLst>
              <a:ext uri="{FF2B5EF4-FFF2-40B4-BE49-F238E27FC236}">
                <a16:creationId xmlns:a16="http://schemas.microsoft.com/office/drawing/2014/main" id="{5088ECAF-2316-4FA0-B996-AD5A21B89573}"/>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426898104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152400"/>
            <a:ext cx="8229600" cy="762000"/>
          </a:xfrm>
        </p:spPr>
        <p:txBody>
          <a:bodyPr>
            <a:normAutofit/>
          </a:bodyPr>
          <a:lstStyle/>
          <a:p>
            <a:r>
              <a:rPr lang="en-ZW" b="1" dirty="0"/>
              <a:t>OVERVIEW </a:t>
            </a:r>
          </a:p>
        </p:txBody>
      </p:sp>
      <p:sp>
        <p:nvSpPr>
          <p:cNvPr id="5" name="Content Placeholder 4"/>
          <p:cNvSpPr>
            <a:spLocks noGrp="1"/>
          </p:cNvSpPr>
          <p:nvPr>
            <p:ph idx="1"/>
          </p:nvPr>
        </p:nvSpPr>
        <p:spPr>
          <a:xfrm>
            <a:off x="1981200" y="914401"/>
            <a:ext cx="8229600" cy="5211763"/>
          </a:xfrm>
        </p:spPr>
        <p:txBody>
          <a:bodyPr>
            <a:normAutofit/>
          </a:bodyPr>
          <a:lstStyle/>
          <a:p>
            <a:pPr marL="0" indent="0">
              <a:buNone/>
            </a:pPr>
            <a:endParaRPr lang="en-ZA" sz="2800" dirty="0"/>
          </a:p>
          <a:p>
            <a:endParaRPr lang="en-GB" sz="2800" dirty="0"/>
          </a:p>
          <a:p>
            <a:endParaRPr lang="en-GB" sz="2800" dirty="0"/>
          </a:p>
          <a:p>
            <a:endParaRPr lang="en-ZW" sz="2600" dirty="0"/>
          </a:p>
        </p:txBody>
      </p:sp>
      <p:graphicFrame>
        <p:nvGraphicFramePr>
          <p:cNvPr id="2" name="Table 1"/>
          <p:cNvGraphicFramePr>
            <a:graphicFrameLocks noGrp="1"/>
          </p:cNvGraphicFramePr>
          <p:nvPr>
            <p:extLst>
              <p:ext uri="{D42A27DB-BD31-4B8C-83A1-F6EECF244321}">
                <p14:modId xmlns:p14="http://schemas.microsoft.com/office/powerpoint/2010/main" val="2925697464"/>
              </p:ext>
            </p:extLst>
          </p:nvPr>
        </p:nvGraphicFramePr>
        <p:xfrm>
          <a:off x="228601" y="956834"/>
          <a:ext cx="11658600" cy="5169329"/>
        </p:xfrm>
        <a:graphic>
          <a:graphicData uri="http://schemas.openxmlformats.org/drawingml/2006/table">
            <a:tbl>
              <a:tblPr firstRow="1" firstCol="1" bandRow="1">
                <a:tableStyleId>{5C22544A-7EE6-4342-B048-85BDC9FD1C3A}</a:tableStyleId>
              </a:tblPr>
              <a:tblGrid>
                <a:gridCol w="3825095">
                  <a:extLst>
                    <a:ext uri="{9D8B030D-6E8A-4147-A177-3AD203B41FA5}">
                      <a16:colId xmlns:a16="http://schemas.microsoft.com/office/drawing/2014/main" val="20000"/>
                    </a:ext>
                  </a:extLst>
                </a:gridCol>
                <a:gridCol w="2180850">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gridCol w="1648690">
                  <a:extLst>
                    <a:ext uri="{9D8B030D-6E8A-4147-A177-3AD203B41FA5}">
                      <a16:colId xmlns:a16="http://schemas.microsoft.com/office/drawing/2014/main" val="20003"/>
                    </a:ext>
                  </a:extLst>
                </a:gridCol>
                <a:gridCol w="1413166">
                  <a:extLst>
                    <a:ext uri="{9D8B030D-6E8A-4147-A177-3AD203B41FA5}">
                      <a16:colId xmlns:a16="http://schemas.microsoft.com/office/drawing/2014/main" val="20004"/>
                    </a:ext>
                  </a:extLst>
                </a:gridCol>
              </a:tblGrid>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COUNTRY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ZIMBABWE</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tcPr>
                </a:tc>
                <a:tc hMerge="1">
                  <a:txBody>
                    <a:bodyPr/>
                    <a:lstStyle/>
                    <a:p>
                      <a:endParaRPr lang="en-ZA"/>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COUNCIL (HUB/SPOKE)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REDCLIFF MUNICIPALITY </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tcPr>
                </a:tc>
                <a:tc hMerge="1">
                  <a:txBody>
                    <a:bodyPr/>
                    <a:lstStyle/>
                    <a:p>
                      <a:endParaRPr lang="en-ZA"/>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GENDER CHAMPION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LINDIWE WHATA</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tcPr>
                </a:tc>
                <a:tc hMerge="1">
                  <a:txBody>
                    <a:bodyPr/>
                    <a:lstStyle/>
                    <a:p>
                      <a:endParaRPr lang="en-ZA"/>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GENDER FOCAL PERSON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KAUNYE RUMBIDZAI</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tcPr>
                </a:tc>
                <a:tc hMerge="1">
                  <a:txBody>
                    <a:bodyPr/>
                    <a:lstStyle/>
                    <a:p>
                      <a:endParaRPr lang="en-ZA"/>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48742">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Latest score (year)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69%  in      2022</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tcPr>
                </a:tc>
                <a:tc hMerge="1">
                  <a:txBody>
                    <a:bodyPr/>
                    <a:lstStyle/>
                    <a:p>
                      <a:endParaRPr lang="en-ZA"/>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434398">
                <a:tc>
                  <a:txBody>
                    <a:bodyPr/>
                    <a:lstStyle/>
                    <a:p>
                      <a:pPr>
                        <a:lnSpc>
                          <a:spcPct val="115000"/>
                        </a:lnSpc>
                        <a:spcAft>
                          <a:spcPts val="0"/>
                        </a:spcAft>
                      </a:pPr>
                      <a:endParaRPr lang="en-ZA" sz="1500" dirty="0">
                        <a:effectLst/>
                        <a:latin typeface="Cambria" panose="02040503050406030204" pitchFamily="18" charset="0"/>
                        <a:ea typeface="Cambria" panose="02040503050406030204" pitchFamily="18"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b="1" dirty="0">
                          <a:effectLst/>
                          <a:latin typeface="Cambria" panose="02040503050406030204" pitchFamily="18" charset="0"/>
                          <a:ea typeface="Cambria" panose="02040503050406030204" pitchFamily="18" charset="0"/>
                          <a:cs typeface="Times New Roman"/>
                        </a:rPr>
                        <a:t>Income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500" b="1" dirty="0">
                          <a:effectLst/>
                          <a:latin typeface="Cambria" panose="02040503050406030204" pitchFamily="18" charset="0"/>
                          <a:ea typeface="Cambria" panose="02040503050406030204" pitchFamily="18" charset="0"/>
                          <a:cs typeface="Times New Roman"/>
                        </a:rPr>
                        <a:t>Expenditure</a:t>
                      </a:r>
                      <a:endParaRPr lang="en-GB" sz="1500" b="1" dirty="0">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US" sz="1500" b="1" dirty="0">
                          <a:latin typeface="Cambria" panose="02040503050406030204" pitchFamily="18" charset="0"/>
                          <a:ea typeface="Cambria" panose="02040503050406030204" pitchFamily="18" charset="0"/>
                        </a:rPr>
                        <a:t>% Gender Specific</a:t>
                      </a:r>
                      <a:endParaRPr lang="en-GB" sz="1500" b="1" dirty="0">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11733292"/>
                  </a:ext>
                </a:extLst>
              </a:tr>
              <a:tr h="288315">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Budget  (YEAR)</a:t>
                      </a:r>
                      <a:r>
                        <a:rPr lang="en-ZA" sz="1500" baseline="0" dirty="0">
                          <a:effectLst/>
                          <a:latin typeface="Cambria" panose="02040503050406030204" pitchFamily="18" charset="0"/>
                          <a:ea typeface="Cambria" panose="02040503050406030204" pitchFamily="18" charset="0"/>
                          <a:cs typeface="Tahoma" panose="020B0604030504040204" pitchFamily="34" charset="0"/>
                        </a:rPr>
                        <a:t> </a:t>
                      </a:r>
                      <a:endParaRPr lang="en-ZA" sz="1500" dirty="0">
                        <a:effectLst/>
                        <a:latin typeface="Cambria" panose="02040503050406030204" pitchFamily="18" charset="0"/>
                        <a:ea typeface="Cambria" panose="02040503050406030204" pitchFamily="18"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500" b="1" i="0" u="none" strike="noStrike" dirty="0">
                          <a:solidFill>
                            <a:srgbClr val="424242"/>
                          </a:solidFill>
                          <a:effectLst/>
                          <a:latin typeface="Cambria" panose="02040503050406030204" pitchFamily="18" charset="0"/>
                          <a:ea typeface="Cambria" panose="02040503050406030204" pitchFamily="18" charset="0"/>
                        </a:rPr>
                        <a:t>     </a:t>
                      </a:r>
                      <a:r>
                        <a:rPr lang="en-US" sz="1300" b="1" i="0" u="none" strike="noStrike" dirty="0">
                          <a:solidFill>
                            <a:srgbClr val="424242"/>
                          </a:solidFill>
                          <a:effectLst/>
                          <a:latin typeface="Cambria" panose="02040503050406030204" pitchFamily="18" charset="0"/>
                          <a:ea typeface="Cambria" panose="02040503050406030204" pitchFamily="18" charset="0"/>
                        </a:rPr>
                        <a:t>33,088,068.89</a:t>
                      </a:r>
                      <a:r>
                        <a:rPr lang="en-US" sz="1500" b="1" i="0" u="none" strike="noStrike" dirty="0">
                          <a:solidFill>
                            <a:srgbClr val="424242"/>
                          </a:solidFill>
                          <a:effectLst/>
                          <a:latin typeface="Cambria" panose="02040503050406030204" pitchFamily="18" charset="0"/>
                          <a:ea typeface="Cambria" panose="02040503050406030204" pitchFamily="18"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500" b="1" i="0" u="none" strike="noStrike" dirty="0">
                          <a:solidFill>
                            <a:srgbClr val="424242"/>
                          </a:solidFill>
                          <a:effectLst/>
                          <a:latin typeface="Cambria" panose="02040503050406030204" pitchFamily="18" charset="0"/>
                          <a:ea typeface="Cambria" panose="02040503050406030204" pitchFamily="18" charset="0"/>
                        </a:rPr>
                        <a:t>         </a:t>
                      </a:r>
                      <a:r>
                        <a:rPr lang="en-US" sz="1300" b="1" i="0" u="none" strike="noStrike" dirty="0">
                          <a:solidFill>
                            <a:srgbClr val="424242"/>
                          </a:solidFill>
                          <a:effectLst/>
                          <a:latin typeface="Cambria" panose="02040503050406030204" pitchFamily="18" charset="0"/>
                          <a:ea typeface="Cambria" panose="02040503050406030204" pitchFamily="18" charset="0"/>
                        </a:rPr>
                        <a:t>33,088,068.89</a:t>
                      </a:r>
                      <a:r>
                        <a:rPr lang="en-US" sz="1500" b="1" i="0" u="none" strike="noStrike" dirty="0">
                          <a:solidFill>
                            <a:srgbClr val="424242"/>
                          </a:solidFill>
                          <a:effectLst/>
                          <a:latin typeface="Cambria" panose="02040503050406030204" pitchFamily="18" charset="0"/>
                          <a:ea typeface="Cambria" panose="02040503050406030204" pitchFamily="18"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r>
                        <a:rPr lang="en-GB" sz="1500" dirty="0">
                          <a:latin typeface="Cambria" panose="02040503050406030204" pitchFamily="18" charset="0"/>
                          <a:ea typeface="Cambria" panose="02040503050406030204" pitchFamily="18" charset="0"/>
                        </a:rPr>
                        <a:t>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06468650"/>
                  </a:ext>
                </a:extLst>
              </a:tr>
              <a:tr h="655573">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Women </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Men </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a:effectLst/>
                          <a:latin typeface="Cambria" panose="02040503050406030204" pitchFamily="18" charset="0"/>
                          <a:ea typeface="Cambria" panose="02040503050406030204" pitchFamily="18" charset="0"/>
                        </a:rPr>
                        <a:t>Total </a:t>
                      </a:r>
                      <a:endParaRPr lang="en-ZA" sz="150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Women </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Council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6</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6</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12</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50</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Management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3</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8</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11</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27</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Council staff overall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89</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171</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260</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34</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603421">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Population served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41 526 (2022 Population and Housing Census Preliminary Report)</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ZA"/>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11"/>
                  </a:ext>
                </a:extLst>
              </a:tr>
              <a:tr h="354860">
                <a:tc>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cs typeface="Tahoma" panose="020B0604030504040204" pitchFamily="34" charset="0"/>
                        </a:rPr>
                        <a:t>Key characteristics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nSpc>
                          <a:spcPct val="115000"/>
                        </a:lnSpc>
                        <a:spcAft>
                          <a:spcPts val="0"/>
                        </a:spcAft>
                      </a:pPr>
                      <a:r>
                        <a:rPr lang="en-ZA" sz="1500" dirty="0">
                          <a:effectLst/>
                          <a:latin typeface="Cambria" panose="02040503050406030204" pitchFamily="18" charset="0"/>
                          <a:ea typeface="Cambria" panose="02040503050406030204" pitchFamily="18" charset="0"/>
                        </a:rPr>
                        <a:t> </a:t>
                      </a:r>
                      <a:r>
                        <a:rPr kumimoji="0" lang="en-ZA"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DIVERSE COMMUNITY IN TERMS CULTURAL AND SOCIAL BACKGROUND</a:t>
                      </a:r>
                      <a:endParaRPr lang="en-ZA" sz="1500" dirty="0">
                        <a:effectLst/>
                        <a:latin typeface="Cambria" panose="02040503050406030204" pitchFamily="18" charset="0"/>
                        <a:ea typeface="Cambria" panose="02040503050406030204"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a:p>
                  </a:txBody>
                  <a:tcPr/>
                </a:tc>
                <a:tc hMerge="1">
                  <a:txBody>
                    <a:bodyPr/>
                    <a:lstStyle/>
                    <a:p>
                      <a:endParaRPr lang="en-ZA"/>
                    </a:p>
                  </a:txBody>
                  <a:tcPr>
                    <a:lnL w="12700" cap="flat" cmpd="sng" algn="ctr">
                      <a:solidFill>
                        <a:schemeClr val="tx1"/>
                      </a:solidFill>
                      <a:prstDash val="solid"/>
                      <a:round/>
                      <a:headEnd type="none" w="med" len="med"/>
                      <a:tailEnd type="none" w="med" len="med"/>
                    </a:lnL>
                  </a:tcPr>
                </a:tc>
                <a:tc hMerge="1">
                  <a:txBody>
                    <a:bodyPr/>
                    <a:lstStyle/>
                    <a:p>
                      <a:endParaRPr lang="en-ZA"/>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2"/>
                  </a:ext>
                </a:extLst>
              </a:tr>
            </a:tbl>
          </a:graphicData>
        </a:graphic>
      </p:graphicFrame>
      <p:sp>
        <p:nvSpPr>
          <p:cNvPr id="6" name="TextBox 5"/>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sp>
        <p:nvSpPr>
          <p:cNvPr id="7" name="Footer Placeholder 6">
            <a:extLst>
              <a:ext uri="{FF2B5EF4-FFF2-40B4-BE49-F238E27FC236}">
                <a16:creationId xmlns:a16="http://schemas.microsoft.com/office/drawing/2014/main" id="{F3C79FE9-45A4-4573-8314-0D5545AFCFA1}"/>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15459027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752" y="457201"/>
            <a:ext cx="7924800" cy="762000"/>
          </a:xfrm>
        </p:spPr>
        <p:txBody>
          <a:bodyPr>
            <a:normAutofit fontScale="90000"/>
          </a:bodyPr>
          <a:lstStyle/>
          <a:p>
            <a:pPr marL="457200" marR="191135" lvl="1" algn="ctr">
              <a:lnSpc>
                <a:spcPct val="115000"/>
              </a:lnSpc>
            </a:pPr>
            <a:br>
              <a:rPr lang="en-ZW" b="1" dirty="0"/>
            </a:br>
            <a:r>
              <a:rPr lang="en-ZA" sz="2200" b="1"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I. </a:t>
            </a:r>
            <a:r>
              <a:rPr lang="en-ZA" sz="2400" b="1" dirty="0">
                <a:solidFill>
                  <a:srgbClr val="000000"/>
                </a:solidFill>
                <a:latin typeface="Tahoma" panose="020B0604030504040204" pitchFamily="34" charset="0"/>
                <a:ea typeface="Times New Roman" panose="02020603050405020304" pitchFamily="18" charset="0"/>
                <a:cs typeface="Times New Roman" panose="02020603050405020304" pitchFamily="18" charset="0"/>
              </a:rPr>
              <a:t>POLICY FRAMEWORK </a:t>
            </a:r>
            <a:br>
              <a:rPr lang="en-ZA" dirty="0">
                <a:effectLst/>
                <a:latin typeface="Calibri" panose="020F0502020204030204" pitchFamily="34" charset="0"/>
                <a:ea typeface="Calibri" panose="020F0502020204030204" pitchFamily="34" charset="0"/>
                <a:cs typeface="Times New Roman" panose="02020603050405020304" pitchFamily="18" charset="0"/>
              </a:rPr>
            </a:br>
            <a:br>
              <a:rPr lang="en-ZW" b="1" dirty="0"/>
            </a:br>
            <a:endParaRPr lang="en-ZW" b="1" dirty="0"/>
          </a:p>
        </p:txBody>
      </p:sp>
      <p:sp>
        <p:nvSpPr>
          <p:cNvPr id="3" name="Content Placeholder 2"/>
          <p:cNvSpPr>
            <a:spLocks noGrp="1"/>
          </p:cNvSpPr>
          <p:nvPr>
            <p:ph sz="half" idx="1"/>
          </p:nvPr>
        </p:nvSpPr>
        <p:spPr>
          <a:xfrm>
            <a:off x="304801" y="1054071"/>
            <a:ext cx="5836000" cy="5112551"/>
          </a:xfrm>
          <a:ln>
            <a:noFill/>
          </a:ln>
        </p:spPr>
        <p:txBody>
          <a:bodyPr>
            <a:noAutofit/>
          </a:bodyPr>
          <a:lstStyle/>
          <a:p>
            <a:pPr lvl="0">
              <a:buFont typeface="Calibri" panose="020F0502020204030204" pitchFamily="34" charset="0"/>
              <a:buChar char="•"/>
            </a:pPr>
            <a:r>
              <a:rPr lang="en-ZA" sz="2400" dirty="0">
                <a:latin typeface="Tahoma" panose="020B0604030504040204" pitchFamily="34" charset="0"/>
                <a:ea typeface="Tahoma" panose="020B0604030504040204" pitchFamily="34" charset="0"/>
                <a:cs typeface="Tahoma" panose="020B0604030504040204" pitchFamily="34" charset="0"/>
              </a:rPr>
              <a:t>Yes, Redcliff Municipality has a gender policy and action plan that incorporates the Post 2015 SADC Gender Protocol, SDGs and other relevant targets.</a:t>
            </a:r>
          </a:p>
          <a:p>
            <a:pPr lvl="0">
              <a:buFont typeface="Calibri" panose="020F0502020204030204" pitchFamily="34" charset="0"/>
              <a:buChar char="•"/>
            </a:pPr>
            <a:r>
              <a:rPr lang="en-ZA" sz="2400" dirty="0">
                <a:latin typeface="Tahoma" panose="020B0604030504040204" pitchFamily="34" charset="0"/>
                <a:ea typeface="Tahoma" panose="020B0604030504040204" pitchFamily="34" charset="0"/>
                <a:cs typeface="Tahoma" panose="020B0604030504040204" pitchFamily="34" charset="0"/>
              </a:rPr>
              <a:t>The policy is well known and has a high profile champion (Mrs. L. Whata) within the council.</a:t>
            </a:r>
            <a:r>
              <a:rPr lang="en-ZW" sz="2400" dirty="0">
                <a:latin typeface="Tahoma" panose="020B0604030504040204" pitchFamily="34" charset="0"/>
                <a:ea typeface="Tahoma" panose="020B0604030504040204" pitchFamily="34" charset="0"/>
                <a:cs typeface="Tahoma" panose="020B0604030504040204" pitchFamily="34" charset="0"/>
              </a:rPr>
              <a:t> </a:t>
            </a:r>
          </a:p>
          <a:p>
            <a:pPr marL="0" indent="0">
              <a:buNone/>
            </a:pPr>
            <a:endParaRPr lang="en-ZW" sz="2400" dirty="0">
              <a:latin typeface="Tahoma" panose="020B0604030504040204" pitchFamily="34" charset="0"/>
              <a:ea typeface="Tahoma" panose="020B0604030504040204" pitchFamily="34" charset="0"/>
              <a:cs typeface="Tahoma" panose="020B0604030504040204" pitchFamily="34" charset="0"/>
            </a:endParaRPr>
          </a:p>
        </p:txBody>
      </p:sp>
      <p:pic>
        <p:nvPicPr>
          <p:cNvPr id="7" name="Content Placeholder 6"/>
          <p:cNvPicPr>
            <a:picLocks noGrp="1" noChangeAspect="1"/>
          </p:cNvPicPr>
          <p:nvPr>
            <p:ph sz="half" idx="2"/>
          </p:nvPr>
        </p:nvPicPr>
        <p:blipFill>
          <a:blip r:embed="rId2"/>
          <a:stretch>
            <a:fillRect/>
          </a:stretch>
        </p:blipFill>
        <p:spPr>
          <a:xfrm>
            <a:off x="6149658" y="1054071"/>
            <a:ext cx="5204142" cy="2149252"/>
          </a:xfrm>
          <a:prstGeom prst="rect">
            <a:avLst/>
          </a:prstGeom>
        </p:spPr>
      </p:pic>
      <p:sp>
        <p:nvSpPr>
          <p:cNvPr id="6" name="TextBox 5"/>
          <p:cNvSpPr txBox="1"/>
          <p:nvPr/>
        </p:nvSpPr>
        <p:spPr>
          <a:xfrm>
            <a:off x="1524000" y="6398786"/>
            <a:ext cx="91440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sp>
        <p:nvSpPr>
          <p:cNvPr id="8" name="TextBox 7"/>
          <p:cNvSpPr txBox="1"/>
          <p:nvPr/>
        </p:nvSpPr>
        <p:spPr>
          <a:xfrm>
            <a:off x="1524000" y="6398787"/>
            <a:ext cx="9144000" cy="45191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8889" t="10000" b="15555"/>
          <a:stretch/>
        </p:blipFill>
        <p:spPr>
          <a:xfrm>
            <a:off x="6137255" y="3203324"/>
            <a:ext cx="5216545" cy="3079381"/>
          </a:xfrm>
          <a:prstGeom prst="rect">
            <a:avLst/>
          </a:prstGeom>
        </p:spPr>
      </p:pic>
      <p:sp>
        <p:nvSpPr>
          <p:cNvPr id="5" name="Footer Placeholder 4">
            <a:extLst>
              <a:ext uri="{FF2B5EF4-FFF2-40B4-BE49-F238E27FC236}">
                <a16:creationId xmlns:a16="http://schemas.microsoft.com/office/drawing/2014/main" id="{3E945EEA-DA72-495C-BD2C-2B39E6CB138D}"/>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307398853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p:cNvSpPr txBox="1">
            <a:spLocks/>
          </p:cNvSpPr>
          <p:nvPr/>
        </p:nvSpPr>
        <p:spPr>
          <a:xfrm>
            <a:off x="304800" y="1041976"/>
            <a:ext cx="10820400" cy="4977824"/>
          </a:xfrm>
          <a:prstGeom prst="rect">
            <a:avLst/>
          </a:prstGeom>
          <a:ln>
            <a:solidFill>
              <a:sysClr val="windowText" lastClr="000000"/>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gn="just">
              <a:spcBef>
                <a:spcPts val="0"/>
              </a:spcBef>
              <a:defRPr/>
            </a:pPr>
            <a:r>
              <a:rPr lang="en-US" sz="1700" dirty="0">
                <a:solidFill>
                  <a:sysClr val="windowText" lastClr="000000"/>
                </a:solidFill>
                <a:latin typeface="Calibri"/>
              </a:rPr>
              <a:t>THE BUDGET WAS PREPARED USING THE PBB</a:t>
            </a:r>
          </a:p>
          <a:p>
            <a:pPr algn="just">
              <a:spcBef>
                <a:spcPts val="0"/>
              </a:spcBef>
              <a:defRPr/>
            </a:pPr>
            <a:r>
              <a:rPr lang="en-US" sz="1700" dirty="0">
                <a:solidFill>
                  <a:sysClr val="windowText" lastClr="000000"/>
                </a:solidFill>
                <a:latin typeface="Calibri"/>
              </a:rPr>
              <a:t>BUDGETING TOOL - QUANTRIX</a:t>
            </a:r>
          </a:p>
          <a:p>
            <a:pPr algn="just">
              <a:spcBef>
                <a:spcPts val="0"/>
              </a:spcBef>
              <a:defRPr/>
            </a:pPr>
            <a:r>
              <a:rPr lang="en-US" sz="1700" dirty="0">
                <a:solidFill>
                  <a:sysClr val="windowText" lastClr="000000"/>
                </a:solidFill>
                <a:latin typeface="Calibri"/>
              </a:rPr>
              <a:t>Budget Consultations were held physically were different groups were engaged and minutes were recorded.</a:t>
            </a:r>
            <a:endParaRPr lang="en-ZW" sz="1700" dirty="0">
              <a:solidFill>
                <a:sysClr val="windowText" lastClr="000000"/>
              </a:solidFill>
              <a:latin typeface="Calibri"/>
            </a:endParaRPr>
          </a:p>
          <a:p>
            <a:pPr algn="just">
              <a:spcBef>
                <a:spcPts val="0"/>
              </a:spcBef>
              <a:defRPr/>
            </a:pPr>
            <a:r>
              <a:rPr lang="en-US" sz="1700" dirty="0">
                <a:solidFill>
                  <a:sysClr val="windowText" lastClr="000000"/>
                </a:solidFill>
                <a:latin typeface="Calibri"/>
              </a:rPr>
              <a:t>All age groups, male, female, youth and PWD were consulted. The budget registers statistics were broken down as follows:</a:t>
            </a:r>
            <a:r>
              <a:rPr lang="en-ZW" sz="1700" dirty="0">
                <a:solidFill>
                  <a:sysClr val="windowText" lastClr="000000"/>
                </a:solidFill>
                <a:latin typeface="Calibri"/>
              </a:rPr>
              <a:t> </a:t>
            </a:r>
            <a:r>
              <a:rPr lang="en-US" sz="1700" dirty="0">
                <a:solidFill>
                  <a:sysClr val="windowText" lastClr="000000"/>
                </a:solidFill>
                <a:latin typeface="Calibri"/>
              </a:rPr>
              <a:t>Below 15</a:t>
            </a:r>
            <a:r>
              <a:rPr lang="en-US" sz="1700" b="1" dirty="0">
                <a:solidFill>
                  <a:sysClr val="windowText" lastClr="000000"/>
                </a:solidFill>
                <a:latin typeface="Calibri"/>
              </a:rPr>
              <a:t>, 15 -</a:t>
            </a:r>
            <a:r>
              <a:rPr lang="en-US" sz="1700" dirty="0">
                <a:solidFill>
                  <a:sysClr val="windowText" lastClr="000000"/>
                </a:solidFill>
                <a:latin typeface="Calibri"/>
              </a:rPr>
              <a:t>35, 36 – 59, 60+</a:t>
            </a:r>
            <a:endParaRPr lang="en-ZW" sz="1700" dirty="0">
              <a:solidFill>
                <a:sysClr val="windowText" lastClr="000000"/>
              </a:solidFill>
              <a:latin typeface="Calibri"/>
            </a:endParaRPr>
          </a:p>
          <a:p>
            <a:pPr algn="just">
              <a:spcBef>
                <a:spcPts val="0"/>
              </a:spcBef>
              <a:defRPr/>
            </a:pPr>
            <a:r>
              <a:rPr lang="en-US" sz="1700" dirty="0">
                <a:solidFill>
                  <a:sysClr val="windowText" lastClr="000000"/>
                </a:solidFill>
                <a:latin typeface="Calibri"/>
              </a:rPr>
              <a:t>Different groups were also consulted such as: Junior Council, Schools, Business Community, Churches, Resident Associations, Workers Representatives, PWD, Wards etc.</a:t>
            </a:r>
            <a:endParaRPr lang="en-ZW" sz="1700" dirty="0">
              <a:solidFill>
                <a:sysClr val="windowText" lastClr="000000"/>
              </a:solidFill>
              <a:latin typeface="Calibri"/>
            </a:endParaRPr>
          </a:p>
          <a:p>
            <a:pPr algn="just">
              <a:spcBef>
                <a:spcPts val="0"/>
              </a:spcBef>
              <a:defRPr/>
            </a:pPr>
            <a:r>
              <a:rPr lang="en-US" sz="1700" dirty="0">
                <a:solidFill>
                  <a:sysClr val="windowText" lastClr="000000"/>
                </a:solidFill>
                <a:latin typeface="Calibri"/>
              </a:rPr>
              <a:t>The budget consultation process was inclusive i.e., “no one is left behind”, for example, that every resident was notified about meetings through newspaper advertisements, public announcements, public notices in community WhatsApp groups, Facebook page. </a:t>
            </a:r>
          </a:p>
          <a:p>
            <a:pPr algn="just">
              <a:spcBef>
                <a:spcPts val="0"/>
              </a:spcBef>
              <a:defRPr/>
            </a:pPr>
            <a:r>
              <a:rPr lang="en-US" sz="1800" dirty="0">
                <a:solidFill>
                  <a:prstClr val="black"/>
                </a:solidFill>
                <a:latin typeface="Calibri"/>
              </a:rPr>
              <a:t>The Citizen engagements were done in the Council Chambers, in Wards (at central points) and over different community WhatsApp groups. </a:t>
            </a:r>
          </a:p>
          <a:p>
            <a:pPr algn="just">
              <a:spcBef>
                <a:spcPts val="0"/>
              </a:spcBef>
              <a:defRPr/>
            </a:pPr>
            <a:r>
              <a:rPr lang="en-US" sz="1800" dirty="0">
                <a:solidFill>
                  <a:prstClr val="black"/>
                </a:solidFill>
                <a:latin typeface="Calibri"/>
              </a:rPr>
              <a:t>In the community (Wards), the meetings were done usually from 4pm to ensure that everyone is included and all meetings recorded minutes and registers were signed.</a:t>
            </a:r>
            <a:endParaRPr lang="en-GB" sz="1800" dirty="0">
              <a:solidFill>
                <a:prstClr val="black"/>
              </a:solidFill>
              <a:latin typeface="Calibri"/>
              <a:ea typeface="Calibri" panose="020F0502020204030204" pitchFamily="34" charset="0"/>
            </a:endParaRPr>
          </a:p>
          <a:p>
            <a:pPr marR="151130" algn="just">
              <a:spcBef>
                <a:spcPts val="0"/>
              </a:spcBef>
              <a:tabLst>
                <a:tab pos="3150235" algn="l"/>
              </a:tabLst>
              <a:defRPr/>
            </a:pPr>
            <a:r>
              <a:rPr lang="en-GB" sz="1800" dirty="0">
                <a:solidFill>
                  <a:prstClr val="black"/>
                </a:solidFill>
                <a:latin typeface="Calibri"/>
                <a:ea typeface="Calibri" panose="020F0502020204030204" pitchFamily="34" charset="0"/>
              </a:rPr>
              <a:t>Residents’ WhatsApp groups and council’s Facebook page were utilised to broaden the reach. </a:t>
            </a:r>
          </a:p>
          <a:p>
            <a:pPr marR="151130" algn="just">
              <a:spcBef>
                <a:spcPts val="0"/>
              </a:spcBef>
              <a:tabLst>
                <a:tab pos="3150235" algn="l"/>
              </a:tabLst>
              <a:defRPr/>
            </a:pPr>
            <a:r>
              <a:rPr lang="en-GB" sz="1800" dirty="0">
                <a:solidFill>
                  <a:prstClr val="black"/>
                </a:solidFill>
                <a:latin typeface="Calibri"/>
                <a:ea typeface="Calibri" panose="020F0502020204030204" pitchFamily="34" charset="0"/>
              </a:rPr>
              <a:t>Adverts for objections were done in Local newspapers covering everyone in </a:t>
            </a:r>
            <a:r>
              <a:rPr lang="en-GB" sz="1800" dirty="0" err="1">
                <a:solidFill>
                  <a:prstClr val="black"/>
                </a:solidFill>
                <a:latin typeface="Calibri"/>
                <a:ea typeface="Calibri" panose="020F0502020204030204" pitchFamily="34" charset="0"/>
              </a:rPr>
              <a:t>allspheres</a:t>
            </a:r>
            <a:r>
              <a:rPr lang="en-GB" sz="1800" dirty="0">
                <a:solidFill>
                  <a:prstClr val="black"/>
                </a:solidFill>
                <a:latin typeface="Calibri"/>
                <a:ea typeface="Calibri" panose="020F0502020204030204" pitchFamily="34" charset="0"/>
              </a:rPr>
              <a:t> of Redcliff</a:t>
            </a:r>
          </a:p>
          <a:p>
            <a:pPr marR="151130" algn="just">
              <a:spcBef>
                <a:spcPts val="0"/>
              </a:spcBef>
              <a:tabLst>
                <a:tab pos="3150235" algn="l"/>
              </a:tabLst>
              <a:defRPr/>
            </a:pPr>
            <a:endParaRPr lang="en-GB" sz="1800" dirty="0">
              <a:solidFill>
                <a:prstClr val="black"/>
              </a:solidFill>
              <a:latin typeface="Calibri"/>
              <a:ea typeface="Calibri" panose="020F0502020204030204" pitchFamily="34" charset="0"/>
            </a:endParaRPr>
          </a:p>
          <a:p>
            <a:pPr algn="just">
              <a:spcBef>
                <a:spcPts val="0"/>
              </a:spcBef>
              <a:defRPr/>
            </a:pPr>
            <a:endParaRPr lang="en-US" sz="1700" dirty="0">
              <a:solidFill>
                <a:sysClr val="windowText" lastClr="000000"/>
              </a:solidFill>
              <a:latin typeface="Calibri"/>
            </a:endParaRPr>
          </a:p>
          <a:p>
            <a:pPr algn="just">
              <a:spcBef>
                <a:spcPts val="0"/>
              </a:spcBef>
              <a:defRPr/>
            </a:pPr>
            <a:endParaRPr lang="en-ZW" sz="1700" dirty="0">
              <a:solidFill>
                <a:sysClr val="windowText" lastClr="000000"/>
              </a:solidFill>
              <a:latin typeface="Calibri"/>
            </a:endParaRPr>
          </a:p>
          <a:p>
            <a:pPr marL="0" marR="151130" indent="0" algn="just">
              <a:spcBef>
                <a:spcPts val="0"/>
              </a:spcBef>
              <a:buNone/>
              <a:tabLst>
                <a:tab pos="3150235" algn="l"/>
              </a:tabLst>
              <a:defRPr/>
            </a:pPr>
            <a:endParaRPr lang="en-US" sz="1200" dirty="0">
              <a:solidFill>
                <a:sysClr val="windowText" lastClr="000000"/>
              </a:solidFill>
              <a:latin typeface="Calibri"/>
              <a:ea typeface="Liberation Sans Narrow"/>
              <a:cs typeface="Liberation Sans Narrow"/>
            </a:endParaRPr>
          </a:p>
        </p:txBody>
      </p:sp>
      <p:sp>
        <p:nvSpPr>
          <p:cNvPr id="3" name="TextBox 2"/>
          <p:cNvSpPr txBox="1"/>
          <p:nvPr/>
        </p:nvSpPr>
        <p:spPr>
          <a:xfrm>
            <a:off x="4038600" y="457201"/>
            <a:ext cx="5257800" cy="584775"/>
          </a:xfrm>
          <a:prstGeom prst="rect">
            <a:avLst/>
          </a:prstGeom>
          <a:noFill/>
        </p:spPr>
        <p:txBody>
          <a:bodyPr wrap="square" rtlCol="0">
            <a:spAutoFit/>
          </a:bodyPr>
          <a:lstStyle/>
          <a:p>
            <a:r>
              <a:rPr lang="en-ZW" sz="3200" b="1" dirty="0"/>
              <a:t>THE BUDGET PROCESS</a:t>
            </a:r>
          </a:p>
        </p:txBody>
      </p:sp>
      <p:sp>
        <p:nvSpPr>
          <p:cNvPr id="4" name="TextBox 3"/>
          <p:cNvSpPr txBox="1"/>
          <p:nvPr/>
        </p:nvSpPr>
        <p:spPr>
          <a:xfrm>
            <a:off x="1524000" y="6370494"/>
            <a:ext cx="909903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lnSpc>
                <a:spcPct val="107000"/>
              </a:lnSpc>
            </a:pPr>
            <a:endParaRPr lang="en-ZW" sz="2400" dirty="0">
              <a:solidFill>
                <a:prstClr val="white"/>
              </a:solidFill>
            </a:endParaRPr>
          </a:p>
        </p:txBody>
      </p:sp>
      <p:sp>
        <p:nvSpPr>
          <p:cNvPr id="6" name="Footer Placeholder 5">
            <a:extLst>
              <a:ext uri="{FF2B5EF4-FFF2-40B4-BE49-F238E27FC236}">
                <a16:creationId xmlns:a16="http://schemas.microsoft.com/office/drawing/2014/main" id="{B6F231BB-C3DA-433B-BA07-1C5739BA0096}"/>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133039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636" y="101882"/>
            <a:ext cx="8229600" cy="1143000"/>
          </a:xfrm>
        </p:spPr>
        <p:txBody>
          <a:bodyPr>
            <a:normAutofit fontScale="90000"/>
          </a:bodyPr>
          <a:lstStyle/>
          <a:p>
            <a:r>
              <a:rPr lang="en-ZA" b="1" dirty="0"/>
              <a:t>II. </a:t>
            </a:r>
            <a:r>
              <a:rPr lang="en-US" sz="3600" b="1" dirty="0">
                <a:latin typeface="+mn-lt"/>
                <a:ea typeface="Liberation Sans Narrow"/>
                <a:cs typeface="Liberation Sans Narrow"/>
              </a:rPr>
              <a:t>THE BUDGET PROCESS</a:t>
            </a:r>
            <a:br>
              <a:rPr lang="en-GB" sz="1800" dirty="0">
                <a:latin typeface="Liberation Sans Narrow"/>
                <a:ea typeface="Liberation Sans Narrow"/>
                <a:cs typeface="Liberation Sans Narrow"/>
              </a:rPr>
            </a:br>
            <a:r>
              <a:rPr lang="en-ZA" b="1" dirty="0"/>
              <a:t>  </a:t>
            </a:r>
            <a:endParaRPr lang="en-ZA" dirty="0"/>
          </a:p>
        </p:txBody>
      </p:sp>
      <p:sp>
        <p:nvSpPr>
          <p:cNvPr id="10" name="TextBox 9"/>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pic>
        <p:nvPicPr>
          <p:cNvPr id="13" name="Picture 12">
            <a:extLst>
              <a:ext uri="{FF2B5EF4-FFF2-40B4-BE49-F238E27FC236}">
                <a16:creationId xmlns:a16="http://schemas.microsoft.com/office/drawing/2014/main" id="{097952B6-AAB4-47EA-B83E-74907F4030DC}"/>
              </a:ext>
            </a:extLst>
          </p:cNvPr>
          <p:cNvPicPr>
            <a:picLocks noChangeAspect="1"/>
          </p:cNvPicPr>
          <p:nvPr/>
        </p:nvPicPr>
        <p:blipFill>
          <a:blip r:embed="rId2"/>
          <a:stretch>
            <a:fillRect/>
          </a:stretch>
        </p:blipFill>
        <p:spPr>
          <a:xfrm>
            <a:off x="4011794" y="816911"/>
            <a:ext cx="7570606" cy="4593289"/>
          </a:xfrm>
          <a:prstGeom prst="rect">
            <a:avLst/>
          </a:prstGeom>
        </p:spPr>
      </p:pic>
      <p:sp>
        <p:nvSpPr>
          <p:cNvPr id="15" name="Text Placeholder 14">
            <a:extLst>
              <a:ext uri="{FF2B5EF4-FFF2-40B4-BE49-F238E27FC236}">
                <a16:creationId xmlns:a16="http://schemas.microsoft.com/office/drawing/2014/main" id="{FD693847-4534-4ED2-8285-AAD9C170D851}"/>
              </a:ext>
            </a:extLst>
          </p:cNvPr>
          <p:cNvSpPr>
            <a:spLocks noGrp="1"/>
          </p:cNvSpPr>
          <p:nvPr>
            <p:ph type="body" sz="quarter" idx="3"/>
          </p:nvPr>
        </p:nvSpPr>
        <p:spPr>
          <a:xfrm>
            <a:off x="457200" y="-1005477"/>
            <a:ext cx="3753775" cy="2986677"/>
          </a:xfrm>
        </p:spPr>
        <p:txBody>
          <a:bodyPr>
            <a:normAutofit/>
          </a:bodyPr>
          <a:lstStyle/>
          <a:p>
            <a:pPr marL="342900" indent="-342900">
              <a:buFont typeface="Arial" panose="020B0604020202020204" pitchFamily="34" charset="0"/>
              <a:buChar char="•"/>
            </a:pPr>
            <a:r>
              <a:rPr lang="en-US" dirty="0"/>
              <a:t>Budget consultation meetings</a:t>
            </a:r>
          </a:p>
        </p:txBody>
      </p:sp>
      <p:sp>
        <p:nvSpPr>
          <p:cNvPr id="16" name="Footer Placeholder 15">
            <a:extLst>
              <a:ext uri="{FF2B5EF4-FFF2-40B4-BE49-F238E27FC236}">
                <a16:creationId xmlns:a16="http://schemas.microsoft.com/office/drawing/2014/main" id="{05A67B80-6C96-4B7D-B1DD-1FDC29B53832}"/>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426265351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2" y="228600"/>
            <a:ext cx="8229600" cy="639762"/>
          </a:xfrm>
        </p:spPr>
        <p:txBody>
          <a:bodyPr>
            <a:normAutofit fontScale="90000"/>
          </a:bodyPr>
          <a:lstStyle/>
          <a:p>
            <a:r>
              <a:rPr lang="en-ZA" b="1" dirty="0"/>
              <a:t>II. </a:t>
            </a:r>
            <a:r>
              <a:rPr lang="en-US" sz="3600" b="1" dirty="0">
                <a:latin typeface="+mn-lt"/>
                <a:ea typeface="Liberation Sans Narrow"/>
                <a:cs typeface="Liberation Sans Narrow"/>
              </a:rPr>
              <a:t>THE BUDGET PROCESS</a:t>
            </a:r>
            <a:br>
              <a:rPr lang="en-GB" sz="1800" dirty="0">
                <a:latin typeface="Liberation Sans Narrow"/>
                <a:ea typeface="Liberation Sans Narrow"/>
                <a:cs typeface="Liberation Sans Narrow"/>
              </a:rPr>
            </a:br>
            <a:r>
              <a:rPr lang="en-ZA" b="1" dirty="0"/>
              <a:t>  </a:t>
            </a:r>
            <a:endParaRPr lang="en-ZA" dirty="0"/>
          </a:p>
        </p:txBody>
      </p:sp>
      <p:sp>
        <p:nvSpPr>
          <p:cNvPr id="10" name="TextBox 9"/>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graphicFrame>
        <p:nvGraphicFramePr>
          <p:cNvPr id="8" name="Content Placeholder 7">
            <a:extLst>
              <a:ext uri="{FF2B5EF4-FFF2-40B4-BE49-F238E27FC236}">
                <a16:creationId xmlns:a16="http://schemas.microsoft.com/office/drawing/2014/main" id="{5E350F5B-3C5A-4446-AF04-B41AEDDE1D49}"/>
              </a:ext>
            </a:extLst>
          </p:cNvPr>
          <p:cNvGraphicFramePr>
            <a:graphicFrameLocks noGrp="1"/>
          </p:cNvGraphicFramePr>
          <p:nvPr>
            <p:ph idx="1"/>
            <p:extLst>
              <p:ext uri="{D42A27DB-BD31-4B8C-83A1-F6EECF244321}">
                <p14:modId xmlns:p14="http://schemas.microsoft.com/office/powerpoint/2010/main" val="300115602"/>
              </p:ext>
            </p:extLst>
          </p:nvPr>
        </p:nvGraphicFramePr>
        <p:xfrm>
          <a:off x="304800" y="609601"/>
          <a:ext cx="11430002" cy="5789185"/>
        </p:xfrm>
        <a:graphic>
          <a:graphicData uri="http://schemas.openxmlformats.org/drawingml/2006/table">
            <a:tbl>
              <a:tblPr firstRow="1" firstCol="1" bandRow="1">
                <a:tableStyleId>{5C22544A-7EE6-4342-B048-85BDC9FD1C3A}</a:tableStyleId>
              </a:tblPr>
              <a:tblGrid>
                <a:gridCol w="753972">
                  <a:extLst>
                    <a:ext uri="{9D8B030D-6E8A-4147-A177-3AD203B41FA5}">
                      <a16:colId xmlns:a16="http://schemas.microsoft.com/office/drawing/2014/main" val="1130334872"/>
                    </a:ext>
                  </a:extLst>
                </a:gridCol>
                <a:gridCol w="527367">
                  <a:extLst>
                    <a:ext uri="{9D8B030D-6E8A-4147-A177-3AD203B41FA5}">
                      <a16:colId xmlns:a16="http://schemas.microsoft.com/office/drawing/2014/main" val="4095716358"/>
                    </a:ext>
                  </a:extLst>
                </a:gridCol>
                <a:gridCol w="1050533">
                  <a:extLst>
                    <a:ext uri="{9D8B030D-6E8A-4147-A177-3AD203B41FA5}">
                      <a16:colId xmlns:a16="http://schemas.microsoft.com/office/drawing/2014/main" val="3920496403"/>
                    </a:ext>
                  </a:extLst>
                </a:gridCol>
                <a:gridCol w="971486">
                  <a:extLst>
                    <a:ext uri="{9D8B030D-6E8A-4147-A177-3AD203B41FA5}">
                      <a16:colId xmlns:a16="http://schemas.microsoft.com/office/drawing/2014/main" val="843787045"/>
                    </a:ext>
                  </a:extLst>
                </a:gridCol>
                <a:gridCol w="832871">
                  <a:extLst>
                    <a:ext uri="{9D8B030D-6E8A-4147-A177-3AD203B41FA5}">
                      <a16:colId xmlns:a16="http://schemas.microsoft.com/office/drawing/2014/main" val="3985506947"/>
                    </a:ext>
                  </a:extLst>
                </a:gridCol>
                <a:gridCol w="788517">
                  <a:extLst>
                    <a:ext uri="{9D8B030D-6E8A-4147-A177-3AD203B41FA5}">
                      <a16:colId xmlns:a16="http://schemas.microsoft.com/office/drawing/2014/main" val="1135602244"/>
                    </a:ext>
                  </a:extLst>
                </a:gridCol>
                <a:gridCol w="889114">
                  <a:extLst>
                    <a:ext uri="{9D8B030D-6E8A-4147-A177-3AD203B41FA5}">
                      <a16:colId xmlns:a16="http://schemas.microsoft.com/office/drawing/2014/main" val="3755363093"/>
                    </a:ext>
                  </a:extLst>
                </a:gridCol>
                <a:gridCol w="753972">
                  <a:extLst>
                    <a:ext uri="{9D8B030D-6E8A-4147-A177-3AD203B41FA5}">
                      <a16:colId xmlns:a16="http://schemas.microsoft.com/office/drawing/2014/main" val="3163274957"/>
                    </a:ext>
                  </a:extLst>
                </a:gridCol>
                <a:gridCol w="670644">
                  <a:extLst>
                    <a:ext uri="{9D8B030D-6E8A-4147-A177-3AD203B41FA5}">
                      <a16:colId xmlns:a16="http://schemas.microsoft.com/office/drawing/2014/main" val="41184913"/>
                    </a:ext>
                  </a:extLst>
                </a:gridCol>
                <a:gridCol w="670644">
                  <a:extLst>
                    <a:ext uri="{9D8B030D-6E8A-4147-A177-3AD203B41FA5}">
                      <a16:colId xmlns:a16="http://schemas.microsoft.com/office/drawing/2014/main" val="3051996486"/>
                    </a:ext>
                  </a:extLst>
                </a:gridCol>
                <a:gridCol w="670644">
                  <a:extLst>
                    <a:ext uri="{9D8B030D-6E8A-4147-A177-3AD203B41FA5}">
                      <a16:colId xmlns:a16="http://schemas.microsoft.com/office/drawing/2014/main" val="4141619226"/>
                    </a:ext>
                  </a:extLst>
                </a:gridCol>
                <a:gridCol w="670644">
                  <a:extLst>
                    <a:ext uri="{9D8B030D-6E8A-4147-A177-3AD203B41FA5}">
                      <a16:colId xmlns:a16="http://schemas.microsoft.com/office/drawing/2014/main" val="1930037213"/>
                    </a:ext>
                  </a:extLst>
                </a:gridCol>
                <a:gridCol w="838306">
                  <a:extLst>
                    <a:ext uri="{9D8B030D-6E8A-4147-A177-3AD203B41FA5}">
                      <a16:colId xmlns:a16="http://schemas.microsoft.com/office/drawing/2014/main" val="3966185547"/>
                    </a:ext>
                  </a:extLst>
                </a:gridCol>
                <a:gridCol w="1341288">
                  <a:extLst>
                    <a:ext uri="{9D8B030D-6E8A-4147-A177-3AD203B41FA5}">
                      <a16:colId xmlns:a16="http://schemas.microsoft.com/office/drawing/2014/main" val="900861112"/>
                    </a:ext>
                  </a:extLst>
                </a:gridCol>
              </a:tblGrid>
              <a:tr h="1422320">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Consultation</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gridSpan="5">
                  <a:txBody>
                    <a:bodyPr/>
                    <a:lstStyle/>
                    <a:p>
                      <a:pPr marL="0" marR="151130" algn="ctr">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Women</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Total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gridSpan="5">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Men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Total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W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extLst>
                  <a:ext uri="{0D108BD9-81ED-4DB2-BD59-A6C34878D82A}">
                    <a16:rowId xmlns:a16="http://schemas.microsoft.com/office/drawing/2014/main" val="1839565141"/>
                  </a:ext>
                </a:extLst>
              </a:tr>
              <a:tr h="340341">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gridSpan="4">
                  <a:txBody>
                    <a:bodyPr/>
                    <a:lstStyle/>
                    <a:p>
                      <a:pPr marL="0" marR="151130" algn="ctr">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Age</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151130" algn="ctr">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gridSpan="4">
                  <a:txBody>
                    <a:bodyPr/>
                    <a:lstStyle/>
                    <a:p>
                      <a:pPr marL="0" marR="151130" algn="ctr">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Age</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151130" algn="ctr">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extLst>
                  <a:ext uri="{0D108BD9-81ED-4DB2-BD59-A6C34878D82A}">
                    <a16:rowId xmlns:a16="http://schemas.microsoft.com/office/drawing/2014/main" val="438151298"/>
                  </a:ext>
                </a:extLst>
              </a:tr>
              <a:tr h="1886269">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Below 15</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15-35</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dirty="0">
                          <a:effectLst/>
                          <a:latin typeface="Cambria" panose="02040503050406030204" pitchFamily="18" charset="0"/>
                          <a:ea typeface="Cambria" panose="02040503050406030204" pitchFamily="18" charset="0"/>
                        </a:rPr>
                        <a:t>36-59</a:t>
                      </a:r>
                      <a:endParaRPr lang="en-US" sz="1500" dirty="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60+</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PLWD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Below 15</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15- 35</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36-59</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60+</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PLWD</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p>
                    <a:p>
                      <a:pPr marL="0" marR="0">
                        <a:lnSpc>
                          <a:spcPct val="107000"/>
                        </a:lnSpc>
                        <a:spcBef>
                          <a:spcPts val="0"/>
                        </a:spcBef>
                        <a:spcAft>
                          <a:spcPts val="0"/>
                        </a:spcAft>
                      </a:pPr>
                      <a:r>
                        <a:rPr lang="en-ZA" sz="1500">
                          <a:effectLst/>
                          <a:latin typeface="Cambria" panose="02040503050406030204" pitchFamily="18" charset="0"/>
                          <a:ea typeface="Cambria" panose="02040503050406030204" pitchFamily="18" charset="0"/>
                        </a:rPr>
                        <a:t>(Total women)/Total people consultedx100</a:t>
                      </a:r>
                      <a:endParaRPr lang="en-US" sz="15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1711501"/>
                  </a:ext>
                </a:extLst>
              </a:tr>
              <a:tr h="568928">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5</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19</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64</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12</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dirty="0">
                          <a:effectLst/>
                          <a:latin typeface="Cambria" panose="02040503050406030204" pitchFamily="18" charset="0"/>
                          <a:ea typeface="Cambria" panose="02040503050406030204" pitchFamily="18" charset="0"/>
                        </a:rPr>
                        <a:t>24</a:t>
                      </a:r>
                      <a:endParaRPr lang="en-US" sz="1500" dirty="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124</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3</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41</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82</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29</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13</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168</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42%</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extLst>
                  <a:ext uri="{0D108BD9-81ED-4DB2-BD59-A6C34878D82A}">
                    <a16:rowId xmlns:a16="http://schemas.microsoft.com/office/drawing/2014/main" val="2563845450"/>
                  </a:ext>
                </a:extLst>
              </a:tr>
              <a:tr h="445322">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extLst>
                  <a:ext uri="{0D108BD9-81ED-4DB2-BD59-A6C34878D82A}">
                    <a16:rowId xmlns:a16="http://schemas.microsoft.com/office/drawing/2014/main" val="2355528480"/>
                  </a:ext>
                </a:extLst>
              </a:tr>
              <a:tr h="470721">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dirty="0">
                          <a:effectLst/>
                          <a:latin typeface="Cambria" panose="02040503050406030204" pitchFamily="18" charset="0"/>
                          <a:ea typeface="Cambria" panose="02040503050406030204" pitchFamily="18" charset="0"/>
                        </a:rPr>
                        <a:t> </a:t>
                      </a:r>
                      <a:endParaRPr lang="en-US" sz="1500" dirty="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extLst>
                  <a:ext uri="{0D108BD9-81ED-4DB2-BD59-A6C34878D82A}">
                    <a16:rowId xmlns:a16="http://schemas.microsoft.com/office/drawing/2014/main" val="4283459398"/>
                  </a:ext>
                </a:extLst>
              </a:tr>
              <a:tr h="655284">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100%</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 </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a:effectLst/>
                          <a:latin typeface="Cambria" panose="02040503050406030204" pitchFamily="18" charset="0"/>
                          <a:ea typeface="Cambria" panose="02040503050406030204" pitchFamily="18" charset="0"/>
                        </a:rPr>
                        <a:t>100%</a:t>
                      </a:r>
                      <a:endParaRPr lang="en-US" sz="1500">
                        <a:effectLst/>
                        <a:latin typeface="Cambria" panose="02040503050406030204" pitchFamily="18" charset="0"/>
                        <a:ea typeface="Cambria" panose="02040503050406030204" pitchFamily="18" charset="0"/>
                        <a:cs typeface="Liberation Sans Narrow"/>
                      </a:endParaRPr>
                    </a:p>
                  </a:txBody>
                  <a:tcPr marL="68580" marR="68580" marT="0" marB="0"/>
                </a:tc>
                <a:tc>
                  <a:txBody>
                    <a:bodyPr/>
                    <a:lstStyle/>
                    <a:p>
                      <a:pPr marL="0" marR="151130" algn="just">
                        <a:spcBef>
                          <a:spcPts val="0"/>
                        </a:spcBef>
                        <a:spcAft>
                          <a:spcPts val="0"/>
                        </a:spcAft>
                        <a:tabLst>
                          <a:tab pos="3150235" algn="l"/>
                        </a:tabLst>
                      </a:pPr>
                      <a:r>
                        <a:rPr lang="en-US" sz="1500" dirty="0">
                          <a:effectLst/>
                          <a:latin typeface="Cambria" panose="02040503050406030204" pitchFamily="18" charset="0"/>
                          <a:ea typeface="Cambria" panose="02040503050406030204" pitchFamily="18" charset="0"/>
                        </a:rPr>
                        <a:t> </a:t>
                      </a:r>
                      <a:endParaRPr lang="en-US" sz="1500" dirty="0">
                        <a:effectLst/>
                        <a:latin typeface="Cambria" panose="02040503050406030204" pitchFamily="18" charset="0"/>
                        <a:ea typeface="Cambria" panose="02040503050406030204" pitchFamily="18" charset="0"/>
                        <a:cs typeface="Liberation Sans Narrow"/>
                      </a:endParaRPr>
                    </a:p>
                  </a:txBody>
                  <a:tcPr marL="68580" marR="68580" marT="0" marB="0"/>
                </a:tc>
                <a:extLst>
                  <a:ext uri="{0D108BD9-81ED-4DB2-BD59-A6C34878D82A}">
                    <a16:rowId xmlns:a16="http://schemas.microsoft.com/office/drawing/2014/main" val="2366573575"/>
                  </a:ext>
                </a:extLst>
              </a:tr>
            </a:tbl>
          </a:graphicData>
        </a:graphic>
      </p:graphicFrame>
      <p:sp>
        <p:nvSpPr>
          <p:cNvPr id="9" name="Footer Placeholder 8">
            <a:extLst>
              <a:ext uri="{FF2B5EF4-FFF2-40B4-BE49-F238E27FC236}">
                <a16:creationId xmlns:a16="http://schemas.microsoft.com/office/drawing/2014/main" id="{B5873B1C-17EA-48C0-B772-7722D0B1A116}"/>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32181311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spcBef>
                <a:spcPct val="20000"/>
              </a:spcBef>
            </a:pPr>
            <a:r>
              <a:rPr lang="en-ZA" sz="3200" b="1" dirty="0">
                <a:solidFill>
                  <a:prstClr val="black"/>
                </a:solidFill>
                <a:ea typeface="+mn-ea"/>
                <a:cs typeface="+mn-cs"/>
              </a:rPr>
              <a:t>III. REVENUE</a:t>
            </a:r>
            <a:endParaRPr lang="en-ZW" sz="3200" dirty="0">
              <a:solidFill>
                <a:prstClr val="black"/>
              </a:solidFill>
              <a:ea typeface="+mn-ea"/>
              <a:cs typeface="+mn-cs"/>
            </a:endParaRPr>
          </a:p>
        </p:txBody>
      </p:sp>
      <p:sp>
        <p:nvSpPr>
          <p:cNvPr id="3" name="Content Placeholder 2"/>
          <p:cNvSpPr>
            <a:spLocks noGrp="1"/>
          </p:cNvSpPr>
          <p:nvPr>
            <p:ph sz="half" idx="1"/>
          </p:nvPr>
        </p:nvSpPr>
        <p:spPr>
          <a:ln>
            <a:solidFill>
              <a:schemeClr val="tx1"/>
            </a:solidFill>
          </a:ln>
        </p:spPr>
        <p:txBody>
          <a:bodyPr>
            <a:normAutofit/>
          </a:bodyPr>
          <a:lstStyle/>
          <a:p>
            <a:r>
              <a:rPr lang="en-ZA" sz="2000" dirty="0">
                <a:solidFill>
                  <a:prstClr val="black"/>
                </a:solidFill>
              </a:rPr>
              <a:t>Internal sources amounted to </a:t>
            </a:r>
            <a:r>
              <a:rPr lang="en-US" sz="2000" dirty="0">
                <a:solidFill>
                  <a:srgbClr val="000000"/>
                </a:solidFill>
                <a:latin typeface="Calibri" panose="020F0502020204030204" pitchFamily="34" charset="0"/>
              </a:rPr>
              <a:t> </a:t>
            </a:r>
            <a:r>
              <a:rPr lang="en-US" sz="2000" b="1" dirty="0">
                <a:solidFill>
                  <a:srgbClr val="000000"/>
                </a:solidFill>
                <a:latin typeface="Calibri" panose="020F0502020204030204" pitchFamily="34" charset="0"/>
              </a:rPr>
              <a:t>USD 29,953,068.89 </a:t>
            </a:r>
            <a:r>
              <a:rPr lang="en-US" sz="2000" dirty="0">
                <a:solidFill>
                  <a:srgbClr val="000000"/>
                </a:solidFill>
                <a:latin typeface="Calibri" panose="020F0502020204030204" pitchFamily="34" charset="0"/>
              </a:rPr>
              <a:t>and External sources amounted to </a:t>
            </a:r>
            <a:r>
              <a:rPr lang="en-US" sz="2000" b="1" dirty="0">
                <a:solidFill>
                  <a:srgbClr val="000000"/>
                </a:solidFill>
                <a:latin typeface="Calibri" panose="020F0502020204030204" pitchFamily="34" charset="0"/>
              </a:rPr>
              <a:t>USD3,135,000.00</a:t>
            </a:r>
            <a:r>
              <a:rPr lang="en-US" sz="2000" dirty="0">
                <a:solidFill>
                  <a:srgbClr val="000000"/>
                </a:solidFill>
                <a:latin typeface="Calibri" panose="020F0502020204030204" pitchFamily="34" charset="0"/>
              </a:rPr>
              <a:t> </a:t>
            </a:r>
            <a:endParaRPr lang="en-ZA" sz="2000" b="1" dirty="0">
              <a:solidFill>
                <a:prstClr val="black"/>
              </a:solidFill>
            </a:endParaRPr>
          </a:p>
          <a:p>
            <a:r>
              <a:rPr lang="en-GB" sz="2000" dirty="0">
                <a:ea typeface="Calibri" panose="020F0502020204030204" pitchFamily="34" charset="0"/>
              </a:rPr>
              <a:t>Both males and females came up with the tariff schedules for revenue formulation </a:t>
            </a:r>
          </a:p>
          <a:p>
            <a:r>
              <a:rPr lang="en-GB" sz="1800" dirty="0">
                <a:latin typeface="Tahoma" panose="020B0604030504040204" pitchFamily="34" charset="0"/>
                <a:ea typeface="Calibri" panose="020F0502020204030204" pitchFamily="34" charset="0"/>
                <a:cs typeface="Times New Roman" panose="02020603050405020304" pitchFamily="18" charset="0"/>
              </a:rPr>
              <a:t>Everyone was included in budget process both males and females.</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r>
              <a:rPr lang="en-GB" sz="1800" dirty="0">
                <a:latin typeface="Tahoma" panose="020B0604030504040204" pitchFamily="34" charset="0"/>
                <a:ea typeface="Calibri" panose="020F0502020204030204" pitchFamily="34" charset="0"/>
                <a:cs typeface="Times New Roman" panose="02020603050405020304" pitchFamily="18" charset="0"/>
              </a:rPr>
              <a:t>External sources of finance targeted everyone in Redcliff bulk of external funds were to be used for water argumentation plan  </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ZA" sz="2000" b="1" dirty="0">
              <a:solidFill>
                <a:prstClr val="black"/>
              </a:solidFill>
            </a:endParaRPr>
          </a:p>
          <a:p>
            <a:pPr marL="0" indent="0">
              <a:buNone/>
            </a:pPr>
            <a:endParaRPr lang="en-ZW" sz="1800" b="1" dirty="0"/>
          </a:p>
        </p:txBody>
      </p:sp>
      <p:sp>
        <p:nvSpPr>
          <p:cNvPr id="6" name="TextBox 5"/>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graphicFrame>
        <p:nvGraphicFramePr>
          <p:cNvPr id="10" name="Content Placeholder 9">
            <a:extLst>
              <a:ext uri="{FF2B5EF4-FFF2-40B4-BE49-F238E27FC236}">
                <a16:creationId xmlns:a16="http://schemas.microsoft.com/office/drawing/2014/main" id="{C2249562-EE3B-3712-AC08-CADFE6B41B7B}"/>
              </a:ext>
            </a:extLst>
          </p:cNvPr>
          <p:cNvGraphicFramePr>
            <a:graphicFrameLocks noGrp="1"/>
          </p:cNvGraphicFramePr>
          <p:nvPr>
            <p:ph sz="half" idx="2"/>
            <p:extLst>
              <p:ext uri="{D42A27DB-BD31-4B8C-83A1-F6EECF244321}">
                <p14:modId xmlns:p14="http://schemas.microsoft.com/office/powerpoint/2010/main" val="622128817"/>
              </p:ext>
            </p:extLst>
          </p:nvPr>
        </p:nvGraphicFramePr>
        <p:xfrm>
          <a:off x="6172200" y="1600201"/>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379175C1-F90C-4545-9311-8ED4FD11CAD5}"/>
              </a:ext>
            </a:extLst>
          </p:cNvPr>
          <p:cNvGraphicFramePr>
            <a:graphicFrameLocks/>
          </p:cNvGraphicFramePr>
          <p:nvPr>
            <p:extLst>
              <p:ext uri="{D42A27DB-BD31-4B8C-83A1-F6EECF244321}">
                <p14:modId xmlns:p14="http://schemas.microsoft.com/office/powerpoint/2010/main" val="3133444296"/>
              </p:ext>
            </p:extLst>
          </p:nvPr>
        </p:nvGraphicFramePr>
        <p:xfrm>
          <a:off x="6172200" y="1600200"/>
          <a:ext cx="5384800" cy="4525962"/>
        </p:xfrm>
        <a:graphic>
          <a:graphicData uri="http://schemas.openxmlformats.org/drawingml/2006/chart">
            <c:chart xmlns:c="http://schemas.openxmlformats.org/drawingml/2006/chart" xmlns:r="http://schemas.openxmlformats.org/officeDocument/2006/relationships" r:id="rId3"/>
          </a:graphicData>
        </a:graphic>
      </p:graphicFrame>
      <p:sp>
        <p:nvSpPr>
          <p:cNvPr id="5" name="Footer Placeholder 4">
            <a:extLst>
              <a:ext uri="{FF2B5EF4-FFF2-40B4-BE49-F238E27FC236}">
                <a16:creationId xmlns:a16="http://schemas.microsoft.com/office/drawing/2014/main" id="{553CEA46-D2B0-4AB8-A850-149FB3D484AB}"/>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0224220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7000"/>
              </a:lnSpc>
              <a:spcBef>
                <a:spcPts val="0"/>
              </a:spcBef>
            </a:pPr>
            <a:r>
              <a:rPr lang="en-ZA" sz="3600" b="1" dirty="0">
                <a:solidFill>
                  <a:prstClr val="black"/>
                </a:solidFill>
                <a:latin typeface="+mn-lt"/>
                <a:ea typeface="+mn-ea"/>
                <a:cs typeface="+mn-cs"/>
              </a:rPr>
              <a:t>IV. </a:t>
            </a:r>
            <a:r>
              <a:rPr lang="en-GB" sz="3600" b="1" dirty="0">
                <a:latin typeface="+mn-lt"/>
                <a:ea typeface="Calibri" panose="020F0502020204030204" pitchFamily="34" charset="0"/>
                <a:cs typeface="Times New Roman" panose="02020603050405020304" pitchFamily="18" charset="0"/>
              </a:rPr>
              <a:t>EXPENDITURE </a:t>
            </a:r>
            <a:br>
              <a:rPr lang="en-GB" sz="3600" dirty="0">
                <a:latin typeface="Calibri" panose="020F0502020204030204" pitchFamily="34" charset="0"/>
                <a:ea typeface="Calibri" panose="020F0502020204030204" pitchFamily="34" charset="0"/>
                <a:cs typeface="Times New Roman" panose="02020603050405020304" pitchFamily="18" charset="0"/>
              </a:rPr>
            </a:br>
            <a:endParaRPr lang="en-ZA" sz="3600" dirty="0"/>
          </a:p>
        </p:txBody>
      </p:sp>
      <p:sp>
        <p:nvSpPr>
          <p:cNvPr id="6" name="TextBox 5"/>
          <p:cNvSpPr txBox="1"/>
          <p:nvPr/>
        </p:nvSpPr>
        <p:spPr>
          <a:xfrm>
            <a:off x="1524000" y="6398786"/>
            <a:ext cx="933450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lnSpc>
                <a:spcPct val="107000"/>
              </a:lnSpc>
            </a:pPr>
            <a:endParaRPr lang="en-ZW" sz="2400" dirty="0"/>
          </a:p>
        </p:txBody>
      </p:sp>
      <p:graphicFrame>
        <p:nvGraphicFramePr>
          <p:cNvPr id="8" name="Content Placeholder 7">
            <a:extLst>
              <a:ext uri="{FF2B5EF4-FFF2-40B4-BE49-F238E27FC236}">
                <a16:creationId xmlns:a16="http://schemas.microsoft.com/office/drawing/2014/main" id="{A4F55E85-8922-488E-AEBF-DBBC08CD4268}"/>
              </a:ext>
            </a:extLst>
          </p:cNvPr>
          <p:cNvGraphicFramePr>
            <a:graphicFrameLocks noGrp="1"/>
          </p:cNvGraphicFramePr>
          <p:nvPr>
            <p:ph idx="1"/>
            <p:extLst>
              <p:ext uri="{D42A27DB-BD31-4B8C-83A1-F6EECF244321}">
                <p14:modId xmlns:p14="http://schemas.microsoft.com/office/powerpoint/2010/main" val="2628805890"/>
              </p:ext>
            </p:extLst>
          </p:nvPr>
        </p:nvGraphicFramePr>
        <p:xfrm>
          <a:off x="76200" y="1142999"/>
          <a:ext cx="6019802" cy="4648200"/>
        </p:xfrm>
        <a:graphic>
          <a:graphicData uri="http://schemas.openxmlformats.org/drawingml/2006/table">
            <a:tbl>
              <a:tblPr firstRow="1" bandRow="1"/>
              <a:tblGrid>
                <a:gridCol w="3022874">
                  <a:extLst>
                    <a:ext uri="{9D8B030D-6E8A-4147-A177-3AD203B41FA5}">
                      <a16:colId xmlns:a16="http://schemas.microsoft.com/office/drawing/2014/main" val="3184337910"/>
                    </a:ext>
                  </a:extLst>
                </a:gridCol>
                <a:gridCol w="1865853">
                  <a:extLst>
                    <a:ext uri="{9D8B030D-6E8A-4147-A177-3AD203B41FA5}">
                      <a16:colId xmlns:a16="http://schemas.microsoft.com/office/drawing/2014/main" val="4009814411"/>
                    </a:ext>
                  </a:extLst>
                </a:gridCol>
                <a:gridCol w="1131075">
                  <a:extLst>
                    <a:ext uri="{9D8B030D-6E8A-4147-A177-3AD203B41FA5}">
                      <a16:colId xmlns:a16="http://schemas.microsoft.com/office/drawing/2014/main" val="3778744104"/>
                    </a:ext>
                  </a:extLst>
                </a:gridCol>
              </a:tblGrid>
              <a:tr h="618388">
                <a:tc>
                  <a:txBody>
                    <a:bodyPr/>
                    <a:lstStyle/>
                    <a:p>
                      <a:pPr algn="l" rtl="0" fontAlgn="ctr"/>
                      <a:r>
                        <a:rPr lang="en-US" sz="1800" b="1" i="0" u="none" strike="noStrike">
                          <a:solidFill>
                            <a:srgbClr val="000000"/>
                          </a:solidFill>
                          <a:effectLst/>
                          <a:latin typeface="Calibri" panose="020F0502020204030204" pitchFamily="34" charset="0"/>
                        </a:rPr>
                        <a:t>Type of Expenditure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en-US" sz="1800" b="1" i="0" u="none" strike="noStrike">
                          <a:solidFill>
                            <a:srgbClr val="000000"/>
                          </a:solidFill>
                          <a:effectLst/>
                          <a:latin typeface="Calibri" panose="020F0502020204030204" pitchFamily="34" charset="0"/>
                        </a:rPr>
                        <a:t>Amount</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l" rtl="0" fontAlgn="ctr"/>
                      <a:r>
                        <a:rPr lang="en-US" sz="1800" b="1" i="0" u="none" strike="noStrike">
                          <a:solidFill>
                            <a:srgbClr val="000000"/>
                          </a:solidFill>
                          <a:effectLst/>
                          <a:latin typeface="Calibri" panose="020F0502020204030204" pitchFamily="34" charset="0"/>
                        </a:rPr>
                        <a:t>Proportion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219045034"/>
                  </a:ext>
                </a:extLst>
              </a:tr>
              <a:tr h="618388">
                <a:tc>
                  <a:txBody>
                    <a:bodyPr/>
                    <a:lstStyle/>
                    <a:p>
                      <a:pPr algn="l" rtl="0" fontAlgn="ctr"/>
                      <a:r>
                        <a:rPr lang="en-US" sz="1800" b="0" i="0" u="none" strike="noStrike">
                          <a:solidFill>
                            <a:srgbClr val="000000"/>
                          </a:solidFill>
                          <a:effectLst/>
                          <a:latin typeface="Calibri" panose="020F0502020204030204" pitchFamily="34" charset="0"/>
                        </a:rPr>
                        <a:t>Gender Management System (GMS)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dirty="0">
                          <a:solidFill>
                            <a:srgbClr val="000000"/>
                          </a:solidFill>
                          <a:effectLst/>
                          <a:latin typeface="Arial" panose="020B0604020202020204" pitchFamily="34" charset="0"/>
                        </a:rPr>
                        <a:t>4033370.361</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a:solidFill>
                            <a:srgbClr val="000000"/>
                          </a:solidFill>
                          <a:effectLst/>
                          <a:latin typeface="Arial" panose="020B0604020202020204" pitchFamily="34" charset="0"/>
                        </a:rPr>
                        <a:t>12%</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620914575"/>
                  </a:ext>
                </a:extLst>
              </a:tr>
              <a:tr h="824664">
                <a:tc>
                  <a:txBody>
                    <a:bodyPr/>
                    <a:lstStyle/>
                    <a:p>
                      <a:pPr algn="l" rtl="0" fontAlgn="ctr"/>
                      <a:r>
                        <a:rPr lang="en-US" sz="1800" b="0" i="0" u="none" strike="noStrike">
                          <a:solidFill>
                            <a:srgbClr val="000000"/>
                          </a:solidFill>
                          <a:effectLst/>
                          <a:latin typeface="Calibri" panose="020F0502020204030204" pitchFamily="34" charset="0"/>
                        </a:rPr>
                        <a:t>Employment expenditure (Human Capital Expenditure)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fontAlgn="t"/>
                      <a:r>
                        <a:rPr lang="en-US" sz="1800" b="0" i="0" u="none" strike="noStrike" dirty="0">
                          <a:solidFill>
                            <a:srgbClr val="000000"/>
                          </a:solidFill>
                          <a:effectLst/>
                          <a:latin typeface="Arial" panose="020B0604020202020204" pitchFamily="34" charset="0"/>
                        </a:rPr>
                        <a:t>    8,042,654.16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fontAlgn="t"/>
                      <a:r>
                        <a:rPr lang="en-US" sz="1800" b="0" i="0" u="none" strike="noStrike">
                          <a:solidFill>
                            <a:srgbClr val="000000"/>
                          </a:solidFill>
                          <a:effectLst/>
                          <a:latin typeface="Arial" panose="020B0604020202020204" pitchFamily="34" charset="0"/>
                        </a:rPr>
                        <a:t>24%</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623187220"/>
                  </a:ext>
                </a:extLst>
              </a:tr>
              <a:tr h="618388">
                <a:tc>
                  <a:txBody>
                    <a:bodyPr/>
                    <a:lstStyle/>
                    <a:p>
                      <a:pPr algn="l" rtl="0" fontAlgn="ctr"/>
                      <a:r>
                        <a:rPr lang="en-US" sz="1800" b="0" i="0" u="none" strike="noStrike">
                          <a:solidFill>
                            <a:srgbClr val="000000"/>
                          </a:solidFill>
                          <a:effectLst/>
                          <a:latin typeface="Calibri" panose="020F0502020204030204" pitchFamily="34" charset="0"/>
                        </a:rPr>
                        <a:t>Employment equity related expenditure</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dirty="0">
                          <a:solidFill>
                            <a:srgbClr val="000000"/>
                          </a:solidFill>
                          <a:effectLst/>
                          <a:latin typeface="Arial" panose="020B0604020202020204" pitchFamily="34" charset="0"/>
                        </a:rPr>
                        <a:t>       651,200.00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a:solidFill>
                            <a:srgbClr val="000000"/>
                          </a:solidFill>
                          <a:effectLst/>
                          <a:latin typeface="Arial" panose="020B0604020202020204" pitchFamily="34" charset="0"/>
                        </a:rPr>
                        <a:t>2%</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376551884"/>
                  </a:ext>
                </a:extLst>
              </a:tr>
              <a:tr h="551880">
                <a:tc>
                  <a:txBody>
                    <a:bodyPr/>
                    <a:lstStyle/>
                    <a:p>
                      <a:pPr algn="l" rtl="0" fontAlgn="ctr"/>
                      <a:r>
                        <a:rPr lang="en-US" sz="1800" b="0" i="0" u="none" strike="noStrike">
                          <a:solidFill>
                            <a:srgbClr val="000000"/>
                          </a:solidFill>
                          <a:effectLst/>
                          <a:latin typeface="Calibri" panose="020F0502020204030204" pitchFamily="34" charset="0"/>
                        </a:rPr>
                        <a:t>Gender Specific Programming</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fontAlgn="t"/>
                      <a:r>
                        <a:rPr lang="en-US" sz="1800" b="0" i="0" u="none" strike="noStrike" dirty="0">
                          <a:solidFill>
                            <a:srgbClr val="000000"/>
                          </a:solidFill>
                          <a:effectLst/>
                          <a:latin typeface="Arial" panose="020B0604020202020204" pitchFamily="34" charset="0"/>
                        </a:rPr>
                        <a:t>       265,500.00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fontAlgn="t"/>
                      <a:r>
                        <a:rPr lang="en-US" sz="1800" b="0" i="0" u="none" strike="noStrike">
                          <a:solidFill>
                            <a:srgbClr val="000000"/>
                          </a:solidFill>
                          <a:effectLst/>
                          <a:latin typeface="Arial" panose="020B0604020202020204" pitchFamily="34" charset="0"/>
                        </a:rPr>
                        <a:t>1%</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859528942"/>
                  </a:ext>
                </a:extLst>
              </a:tr>
              <a:tr h="551880">
                <a:tc>
                  <a:txBody>
                    <a:bodyPr/>
                    <a:lstStyle/>
                    <a:p>
                      <a:pPr algn="l" rtl="0" fontAlgn="ctr"/>
                      <a:r>
                        <a:rPr lang="en-US" sz="1800" b="0" i="0" u="none" strike="noStrike">
                          <a:solidFill>
                            <a:srgbClr val="000000"/>
                          </a:solidFill>
                          <a:effectLst/>
                          <a:latin typeface="Calibri" panose="020F0502020204030204" pitchFamily="34" charset="0"/>
                        </a:rPr>
                        <a:t>Mainstream Programmes </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dirty="0">
                          <a:solidFill>
                            <a:srgbClr val="000000"/>
                          </a:solidFill>
                          <a:effectLst/>
                          <a:latin typeface="Arial" panose="020B0604020202020204" pitchFamily="34" charset="0"/>
                        </a:rPr>
                        <a:t>20095344.37</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a:solidFill>
                            <a:srgbClr val="000000"/>
                          </a:solidFill>
                          <a:effectLst/>
                          <a:latin typeface="Arial" panose="020B0604020202020204" pitchFamily="34" charset="0"/>
                        </a:rPr>
                        <a:t>61%</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3066284009"/>
                  </a:ext>
                </a:extLst>
              </a:tr>
              <a:tr h="312732">
                <a:tc>
                  <a:txBody>
                    <a:bodyPr/>
                    <a:lstStyle/>
                    <a:p>
                      <a:pPr algn="l" rtl="0" fontAlgn="ctr"/>
                      <a:r>
                        <a:rPr lang="en-US" sz="1800" b="0" i="0" u="none" strike="noStrike">
                          <a:solidFill>
                            <a:srgbClr val="000000"/>
                          </a:solidFill>
                          <a:effectLst/>
                          <a:latin typeface="Calibri" panose="020F0502020204030204" pitchFamily="34" charset="0"/>
                        </a:rPr>
                        <a:t>Other</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fontAlgn="t"/>
                      <a:r>
                        <a:rPr lang="en-US" sz="1800" b="0" i="0" u="none" strike="noStrike" dirty="0">
                          <a:solidFill>
                            <a:srgbClr val="000000"/>
                          </a:solidFill>
                          <a:effectLst/>
                          <a:latin typeface="Arial" panose="020B0604020202020204" pitchFamily="34" charset="0"/>
                        </a:rPr>
                        <a:t>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l" fontAlgn="t"/>
                      <a:r>
                        <a:rPr lang="en-US" sz="1800" b="0" i="0" u="none" strike="noStrike">
                          <a:solidFill>
                            <a:srgbClr val="000000"/>
                          </a:solidFill>
                          <a:effectLst/>
                          <a:latin typeface="Arial" panose="020B0604020202020204" pitchFamily="34" charset="0"/>
                        </a:rPr>
                        <a:t> </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58597920"/>
                  </a:ext>
                </a:extLst>
              </a:tr>
              <a:tr h="551880">
                <a:tc>
                  <a:txBody>
                    <a:bodyPr/>
                    <a:lstStyle/>
                    <a:p>
                      <a:pPr algn="l" rtl="0" fontAlgn="ctr"/>
                      <a:r>
                        <a:rPr lang="en-US" sz="1800" b="1" i="0" u="none" strike="noStrike">
                          <a:solidFill>
                            <a:srgbClr val="000000"/>
                          </a:solidFill>
                          <a:effectLst/>
                          <a:latin typeface="Calibri" panose="020F0502020204030204" pitchFamily="34" charset="0"/>
                        </a:rPr>
                        <a:t>Total</a:t>
                      </a:r>
                    </a:p>
                  </a:txBody>
                  <a:tcPr marL="6350" marR="6350" marT="63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dirty="0">
                          <a:solidFill>
                            <a:srgbClr val="000000"/>
                          </a:solidFill>
                          <a:effectLst/>
                          <a:latin typeface="Arial" panose="020B0604020202020204" pitchFamily="34" charset="0"/>
                        </a:rPr>
                        <a:t>33088068.89</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fontAlgn="t"/>
                      <a:r>
                        <a:rPr lang="en-US" sz="1800" b="0" i="0" u="none" strike="noStrike" dirty="0">
                          <a:solidFill>
                            <a:srgbClr val="000000"/>
                          </a:solidFill>
                          <a:effectLst/>
                          <a:latin typeface="Arial" panose="020B0604020202020204" pitchFamily="34" charset="0"/>
                        </a:rPr>
                        <a:t>100%</a:t>
                      </a:r>
                    </a:p>
                  </a:txBody>
                  <a:tcPr marL="6350" marR="6350" marT="635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1691594771"/>
                  </a:ext>
                </a:extLst>
              </a:tr>
            </a:tbl>
          </a:graphicData>
        </a:graphic>
      </p:graphicFrame>
      <p:graphicFrame>
        <p:nvGraphicFramePr>
          <p:cNvPr id="9" name="Chart 8">
            <a:extLst>
              <a:ext uri="{FF2B5EF4-FFF2-40B4-BE49-F238E27FC236}">
                <a16:creationId xmlns:a16="http://schemas.microsoft.com/office/drawing/2014/main" id="{320911FC-85E9-47AD-81A1-D30FE693DCD3}"/>
              </a:ext>
            </a:extLst>
          </p:cNvPr>
          <p:cNvGraphicFramePr>
            <a:graphicFrameLocks/>
          </p:cNvGraphicFramePr>
          <p:nvPr>
            <p:extLst>
              <p:ext uri="{D42A27DB-BD31-4B8C-83A1-F6EECF244321}">
                <p14:modId xmlns:p14="http://schemas.microsoft.com/office/powerpoint/2010/main" val="3349003250"/>
              </p:ext>
            </p:extLst>
          </p:nvPr>
        </p:nvGraphicFramePr>
        <p:xfrm>
          <a:off x="6096000" y="1143000"/>
          <a:ext cx="5867400" cy="4659066"/>
        </p:xfrm>
        <a:graphic>
          <a:graphicData uri="http://schemas.openxmlformats.org/drawingml/2006/chart">
            <c:chart xmlns:c="http://schemas.openxmlformats.org/drawingml/2006/chart" xmlns:r="http://schemas.openxmlformats.org/officeDocument/2006/relationships" r:id="rId2"/>
          </a:graphicData>
        </a:graphic>
      </p:graphicFrame>
      <p:sp>
        <p:nvSpPr>
          <p:cNvPr id="10" name="Footer Placeholder 9">
            <a:extLst>
              <a:ext uri="{FF2B5EF4-FFF2-40B4-BE49-F238E27FC236}">
                <a16:creationId xmlns:a16="http://schemas.microsoft.com/office/drawing/2014/main" id="{DE434BD4-44BD-4EAA-9916-AA3B000C7CA0}"/>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123351954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332" y="618519"/>
            <a:ext cx="7773338" cy="829282"/>
          </a:xfrm>
        </p:spPr>
        <p:txBody>
          <a:bodyPr>
            <a:normAutofit fontScale="90000"/>
          </a:bodyPr>
          <a:lstStyle/>
          <a:p>
            <a:pPr>
              <a:lnSpc>
                <a:spcPct val="107000"/>
              </a:lnSpc>
              <a:spcBef>
                <a:spcPts val="0"/>
              </a:spcBef>
            </a:pPr>
            <a:r>
              <a:rPr lang="en-ZA" sz="3600" b="1" dirty="0">
                <a:solidFill>
                  <a:prstClr val="black"/>
                </a:solidFill>
                <a:latin typeface="+mn-lt"/>
                <a:ea typeface="+mn-ea"/>
                <a:cs typeface="+mn-cs"/>
              </a:rPr>
              <a:t>IV. </a:t>
            </a:r>
            <a:r>
              <a:rPr lang="en-GB" sz="3600" b="1" dirty="0">
                <a:latin typeface="+mn-lt"/>
                <a:ea typeface="Calibri" panose="020F0502020204030204" pitchFamily="34" charset="0"/>
                <a:cs typeface="Times New Roman" panose="02020603050405020304" pitchFamily="18" charset="0"/>
              </a:rPr>
              <a:t>EXPENDITURE- GMS</a:t>
            </a:r>
            <a:br>
              <a:rPr lang="en-GB" sz="3600" b="1" dirty="0">
                <a:latin typeface="+mn-lt"/>
                <a:ea typeface="Calibri" panose="020F0502020204030204" pitchFamily="34" charset="0"/>
                <a:cs typeface="Times New Roman" panose="02020603050405020304" pitchFamily="18" charset="0"/>
              </a:rPr>
            </a:br>
            <a:endParaRPr lang="en-ZA" sz="3600" dirty="0"/>
          </a:p>
        </p:txBody>
      </p:sp>
      <p:sp>
        <p:nvSpPr>
          <p:cNvPr id="5" name="Content Placeholder 4">
            <a:extLst>
              <a:ext uri="{FF2B5EF4-FFF2-40B4-BE49-F238E27FC236}">
                <a16:creationId xmlns:a16="http://schemas.microsoft.com/office/drawing/2014/main" id="{94987554-FA33-8625-B0EF-900FA6317A7F}"/>
              </a:ext>
            </a:extLst>
          </p:cNvPr>
          <p:cNvSpPr>
            <a:spLocks noGrp="1"/>
          </p:cNvSpPr>
          <p:nvPr>
            <p:ph sz="quarter" idx="13"/>
          </p:nvPr>
        </p:nvSpPr>
        <p:spPr>
          <a:xfrm>
            <a:off x="381000" y="1371600"/>
            <a:ext cx="11811000" cy="4419601"/>
          </a:xfrm>
        </p:spPr>
        <p:txBody>
          <a:bodyPr>
            <a:normAutofit fontScale="62500" lnSpcReduction="20000"/>
          </a:bodyPr>
          <a:lstStyle/>
          <a:p>
            <a:pPr lvl="0" algn="just">
              <a:lnSpc>
                <a:spcPct val="107000"/>
              </a:lnSpc>
              <a:buFont typeface="Wingdings" panose="05000000000000000000" pitchFamily="2" charset="2"/>
              <a:buChar char=""/>
            </a:pPr>
            <a:r>
              <a:rPr lang="en-GB" dirty="0">
                <a:latin typeface="Tahoma" panose="020B0604030504040204" pitchFamily="34" charset="0"/>
                <a:ea typeface="Calibri" panose="020F0502020204030204" pitchFamily="34" charset="0"/>
                <a:cs typeface="Times New Roman" panose="02020603050405020304" pitchFamily="18" charset="0"/>
              </a:rPr>
              <a:t>The council have a GMS - Gender Committee which</a:t>
            </a:r>
            <a:r>
              <a:rPr lang="en-US" dirty="0">
                <a:latin typeface="Tahoma" panose="020B0604030504040204" pitchFamily="34" charset="0"/>
                <a:ea typeface="Calibri" panose="020F0502020204030204" pitchFamily="34" charset="0"/>
                <a:cs typeface="Times New Roman" panose="02020603050405020304" pitchFamily="18" charset="0"/>
              </a:rPr>
              <a:t> consists of departmental focal persons</a:t>
            </a:r>
            <a:r>
              <a:rPr lang="en-GB" dirty="0">
                <a:latin typeface="Tahoma" panose="020B0604030504040204" pitchFamily="34" charset="0"/>
                <a:ea typeface="Calibri" panose="020F0502020204030204" pitchFamily="34" charset="0"/>
                <a:cs typeface="Times New Roman" panose="02020603050405020304" pitchFamily="18" charset="0"/>
              </a:rPr>
              <a:t> , Gender Focal Person who is a head, and a Gender Champion.</a:t>
            </a:r>
            <a:endParaRPr lang="en-ZW"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buFont typeface="Wingdings" panose="05000000000000000000" pitchFamily="2" charset="2"/>
              <a:buChar char=""/>
            </a:pPr>
            <a:r>
              <a:rPr lang="en-GB" dirty="0">
                <a:latin typeface="Tahoma" panose="020B0604030504040204" pitchFamily="34" charset="0"/>
                <a:ea typeface="Calibri" panose="020F0502020204030204" pitchFamily="34" charset="0"/>
                <a:cs typeface="Times New Roman" panose="02020603050405020304" pitchFamily="18" charset="0"/>
              </a:rPr>
              <a:t>GMS activities have been budgeted for, e.g., </a:t>
            </a:r>
          </a:p>
          <a:p>
            <a:pPr lvl="0" algn="just">
              <a:lnSpc>
                <a:spcPct val="107000"/>
              </a:lnSpc>
              <a:buFontTx/>
              <a:buChar char="-"/>
            </a:pPr>
            <a:r>
              <a:rPr lang="en-GB" dirty="0">
                <a:latin typeface="Tahoma" panose="020B0604030504040204" pitchFamily="34" charset="0"/>
                <a:ea typeface="Calibri" panose="020F0502020204030204" pitchFamily="34" charset="0"/>
                <a:cs typeface="Times New Roman" panose="02020603050405020304" pitchFamily="18" charset="0"/>
              </a:rPr>
              <a:t>Departmental Committee meetings, </a:t>
            </a:r>
          </a:p>
          <a:p>
            <a:pPr lvl="0" algn="just">
              <a:lnSpc>
                <a:spcPct val="107000"/>
              </a:lnSpc>
              <a:buFontTx/>
              <a:buChar char="-"/>
            </a:pPr>
            <a:r>
              <a:rPr lang="en-GB" dirty="0">
                <a:latin typeface="Tahoma" panose="020B0604030504040204" pitchFamily="34" charset="0"/>
                <a:ea typeface="Calibri" panose="020F0502020204030204" pitchFamily="34" charset="0"/>
                <a:cs typeface="Times New Roman" panose="02020603050405020304" pitchFamily="18" charset="0"/>
              </a:rPr>
              <a:t>campaigns, </a:t>
            </a:r>
          </a:p>
          <a:p>
            <a:pPr lvl="0" algn="just">
              <a:lnSpc>
                <a:spcPct val="107000"/>
              </a:lnSpc>
              <a:buFontTx/>
              <a:buChar char="-"/>
            </a:pPr>
            <a:r>
              <a:rPr lang="en-GB" dirty="0">
                <a:latin typeface="Tahoma" panose="020B0604030504040204" pitchFamily="34" charset="0"/>
                <a:ea typeface="Calibri" panose="020F0502020204030204" pitchFamily="34" charset="0"/>
                <a:cs typeface="Times New Roman" panose="02020603050405020304" pitchFamily="18" charset="0"/>
              </a:rPr>
              <a:t>Hub/ spoke activities, exhibitions, </a:t>
            </a:r>
          </a:p>
          <a:p>
            <a:pPr lvl="0" algn="just">
              <a:lnSpc>
                <a:spcPct val="107000"/>
              </a:lnSpc>
              <a:buFontTx/>
              <a:buChar char="-"/>
            </a:pPr>
            <a:r>
              <a:rPr lang="en-GB" dirty="0">
                <a:latin typeface="Tahoma" panose="020B0604030504040204" pitchFamily="34" charset="0"/>
                <a:ea typeface="Calibri" panose="020F0502020204030204" pitchFamily="34" charset="0"/>
                <a:cs typeface="Times New Roman" panose="02020603050405020304" pitchFamily="18" charset="0"/>
              </a:rPr>
              <a:t>Trainings, Policy formulation, </a:t>
            </a:r>
          </a:p>
          <a:p>
            <a:pPr lvl="0" algn="just">
              <a:lnSpc>
                <a:spcPct val="107000"/>
              </a:lnSpc>
              <a:buFontTx/>
              <a:buChar char="-"/>
            </a:pPr>
            <a:r>
              <a:rPr lang="en-GB" dirty="0">
                <a:latin typeface="Tahoma" panose="020B0604030504040204" pitchFamily="34" charset="0"/>
                <a:ea typeface="Calibri" panose="020F0502020204030204" pitchFamily="34" charset="0"/>
                <a:cs typeface="Times New Roman" panose="02020603050405020304" pitchFamily="18" charset="0"/>
              </a:rPr>
              <a:t>Exchange visits, Office equipment</a:t>
            </a:r>
          </a:p>
          <a:p>
            <a:pPr lvl="0" algn="just">
              <a:lnSpc>
                <a:spcPct val="107000"/>
              </a:lnSpc>
              <a:buFontTx/>
              <a:buChar char="-"/>
            </a:pPr>
            <a:r>
              <a:rPr lang="en-GB" dirty="0">
                <a:latin typeface="Tahoma" panose="020B0604030504040204" pitchFamily="34" charset="0"/>
                <a:ea typeface="Calibri" panose="020F0502020204030204" pitchFamily="34" charset="0"/>
                <a:cs typeface="Times New Roman" panose="02020603050405020304" pitchFamily="18" charset="0"/>
              </a:rPr>
              <a:t>stationery and IEC material. </a:t>
            </a:r>
            <a:endParaRPr lang="en-ZW"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buFont typeface="Wingdings" panose="05000000000000000000" pitchFamily="2" charset="2"/>
              <a:buChar char=""/>
            </a:pPr>
            <a:r>
              <a:rPr lang="en-GB" b="1" dirty="0">
                <a:latin typeface="Tahoma" panose="020B0604030504040204" pitchFamily="34" charset="0"/>
                <a:ea typeface="Calibri" panose="020F0502020204030204" pitchFamily="34" charset="0"/>
                <a:cs typeface="Times New Roman" panose="02020603050405020304" pitchFamily="18" charset="0"/>
              </a:rPr>
              <a:t>The budgets are found in the Social Services BUT DO NOT </a:t>
            </a:r>
            <a:r>
              <a:rPr lang="en-US" b="1" dirty="0">
                <a:latin typeface="Tahoma" panose="020B0604030504040204" pitchFamily="34" charset="0"/>
                <a:ea typeface="Calibri" panose="020F0502020204030204" pitchFamily="34" charset="0"/>
                <a:cs typeface="Times New Roman" panose="02020603050405020304" pitchFamily="18" charset="0"/>
              </a:rPr>
              <a:t>have separate vote with related items.</a:t>
            </a:r>
            <a:r>
              <a:rPr lang="en-GB" b="1" dirty="0">
                <a:latin typeface="Tahoma" panose="020B0604030504040204" pitchFamily="34" charset="0"/>
                <a:ea typeface="Calibri" panose="020F0502020204030204" pitchFamily="34" charset="0"/>
                <a:cs typeface="Times New Roman" panose="02020603050405020304" pitchFamily="18" charset="0"/>
              </a:rPr>
              <a:t>.</a:t>
            </a:r>
            <a:br>
              <a:rPr lang="en-GB" b="1" dirty="0">
                <a:latin typeface="Calibri" panose="020F0502020204030204" pitchFamily="34" charset="0"/>
                <a:ea typeface="Calibri" panose="020F0502020204030204" pitchFamily="34" charset="0"/>
                <a:cs typeface="Times New Roman" panose="02020603050405020304" pitchFamily="18" charset="0"/>
              </a:rPr>
            </a:br>
            <a:r>
              <a:rPr lang="en-GB" sz="5400" b="1" dirty="0">
                <a:ea typeface="Calibri" panose="020F0502020204030204" pitchFamily="34" charset="0"/>
                <a:cs typeface="Times New Roman" panose="02020603050405020304" pitchFamily="18" charset="0"/>
              </a:rPr>
              <a:t> </a:t>
            </a:r>
            <a:br>
              <a:rPr lang="en-GB" sz="5400" dirty="0">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7" name="TextBox 6"/>
          <p:cNvSpPr txBox="1"/>
          <p:nvPr/>
        </p:nvSpPr>
        <p:spPr>
          <a:xfrm>
            <a:off x="1524000" y="6370494"/>
            <a:ext cx="9099030" cy="466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lvl="0" algn="ctr">
              <a:lnSpc>
                <a:spcPct val="107000"/>
              </a:lnSpc>
            </a:pPr>
            <a:endParaRPr lang="en-ZW" sz="2400" dirty="0">
              <a:solidFill>
                <a:prstClr val="white"/>
              </a:solidFill>
            </a:endParaRPr>
          </a:p>
        </p:txBody>
      </p:sp>
      <p:sp>
        <p:nvSpPr>
          <p:cNvPr id="4" name="Footer Placeholder 3">
            <a:extLst>
              <a:ext uri="{FF2B5EF4-FFF2-40B4-BE49-F238E27FC236}">
                <a16:creationId xmlns:a16="http://schemas.microsoft.com/office/drawing/2014/main" id="{CD294968-24C4-4BBF-BFDC-7FF59C9CD110}"/>
              </a:ext>
            </a:extLst>
          </p:cNvPr>
          <p:cNvSpPr>
            <a:spLocks noGrp="1"/>
          </p:cNvSpPr>
          <p:nvPr>
            <p:ph type="ftr" sz="quarter" idx="11"/>
          </p:nvPr>
        </p:nvSpPr>
        <p:spPr/>
        <p:txBody>
          <a:bodyPr/>
          <a:lstStyle/>
          <a:p>
            <a:r>
              <a:rPr lang="en-US"/>
              <a:t>MOVING TOWARDS A CITY BY 2030</a:t>
            </a:r>
            <a:endParaRPr lang="en-ZW"/>
          </a:p>
        </p:txBody>
      </p:sp>
    </p:spTree>
    <p:extLst>
      <p:ext uri="{BB962C8B-B14F-4D97-AF65-F5344CB8AC3E}">
        <p14:creationId xmlns:p14="http://schemas.microsoft.com/office/powerpoint/2010/main" val="249827687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3D288F9C0D742B1C572EE9F15CFEC" ma:contentTypeVersion="21" ma:contentTypeDescription="Create a new document." ma:contentTypeScope="" ma:versionID="053a5ec0831317e823422aaa8b6e0f06">
  <xsd:schema xmlns:xsd="http://www.w3.org/2001/XMLSchema" xmlns:xs="http://www.w3.org/2001/XMLSchema" xmlns:p="http://schemas.microsoft.com/office/2006/metadata/properties" xmlns:ns2="5c72703c-1067-4fa7-89cc-ef245258de7b" xmlns:ns3="baaa1e52-d096-4578-884f-544177159c31" targetNamespace="http://schemas.microsoft.com/office/2006/metadata/properties" ma:root="true" ma:fieldsID="22a11a410b86899d8171017e0a53600f" ns2:_="" ns3:_="">
    <xsd:import namespace="5c72703c-1067-4fa7-89cc-ef245258de7b"/>
    <xsd:import namespace="baaa1e52-d096-4578-884f-544177159c31"/>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AutoKeyPoints" minOccurs="0"/>
                <xsd:element ref="ns3:MediaServiceKeyPoint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URLLink" minOccurs="0"/>
                <xsd:element ref="ns3:MediaServiceSearchPropertie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aaa1e52-d096-4578-884f-544177159c3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URLLink" ma:index="24" nillable="true" ma:displayName="URL Link" ma:format="Hyperlink" ma:internalName="URL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RLLink xmlns="baaa1e52-d096-4578-884f-544177159c31">
      <Url xsi:nil="true"/>
      <Description xsi:nil="true"/>
    </URLLink>
    <TaxCatchAll xmlns="5c72703c-1067-4fa7-89cc-ef245258de7b" xsi:nil="true"/>
    <lcf76f155ced4ddcb4097134ff3c332f xmlns="baaa1e52-d096-4578-884f-544177159c3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D526AD-62EE-42FC-8DDC-D06D7884FB8A}"/>
</file>

<file path=customXml/itemProps2.xml><?xml version="1.0" encoding="utf-8"?>
<ds:datastoreItem xmlns:ds="http://schemas.openxmlformats.org/officeDocument/2006/customXml" ds:itemID="{64B9AA27-9761-4E4B-B6EF-22624EC19168}">
  <ds:schemaRefs>
    <ds:schemaRef ds:uri="http://schemas.microsoft.com/sharepoint/v3/contenttype/forms"/>
  </ds:schemaRefs>
</ds:datastoreItem>
</file>

<file path=customXml/itemProps3.xml><?xml version="1.0" encoding="utf-8"?>
<ds:datastoreItem xmlns:ds="http://schemas.openxmlformats.org/officeDocument/2006/customXml" ds:itemID="{C55E51EE-2B4A-4D72-8861-9CB0C1EED28F}">
  <ds:schemaRefs>
    <ds:schemaRef ds:uri="5c72703c-1067-4fa7-89cc-ef245258de7b"/>
    <ds:schemaRef ds:uri="http://www.w3.org/XML/1998/namespace"/>
    <ds:schemaRef ds:uri="http://purl.org/dc/terms/"/>
    <ds:schemaRef ds:uri="http://schemas.openxmlformats.org/package/2006/metadata/core-properties"/>
    <ds:schemaRef ds:uri="http://schemas.microsoft.com/office/2006/documentManagement/types"/>
    <ds:schemaRef ds:uri="1c924d7e-c5b4-4b28-aa90-c1965de8ebdf"/>
    <ds:schemaRef ds:uri="http://purl.org/dc/elements/1.1/"/>
    <ds:schemaRef ds:uri="http://schemas.microsoft.com/office/2006/metadata/propertie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Integral</Template>
  <TotalTime>6759</TotalTime>
  <Words>1529</Words>
  <Application>Microsoft Office PowerPoint</Application>
  <PresentationFormat>Widescreen</PresentationFormat>
  <Paragraphs>356</Paragraphs>
  <Slides>17</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Arial</vt:lpstr>
      <vt:lpstr>Calibri</vt:lpstr>
      <vt:lpstr>Cambria</vt:lpstr>
      <vt:lpstr>Liberation Sans Narrow</vt:lpstr>
      <vt:lpstr>Monotype Corsiva</vt:lpstr>
      <vt:lpstr>Tahoma</vt:lpstr>
      <vt:lpstr>Times New Roman</vt:lpstr>
      <vt:lpstr>Wingdings</vt:lpstr>
      <vt:lpstr>Office Theme</vt:lpstr>
      <vt:lpstr>Microsoft Excel Worksheet</vt:lpstr>
      <vt:lpstr>PowerPoint Presentation</vt:lpstr>
      <vt:lpstr>OVERVIEW </vt:lpstr>
      <vt:lpstr> I. POLICY FRAMEWORK   </vt:lpstr>
      <vt:lpstr>PowerPoint Presentation</vt:lpstr>
      <vt:lpstr>II. THE BUDGET PROCESS   </vt:lpstr>
      <vt:lpstr>II. THE BUDGET PROCESS   </vt:lpstr>
      <vt:lpstr>III. REVENUE</vt:lpstr>
      <vt:lpstr>IV. EXPENDITURE  </vt:lpstr>
      <vt:lpstr>IV. EXPENDITURE- GMS </vt:lpstr>
      <vt:lpstr>IV. Gender Specific expenditure </vt:lpstr>
      <vt:lpstr>IV. EMPLOYMENT EXPENDITURE- Gender Wage Gap Analysis </vt:lpstr>
      <vt:lpstr>V. EXPENDITURE- GENDER IN MAINSTREAM BUDGET </vt:lpstr>
      <vt:lpstr>V. EXPENDITURE- ANALYSIS OF ONE SECTOR EG  </vt:lpstr>
      <vt:lpstr>V. EXPENDITURE- GENDER IN MAINSTREAM BUDGET </vt:lpstr>
      <vt:lpstr>VI. BUDGET CROSS SUBSIDISATION ANALYSIS</vt:lpstr>
      <vt:lpstr>VI. BUDGET CROSS SUBSIDISATION ANALYSIS</vt:lpstr>
      <vt:lpstr>VII. CONCLUSIONS AND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edwin mushati</cp:lastModifiedBy>
  <cp:revision>119</cp:revision>
  <dcterms:created xsi:type="dcterms:W3CDTF">2014-03-06T12:27:13Z</dcterms:created>
  <dcterms:modified xsi:type="dcterms:W3CDTF">2024-11-07T14:40:10Z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0x010100FC83D288F9C0D742B1C572EE9F15CFEC</vt:lpwstr>
  </property>
</Properties>
</file>