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7" r:id="rId4"/>
  </p:sldMasterIdLst>
  <p:sldIdLst>
    <p:sldId id="256" r:id="rId5"/>
    <p:sldId id="270" r:id="rId6"/>
    <p:sldId id="262" r:id="rId7"/>
    <p:sldId id="280" r:id="rId8"/>
    <p:sldId id="261" r:id="rId9"/>
    <p:sldId id="271" r:id="rId10"/>
    <p:sldId id="272" r:id="rId11"/>
    <p:sldId id="273" r:id="rId12"/>
    <p:sldId id="274" r:id="rId13"/>
    <p:sldId id="277" r:id="rId14"/>
    <p:sldId id="264" r:id="rId15"/>
    <p:sldId id="266" r:id="rId16"/>
    <p:sldId id="258" r:id="rId17"/>
    <p:sldId id="279" r:id="rId18"/>
    <p:sldId id="278" r:id="rId19"/>
    <p:sldId id="265" r:id="rId20"/>
    <p:sldId id="28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-668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4279631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815183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3189880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4155660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2365413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4172488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1160008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1521086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2209150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3804163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2031514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1866073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8963" y="1901948"/>
            <a:ext cx="9144000" cy="2040608"/>
          </a:xfrm>
        </p:spPr>
        <p:txBody>
          <a:bodyPr>
            <a:normAutofit fontScale="90000"/>
          </a:bodyPr>
          <a:lstStyle/>
          <a:p>
            <a:pPr algn="ctr"/>
            <a:r>
              <a:rPr lang="en-ZA" dirty="0"/>
              <a:t/>
            </a:r>
            <a:br>
              <a:rPr lang="en-ZA" dirty="0"/>
            </a:br>
            <a:r>
              <a:rPr lang="en-ZA" dirty="0"/>
              <a:t/>
            </a:r>
            <a:br>
              <a:rPr lang="en-ZA" dirty="0"/>
            </a:br>
            <a:r>
              <a:rPr lang="en-ZA" dirty="0"/>
              <a:t/>
            </a:r>
            <a:br>
              <a:rPr lang="en-ZA" dirty="0"/>
            </a:br>
            <a:r>
              <a:rPr lang="en-ZA" dirty="0"/>
              <a:t/>
            </a:r>
            <a:br>
              <a:rPr lang="en-ZA" dirty="0"/>
            </a:br>
            <a:r>
              <a:rPr lang="en-ZA" sz="4400" b="1" dirty="0">
                <a:latin typeface="+mn-lt"/>
              </a:rPr>
              <a:t>PROMOTING </a:t>
            </a:r>
            <a:r>
              <a:rPr lang="en-ZA" sz="4400" b="1" dirty="0" smtClean="0">
                <a:latin typeface="+mn-lt"/>
              </a:rPr>
              <a:t>GENDER-INCLUSIVE </a:t>
            </a:r>
            <a:r>
              <a:rPr lang="en-ZA" sz="4400" b="1" dirty="0">
                <a:latin typeface="+mn-lt"/>
              </a:rPr>
              <a:t>LOCAL ECONOMIC DEVELOPMENT IN ZIMBABWE </a:t>
            </a:r>
            <a:r>
              <a:rPr lang="en-ZA" sz="4400" b="1" dirty="0"/>
              <a:t/>
            </a:r>
            <a:br>
              <a:rPr lang="en-ZA" sz="4400" b="1" dirty="0"/>
            </a:br>
            <a:endParaRPr lang="en-ZA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4272" y="3362722"/>
            <a:ext cx="9642699" cy="2789696"/>
          </a:xfrm>
        </p:spPr>
        <p:txBody>
          <a:bodyPr>
            <a:normAutofit/>
          </a:bodyPr>
          <a:lstStyle/>
          <a:p>
            <a:pPr algn="l"/>
            <a:r>
              <a:rPr lang="en-ZA" b="1" dirty="0">
                <a:solidFill>
                  <a:schemeClr val="tx1"/>
                </a:solidFill>
              </a:rPr>
              <a:t>Business name</a:t>
            </a:r>
            <a:r>
              <a:rPr lang="en-ZA" b="1" dirty="0"/>
              <a:t>: Lincs Bests Shop</a:t>
            </a:r>
            <a:r>
              <a:rPr lang="en-ZA" b="1" dirty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ZA" b="1" dirty="0">
                <a:solidFill>
                  <a:schemeClr val="tx1"/>
                </a:solidFill>
              </a:rPr>
              <a:t>Participant name: </a:t>
            </a:r>
            <a:r>
              <a:rPr lang="en-ZA" b="1" dirty="0" err="1">
                <a:solidFill>
                  <a:schemeClr val="tx1"/>
                </a:solidFill>
              </a:rPr>
              <a:t>Thenjiwe</a:t>
            </a:r>
            <a:r>
              <a:rPr lang="en-ZA" b="1" dirty="0">
                <a:solidFill>
                  <a:schemeClr val="tx1"/>
                </a:solidFill>
              </a:rPr>
              <a:t> Ndlovu</a:t>
            </a:r>
          </a:p>
          <a:p>
            <a:pPr algn="l"/>
            <a:r>
              <a:rPr lang="en-ZA" b="1" dirty="0" smtClean="0"/>
              <a:t>CITY OF BULAWAYO</a:t>
            </a:r>
          </a:p>
          <a:p>
            <a:pPr algn="l"/>
            <a:r>
              <a:rPr lang="en-ZA" b="1" dirty="0" smtClean="0"/>
              <a:t>Zimbabwe</a:t>
            </a:r>
            <a:endParaRPr lang="en-ZA" b="1" dirty="0"/>
          </a:p>
          <a:p>
            <a:pPr algn="l"/>
            <a:r>
              <a:rPr lang="en-ZA" b="1" dirty="0"/>
              <a:t>11 November 2024</a:t>
            </a:r>
          </a:p>
          <a:p>
            <a:pPr algn="l"/>
            <a:endParaRPr lang="en-ZA" dirty="0">
              <a:solidFill>
                <a:schemeClr val="tx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13616" y="473900"/>
            <a:ext cx="11206620" cy="1314506"/>
            <a:chOff x="543012" y="237175"/>
            <a:chExt cx="11206620" cy="131450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9638" y="638675"/>
              <a:ext cx="3237986" cy="77875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012" y="237175"/>
              <a:ext cx="1506626" cy="131450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69018" y="679918"/>
              <a:ext cx="2780614" cy="80770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0412" y="708948"/>
              <a:ext cx="3315817" cy="623788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BEA0DB5-1212-819C-8A03-D9E52A876A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5470" y="3048000"/>
            <a:ext cx="5046530" cy="27896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20E42BE-354C-1A37-26EC-3819A6C7E924}"/>
              </a:ext>
            </a:extLst>
          </p:cNvPr>
          <p:cNvSpPr/>
          <p:nvPr/>
        </p:nvSpPr>
        <p:spPr>
          <a:xfrm>
            <a:off x="7145470" y="5837696"/>
            <a:ext cx="5046530" cy="49234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Thenjiwe</a:t>
            </a:r>
            <a:r>
              <a:rPr lang="en-US" dirty="0"/>
              <a:t> Ndlovu at Bulawayo Home Industry weaving table </a:t>
            </a:r>
            <a:r>
              <a:rPr lang="en-US" dirty="0" smtClean="0"/>
              <a:t>mates: 18 September </a:t>
            </a:r>
            <a:r>
              <a:rPr lang="en-US" dirty="0"/>
              <a:t>2024</a:t>
            </a:r>
            <a:endParaRPr lang="en-ZW" dirty="0"/>
          </a:p>
        </p:txBody>
      </p:sp>
      <p:pic>
        <p:nvPicPr>
          <p:cNvPr id="16" name="Picture 15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085347"/>
            <a:ext cx="1391139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146023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sz="3600" b="1" dirty="0">
                <a:latin typeface="+mn-lt"/>
              </a:rPr>
              <a:t>SAVINGS AND SELF SUFFICIENCY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ZA" dirty="0" smtClean="0"/>
              <a:t>Member </a:t>
            </a:r>
            <a:r>
              <a:rPr lang="en-ZA" dirty="0"/>
              <a:t>of Thando </a:t>
            </a:r>
            <a:r>
              <a:rPr lang="en-ZA" dirty="0" err="1"/>
              <a:t>Kuhle</a:t>
            </a:r>
            <a:r>
              <a:rPr lang="en-ZA" dirty="0"/>
              <a:t> Co-Op</a:t>
            </a:r>
          </a:p>
          <a:p>
            <a:r>
              <a:rPr lang="en-ZA" dirty="0" smtClean="0"/>
              <a:t>The business has </a:t>
            </a:r>
            <a:r>
              <a:rPr lang="en-ZA" dirty="0"/>
              <a:t>managed to save 288USD</a:t>
            </a:r>
          </a:p>
          <a:p>
            <a:pPr>
              <a:lnSpc>
                <a:spcPct val="100000"/>
              </a:lnSpc>
            </a:pPr>
            <a:r>
              <a:rPr lang="en-GB" dirty="0">
                <a:latin typeface="Tahoma" panose="020B0604030504040204" pitchFamily="34" charset="0"/>
                <a:ea typeface="Calibri" panose="020F0502020204030204" pitchFamily="34" charset="0"/>
              </a:rPr>
              <a:t> </a:t>
            </a:r>
            <a:r>
              <a:rPr lang="en-GB" dirty="0" smtClean="0">
                <a:ea typeface="Calibri" panose="020F0502020204030204" pitchFamily="34" charset="0"/>
              </a:rPr>
              <a:t>The business has helped in the increase of house </a:t>
            </a:r>
            <a:r>
              <a:rPr lang="en-GB" dirty="0">
                <a:ea typeface="Calibri" panose="020F0502020204030204" pitchFamily="34" charset="0"/>
              </a:rPr>
              <a:t>hold income</a:t>
            </a:r>
            <a:r>
              <a:rPr lang="en-GB" dirty="0" smtClean="0">
                <a:ea typeface="Calibri" panose="020F0502020204030204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en-GB" dirty="0" smtClean="0">
                <a:ea typeface="Calibri" panose="020F0502020204030204" pitchFamily="34" charset="0"/>
              </a:rPr>
              <a:t> It has </a:t>
            </a:r>
            <a:r>
              <a:rPr lang="en-GB" dirty="0" smtClean="0">
                <a:ea typeface="Tahoma" panose="020B0604030504040204" pitchFamily="34" charset="0"/>
                <a:cs typeface="Tahoma" panose="020B0604030504040204" pitchFamily="34" charset="0"/>
              </a:rPr>
              <a:t>helped </a:t>
            </a:r>
            <a:r>
              <a:rPr lang="en-GB" dirty="0">
                <a:ea typeface="Tahoma" panose="020B0604030504040204" pitchFamily="34" charset="0"/>
                <a:cs typeface="Tahoma" panose="020B0604030504040204" pitchFamily="34" charset="0"/>
              </a:rPr>
              <a:t>with the payment of school fees </a:t>
            </a:r>
            <a:r>
              <a:rPr lang="en-GB" dirty="0" smtClean="0">
                <a:ea typeface="Tahoma" panose="020B0604030504040204" pitchFamily="34" charset="0"/>
                <a:cs typeface="Tahoma" panose="020B0604030504040204" pitchFamily="34" charset="0"/>
              </a:rPr>
              <a:t>and rentals</a:t>
            </a:r>
            <a:endParaRPr lang="en-ZA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ZA" dirty="0">
                <a:solidFill>
                  <a:srgbClr val="FF0000"/>
                </a:solidFill>
              </a:rPr>
              <a:t> Insert Photo</a:t>
            </a:r>
            <a:r>
              <a:rPr lang="en-ZA" dirty="0"/>
              <a:t> </a:t>
            </a:r>
            <a:endParaRPr lang="en-GB" dirty="0"/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8786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B93A6BA-B234-4500-687E-A4F7A418D5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072" y="1912511"/>
            <a:ext cx="4381728" cy="377708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1C1FBB45-0772-6AF7-95B5-C20C4568646C}"/>
              </a:ext>
            </a:extLst>
          </p:cNvPr>
          <p:cNvSpPr/>
          <p:nvPr/>
        </p:nvSpPr>
        <p:spPr>
          <a:xfrm>
            <a:off x="6591072" y="5689600"/>
            <a:ext cx="4381728" cy="4873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Savings </a:t>
            </a:r>
            <a:r>
              <a:rPr lang="en-US" dirty="0" err="1"/>
              <a:t>whatsapp</a:t>
            </a:r>
            <a:r>
              <a:rPr lang="en-US" dirty="0"/>
              <a:t> group</a:t>
            </a:r>
            <a:endParaRPr lang="en-ZW" dirty="0"/>
          </a:p>
        </p:txBody>
      </p:sp>
    </p:spTree>
    <p:extLst>
      <p:ext uri="{BB962C8B-B14F-4D97-AF65-F5344CB8AC3E}">
        <p14:creationId xmlns="" xmlns:p14="http://schemas.microsoft.com/office/powerpoint/2010/main" val="3445189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6334" y="322617"/>
            <a:ext cx="10018713" cy="720935"/>
          </a:xfrm>
        </p:spPr>
        <p:txBody>
          <a:bodyPr>
            <a:noAutofit/>
          </a:bodyPr>
          <a:lstStyle/>
          <a:p>
            <a:pPr algn="ctr"/>
            <a:r>
              <a:rPr lang="en-ZA" sz="2800" b="1" dirty="0">
                <a:latin typeface="+mn-lt"/>
              </a:rPr>
              <a:t>INCOME AND EXPENSES FOR THE BUSINESS FOR THE  PAST</a:t>
            </a:r>
            <a:r>
              <a:rPr lang="en-ZA" sz="2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ZA" sz="2800" b="1" dirty="0">
                <a:latin typeface="+mn-lt"/>
              </a:rPr>
              <a:t> SIX MONTHS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0377" y="965915"/>
            <a:ext cx="4895056" cy="576262"/>
          </a:xfrm>
        </p:spPr>
        <p:txBody>
          <a:bodyPr/>
          <a:lstStyle/>
          <a:p>
            <a:pPr algn="ctr"/>
            <a:r>
              <a:rPr lang="en-ZA" dirty="0"/>
              <a:t>Income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644089024"/>
              </p:ext>
            </p:extLst>
          </p:nvPr>
        </p:nvGraphicFramePr>
        <p:xfrm>
          <a:off x="993913" y="1541463"/>
          <a:ext cx="5241787" cy="490160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3262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155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AMOUNT USD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Lamp sheds  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340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Gold basket 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120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1526">
                <a:tc>
                  <a:txBody>
                    <a:bodyPr/>
                    <a:lstStyle/>
                    <a:p>
                      <a:r>
                        <a:rPr lang="en-ZA" dirty="0"/>
                        <a:t>Trays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err="1"/>
                        <a:t>Loveness</a:t>
                      </a:r>
                      <a:r>
                        <a:rPr lang="en-ZA" dirty="0"/>
                        <a:t> drum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180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Braids 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Roll-ons 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62.5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Body sprays 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Vaseline 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Body lotion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Relaxer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951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7967" y="970710"/>
            <a:ext cx="4895056" cy="576262"/>
          </a:xfrm>
        </p:spPr>
        <p:txBody>
          <a:bodyPr/>
          <a:lstStyle/>
          <a:p>
            <a:pPr algn="ctr"/>
            <a:r>
              <a:rPr lang="en-ZA" dirty="0"/>
              <a:t>Expenses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="" xmlns:p14="http://schemas.microsoft.com/office/powerpoint/2010/main" val="365673040"/>
              </p:ext>
            </p:extLst>
          </p:nvPr>
        </p:nvGraphicFramePr>
        <p:xfrm>
          <a:off x="6581897" y="1374243"/>
          <a:ext cx="5189873" cy="4820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990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9077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AMOUNTUSD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err="1"/>
                        <a:t>Ndaza</a:t>
                      </a:r>
                      <a:r>
                        <a:rPr lang="en-ZA" dirty="0"/>
                        <a:t> 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Lala 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err="1"/>
                        <a:t>Mthala</a:t>
                      </a:r>
                      <a:r>
                        <a:rPr lang="en-ZA" dirty="0"/>
                        <a:t> 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transport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Braids 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Body products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Relaxer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Airtime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358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74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6334" y="423424"/>
            <a:ext cx="10018713" cy="553510"/>
          </a:xfrm>
        </p:spPr>
        <p:txBody>
          <a:bodyPr>
            <a:noAutofit/>
          </a:bodyPr>
          <a:lstStyle/>
          <a:p>
            <a:pPr algn="ctr"/>
            <a:r>
              <a:rPr lang="en-ZA" sz="3200" b="1" dirty="0">
                <a:latin typeface="+mn-lt"/>
              </a:rPr>
              <a:t>INCOME AND EXPENSES FOR THE BUSINESS FOR </a:t>
            </a:r>
            <a:br>
              <a:rPr lang="en-ZA" sz="3200" b="1" dirty="0">
                <a:latin typeface="+mn-lt"/>
              </a:rPr>
            </a:br>
            <a:r>
              <a:rPr lang="en-ZA" sz="3200" b="1" dirty="0">
                <a:latin typeface="+mn-lt"/>
              </a:rPr>
              <a:t>NEXT SIX MONTHS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0377" y="965915"/>
            <a:ext cx="4895056" cy="576262"/>
          </a:xfrm>
        </p:spPr>
        <p:txBody>
          <a:bodyPr/>
          <a:lstStyle/>
          <a:p>
            <a:pPr algn="ctr"/>
            <a:r>
              <a:rPr lang="en-ZA" dirty="0"/>
              <a:t>Income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2225424182"/>
              </p:ext>
            </p:extLst>
          </p:nvPr>
        </p:nvGraphicFramePr>
        <p:xfrm>
          <a:off x="978794" y="1541463"/>
          <a:ext cx="5256906" cy="4820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4129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440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AMOUNT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Lamp sheds  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Gold basket 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240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Trays 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225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err="1"/>
                        <a:t>Loveness</a:t>
                      </a:r>
                      <a:r>
                        <a:rPr lang="en-ZA" dirty="0"/>
                        <a:t> drum 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396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Braids 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Roll-ons 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125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Body sprays 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Vaseline 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Body lotion 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Relaxer 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2 053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7967" y="970710"/>
            <a:ext cx="4895056" cy="576262"/>
          </a:xfrm>
        </p:spPr>
        <p:txBody>
          <a:bodyPr/>
          <a:lstStyle/>
          <a:p>
            <a:pPr algn="ctr"/>
            <a:r>
              <a:rPr lang="en-ZA" dirty="0"/>
              <a:t>Expenses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="" xmlns:p14="http://schemas.microsoft.com/office/powerpoint/2010/main" val="3447838902"/>
              </p:ext>
            </p:extLst>
          </p:nvPr>
        </p:nvGraphicFramePr>
        <p:xfrm>
          <a:off x="6607175" y="1550988"/>
          <a:ext cx="5151236" cy="4820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41444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3679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AMOUNT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err="1"/>
                        <a:t>Ndaza</a:t>
                      </a:r>
                      <a:r>
                        <a:rPr lang="en-ZA" dirty="0"/>
                        <a:t> 160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160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Lala 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err="1"/>
                        <a:t>Mthala</a:t>
                      </a:r>
                      <a:r>
                        <a:rPr lang="en-ZA" dirty="0"/>
                        <a:t> 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transport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Braids 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Body products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Relaxer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airtime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/>
                        <a:t>631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3736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sz="3200" b="1" dirty="0">
                <a:latin typeface="+mn-lt"/>
              </a:rPr>
              <a:t>WHAT PLANS HAVE YOU MADE TO GROW YOUR BUSINESS IN THE NEXT 6 MONTHS?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grow </a:t>
            </a:r>
            <a:r>
              <a:rPr lang="en-US" dirty="0" smtClean="0"/>
              <a:t>the  </a:t>
            </a:r>
            <a:r>
              <a:rPr lang="en-US" dirty="0"/>
              <a:t>basketry, hair and body products </a:t>
            </a:r>
            <a:r>
              <a:rPr lang="en-US" dirty="0" smtClean="0"/>
              <a:t>business:</a:t>
            </a:r>
            <a:endParaRPr lang="en-US" dirty="0"/>
          </a:p>
          <a:p>
            <a:pPr marL="571500" indent="-571500">
              <a:buFont typeface="+mj-lt"/>
              <a:buAutoNum type="romanLcPeriod"/>
            </a:pPr>
            <a:r>
              <a:rPr lang="en-US" dirty="0"/>
              <a:t>Enhance online presence,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/>
              <a:t>Optimize production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/>
              <a:t>Train and employ local artisans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/>
              <a:t>Target December vacationers with handmade baskets as travel treasures, collect contact information, and encourage future sales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/>
              <a:t>Aim: 20% sales increase, community empowerment</a:t>
            </a:r>
            <a:endParaRPr lang="en-ZW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9065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W" b="1" dirty="0"/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66787"/>
            <a:ext cx="5181600" cy="4810176"/>
          </a:xfrm>
          <a:ln w="3175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en-ZW" dirty="0"/>
              <a:t>When a customer requests a new, untested design, </a:t>
            </a:r>
            <a:r>
              <a:rPr lang="en-ZW" dirty="0" smtClean="0"/>
              <a:t>challenges are encountered during </a:t>
            </a:r>
            <a:r>
              <a:rPr lang="en-ZW" dirty="0"/>
              <a:t>the initial production attempt. </a:t>
            </a:r>
            <a:endParaRPr lang="en-ZW" dirty="0" smtClean="0"/>
          </a:p>
          <a:p>
            <a:r>
              <a:rPr lang="en-ZW" dirty="0" smtClean="0"/>
              <a:t>This </a:t>
            </a:r>
            <a:r>
              <a:rPr lang="en-ZW" dirty="0"/>
              <a:t>often results in material waste due to: trial and error processes, inability to reuse materials if the design doesn’t turn out as expected and increased time consumption</a:t>
            </a:r>
          </a:p>
          <a:p>
            <a:r>
              <a:rPr lang="en-ZW" dirty="0" smtClean="0"/>
              <a:t>Raw materials affected by season</a:t>
            </a:r>
            <a:endParaRPr lang="en-ZW" dirty="0"/>
          </a:p>
          <a:p>
            <a:pPr marL="0" indent="0">
              <a:buNone/>
            </a:pPr>
            <a:endParaRPr lang="en-ZW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47537"/>
            <a:ext cx="5181600" cy="4829426"/>
          </a:xfrm>
          <a:ln w="3175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en-US" dirty="0"/>
              <a:t>To mitigate the challenge of material waste and extended production timelines associated with customer designs, </a:t>
            </a:r>
            <a:r>
              <a:rPr lang="en-US" dirty="0" smtClean="0"/>
              <a:t>the business seeks </a:t>
            </a:r>
            <a:r>
              <a:rPr lang="en-US" dirty="0"/>
              <a:t>to collaborate with a skilled designer to accurately interpret customer design requirement</a:t>
            </a:r>
            <a:endParaRPr lang="en-ZW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9999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W" b="1" dirty="0">
                <a:latin typeface="+mn-lt"/>
              </a:rPr>
              <a:t>SUSTAINABILITY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ln w="3175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ZW" dirty="0"/>
              <a:t>The business will be managed through:</a:t>
            </a:r>
          </a:p>
          <a:p>
            <a:r>
              <a:rPr lang="en-ZW" dirty="0"/>
              <a:t>Management of cost: monitoring expenses, optimizing production, and negotiating supplier deals</a:t>
            </a:r>
          </a:p>
          <a:p>
            <a:r>
              <a:rPr lang="en-ZW" dirty="0"/>
              <a:t>Set realistic pricing: balance profitability with customer affordability</a:t>
            </a:r>
          </a:p>
          <a:p>
            <a:r>
              <a:rPr lang="en-ZW" dirty="0"/>
              <a:t>Maintain cash flow</a:t>
            </a:r>
          </a:p>
          <a:p>
            <a:r>
              <a:rPr lang="en-ZW" dirty="0"/>
              <a:t>Other sustainability measures  that are in place for my business include:</a:t>
            </a:r>
          </a:p>
          <a:p>
            <a:r>
              <a:rPr lang="en-ZW" dirty="0"/>
              <a:t>Engaging in savings group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Managing cost and maintaining cash flow through record-keeping</a:t>
            </a:r>
          </a:p>
          <a:p>
            <a:r>
              <a:rPr lang="en-US" dirty="0"/>
              <a:t>Setting realistic pricing</a:t>
            </a:r>
          </a:p>
          <a:p>
            <a:endParaRPr lang="en-ZW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73234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115910"/>
            <a:ext cx="10018713" cy="772732"/>
          </a:xfrm>
        </p:spPr>
        <p:txBody>
          <a:bodyPr/>
          <a:lstStyle/>
          <a:p>
            <a:pPr algn="ctr"/>
            <a:r>
              <a:rPr lang="en-ZA" b="1" dirty="0">
                <a:latin typeface="+mn-lt"/>
              </a:rPr>
              <a:t>ADDITIONAL INFORMATION?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991673"/>
            <a:ext cx="10325617" cy="5563673"/>
          </a:xfrm>
        </p:spPr>
        <p:txBody>
          <a:bodyPr/>
          <a:lstStyle/>
          <a:p>
            <a:pPr>
              <a:buNone/>
            </a:pPr>
            <a:endParaRPr lang="en-ZA" dirty="0"/>
          </a:p>
          <a:p>
            <a:r>
              <a:rPr lang="en-ZA" dirty="0" smtClean="0"/>
              <a:t>The business </a:t>
            </a:r>
            <a:r>
              <a:rPr lang="en-ZA" dirty="0"/>
              <a:t>has experienced transformative growth through customer-driven design collaborations. By embracing customer design requests, I’ve expanded my skill set and craftsmanship, tackling new and challenging designs that have inspired fresh ideas and enhanced my product offerings.</a:t>
            </a:r>
          </a:p>
          <a:p>
            <a:r>
              <a:rPr lang="en-ZA" dirty="0"/>
              <a:t> As a self-employed entrepreneur, my involvement in LED has not only improved my financial stability but also empowered me to break free from the constraints of gender-based violence in my community, promoting a culture of respect and equality.</a:t>
            </a:r>
          </a:p>
          <a:p>
            <a:endParaRPr lang="en-ZA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6804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9714" y="672466"/>
            <a:ext cx="8579273" cy="54540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b="1" dirty="0" smtClean="0">
                <a:latin typeface="Goudy Stout" panose="0202090407030B020401" pitchFamily="18" charset="0"/>
                <a:cs typeface="Juice ITC" panose="04040403040A02020202" charset="0"/>
                <a:sym typeface="+mn-ea"/>
              </a:rPr>
              <a:t>SIYABONGA</a:t>
            </a:r>
            <a:r>
              <a:rPr lang="en-US" altLang="en-GB" b="1" dirty="0" smtClean="0">
                <a:latin typeface="Goudy Stout" panose="0202090407030B020401" pitchFamily="18" charset="0"/>
                <a:cs typeface="Juice ITC" panose="04040403040A02020202" charset="0"/>
                <a:sym typeface="+mn-ea"/>
              </a:rPr>
              <a:t>...</a:t>
            </a:r>
            <a:endParaRPr lang="en-GB" b="1" dirty="0" smtClean="0">
              <a:latin typeface="Goudy Stout" panose="0202090407030B020401" pitchFamily="18" charset="0"/>
              <a:cs typeface="Juice ITC" panose="04040403040A02020202" charset="0"/>
            </a:endParaRPr>
          </a:p>
          <a:p>
            <a:pPr>
              <a:buNone/>
            </a:pPr>
            <a:r>
              <a:rPr lang="en-GB" b="1" dirty="0" smtClean="0">
                <a:latin typeface="Goudy Stout" panose="0202090407030B020401" pitchFamily="18" charset="0"/>
                <a:cs typeface="Juice ITC" panose="04040403040A02020202" charset="0"/>
                <a:sym typeface="+mn-ea"/>
              </a:rPr>
              <a:t>TATENDA</a:t>
            </a:r>
            <a:r>
              <a:rPr lang="en-US" altLang="en-GB" b="1" dirty="0" smtClean="0">
                <a:latin typeface="Goudy Stout" panose="0202090407030B020401" pitchFamily="18" charset="0"/>
                <a:cs typeface="Juice ITC" panose="04040403040A02020202" charset="0"/>
                <a:sym typeface="+mn-ea"/>
              </a:rPr>
              <a:t>...</a:t>
            </a:r>
            <a:endParaRPr lang="en-GB" b="1" dirty="0" smtClean="0">
              <a:latin typeface="Goudy Stout" panose="0202090407030B020401" pitchFamily="18" charset="0"/>
              <a:cs typeface="Juice ITC" panose="04040403040A02020202" charset="0"/>
            </a:endParaRPr>
          </a:p>
          <a:p>
            <a:pPr>
              <a:buNone/>
            </a:pPr>
            <a:r>
              <a:rPr lang="en-GB" b="1" dirty="0" smtClean="0">
                <a:latin typeface="Goudy Stout" panose="0202090407030B020401" pitchFamily="18" charset="0"/>
                <a:cs typeface="Juice ITC" panose="04040403040A02020202" charset="0"/>
                <a:sym typeface="+mn-ea"/>
              </a:rPr>
              <a:t>THANK YOU</a:t>
            </a:r>
            <a:r>
              <a:rPr lang="en-US" altLang="en-GB" b="1" dirty="0" smtClean="0">
                <a:latin typeface="Goudy Stout" panose="0202090407030B020401" pitchFamily="18" charset="0"/>
                <a:cs typeface="Juice ITC" panose="04040403040A02020202" charset="0"/>
                <a:sym typeface="+mn-ea"/>
              </a:rPr>
              <a:t>...</a:t>
            </a:r>
            <a:endParaRPr lang="en-US" altLang="en-GB" b="1" dirty="0" smtClean="0">
              <a:latin typeface="Goudy Stout" panose="0202090407030B020401" pitchFamily="18" charset="0"/>
              <a:cs typeface="Juice ITC" panose="04040403040A02020202" charset="0"/>
            </a:endParaRPr>
          </a:p>
          <a:p>
            <a:pPr>
              <a:buNone/>
            </a:pPr>
            <a:endParaRPr lang="en-US" altLang="en-GB" b="1" dirty="0" smtClean="0">
              <a:latin typeface="Juice ITC" panose="04040403040A02020202" charset="0"/>
              <a:cs typeface="Juice ITC" panose="04040403040A02020202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6CC1-C62E-4793-9BAB-70F633D6ED53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6211571"/>
            <a:ext cx="12192000" cy="67500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US" sz="2400" dirty="0"/>
          </a:p>
        </p:txBody>
      </p:sp>
      <p:sp>
        <p:nvSpPr>
          <p:cNvPr id="6" name="Text Box 5"/>
          <p:cNvSpPr txBox="1"/>
          <p:nvPr/>
        </p:nvSpPr>
        <p:spPr>
          <a:xfrm>
            <a:off x="9042401" y="2743201"/>
            <a:ext cx="2056553" cy="14204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US"/>
          </a:p>
        </p:txBody>
      </p:sp>
      <p:pic>
        <p:nvPicPr>
          <p:cNvPr id="9" name="Content Placeholder 3" descr="Zimbabwe_240-animated-flag-gifs.gif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023445" y="3182753"/>
            <a:ext cx="2539153" cy="1428115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39690" y="3660808"/>
            <a:ext cx="1391139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b="1" dirty="0">
                <a:latin typeface="+mn-lt"/>
              </a:rPr>
              <a:t> THE BUSINESS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Basketry weaving and selling</a:t>
            </a:r>
          </a:p>
          <a:p>
            <a:r>
              <a:rPr lang="en-GB" dirty="0" smtClean="0"/>
              <a:t>Buying </a:t>
            </a:r>
            <a:r>
              <a:rPr lang="en-GB" dirty="0"/>
              <a:t>and </a:t>
            </a:r>
            <a:r>
              <a:rPr lang="en-GB" dirty="0" smtClean="0"/>
              <a:t>selling of hair products </a:t>
            </a:r>
            <a:r>
              <a:rPr lang="en-GB" dirty="0"/>
              <a:t>for example </a:t>
            </a:r>
            <a:r>
              <a:rPr lang="en-GB" dirty="0" smtClean="0"/>
              <a:t>braids, relaxers</a:t>
            </a:r>
            <a:endParaRPr lang="en-GB" dirty="0"/>
          </a:p>
          <a:p>
            <a:r>
              <a:rPr lang="en-GB" dirty="0" smtClean="0"/>
              <a:t>Buying </a:t>
            </a:r>
            <a:r>
              <a:rPr lang="en-GB" dirty="0"/>
              <a:t>and </a:t>
            </a:r>
            <a:r>
              <a:rPr lang="en-GB" dirty="0" smtClean="0"/>
              <a:t>selling of beauty products </a:t>
            </a:r>
            <a:r>
              <a:rPr lang="en-GB" dirty="0"/>
              <a:t>for example roll-ons, Vaseline, body lotions, and body sprays</a:t>
            </a:r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E5CAC35-839B-7540-0E2A-77225DE482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1" y="1907829"/>
            <a:ext cx="1853008" cy="12662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50BBBEC6-79FA-5721-FFD2-94BDFDB5EE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003" y="3370792"/>
            <a:ext cx="1458652" cy="12778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1F9F41C-F667-C5A0-ED73-1EA7AFA26F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909" y="3357176"/>
            <a:ext cx="1556661" cy="139472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89BDF57D-1956-B6AD-01D9-15F4F56631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301" y="3541136"/>
            <a:ext cx="1458651" cy="127783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C2B51CF8-21FE-A285-A4FD-06E8920AA10D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65879" y="1849467"/>
            <a:ext cx="3287921" cy="139472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59007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b="1" dirty="0">
                <a:latin typeface="+mn-lt"/>
              </a:rPr>
              <a:t>CUSTOMER BASE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1886" y="1484243"/>
            <a:ext cx="5627914" cy="4692720"/>
          </a:xfrm>
          <a:ln w="3175"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ZA" dirty="0"/>
          </a:p>
          <a:p>
            <a:r>
              <a:rPr lang="en-ZA" dirty="0"/>
              <a:t>The business has customers from the </a:t>
            </a:r>
            <a:r>
              <a:rPr lang="en-ZA" dirty="0" smtClean="0"/>
              <a:t>communities </a:t>
            </a:r>
            <a:r>
              <a:rPr lang="en-ZA" dirty="0"/>
              <a:t>of </a:t>
            </a:r>
            <a:r>
              <a:rPr lang="en-ZA" dirty="0" err="1"/>
              <a:t>Njube</a:t>
            </a:r>
            <a:r>
              <a:rPr lang="en-ZA" dirty="0"/>
              <a:t> and </a:t>
            </a:r>
            <a:r>
              <a:rPr lang="en-ZA" dirty="0" err="1"/>
              <a:t>neighboring</a:t>
            </a:r>
            <a:r>
              <a:rPr lang="en-ZA" dirty="0"/>
              <a:t> suburbs </a:t>
            </a:r>
          </a:p>
          <a:p>
            <a:r>
              <a:rPr lang="en-ZA" dirty="0"/>
              <a:t>Local hotels and lodges interested in basketry</a:t>
            </a:r>
          </a:p>
          <a:p>
            <a:r>
              <a:rPr lang="en-ZA" dirty="0"/>
              <a:t>Clients from neighbouring countries especially on basketry weaving</a:t>
            </a:r>
          </a:p>
          <a:p>
            <a:pPr marL="0" indent="0">
              <a:buNone/>
            </a:pPr>
            <a:r>
              <a:rPr lang="en-ZA" dirty="0"/>
              <a:t>The business customers have improved since the beginning of LED training. The LED training impacted us with knowledge of how to be an entrepreneur, business management, and marketing strategies</a:t>
            </a:r>
          </a:p>
          <a:p>
            <a:pPr marL="0" indent="0">
              <a:buNone/>
            </a:pPr>
            <a:endParaRPr lang="en-ZA" dirty="0"/>
          </a:p>
          <a:p>
            <a:pPr marL="0" indent="0">
              <a:buNone/>
            </a:pPr>
            <a:r>
              <a:rPr lang="en-ZA" dirty="0"/>
              <a:t>Through training, social media, and the internet</a:t>
            </a:r>
          </a:p>
          <a:p>
            <a:endParaRPr lang="en-ZA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172200" y="1842328"/>
            <a:ext cx="5181600" cy="4351338"/>
          </a:xfrm>
          <a:ln w="3175"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C8A40A8-445E-A18E-E6DA-EBF948B33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536789"/>
            <a:ext cx="3320143" cy="39241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7E3110B-A879-9FCE-A1B1-C89A454359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143" y="1536789"/>
            <a:ext cx="2514599" cy="368820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D7F57BA-DD1C-F776-338E-DD2074D986C9}"/>
              </a:ext>
            </a:extLst>
          </p:cNvPr>
          <p:cNvSpPr/>
          <p:nvPr/>
        </p:nvSpPr>
        <p:spPr>
          <a:xfrm>
            <a:off x="6172199" y="5688177"/>
            <a:ext cx="3167743" cy="470001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Thenjiwe</a:t>
            </a:r>
            <a:r>
              <a:rPr lang="en-US" dirty="0"/>
              <a:t> with a happy client</a:t>
            </a:r>
            <a:endParaRPr lang="en-ZW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514FB60-15BD-19F2-08D1-9909448F5C7A}"/>
              </a:ext>
            </a:extLst>
          </p:cNvPr>
          <p:cNvSpPr/>
          <p:nvPr/>
        </p:nvSpPr>
        <p:spPr>
          <a:xfrm>
            <a:off x="9492342" y="5230977"/>
            <a:ext cx="2307772" cy="47000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Gate poster</a:t>
            </a:r>
            <a:endParaRPr lang="en-ZW" dirty="0"/>
          </a:p>
        </p:txBody>
      </p:sp>
    </p:spTree>
    <p:extLst>
      <p:ext uri="{BB962C8B-B14F-4D97-AF65-F5344CB8AC3E}">
        <p14:creationId xmlns="" xmlns:p14="http://schemas.microsoft.com/office/powerpoint/2010/main" val="41973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b="1" dirty="0">
                <a:latin typeface="+mn-lt"/>
              </a:rPr>
              <a:t>CUSTOMER BASE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1886" y="1484243"/>
            <a:ext cx="5627914" cy="4692720"/>
          </a:xfrm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en-ZA" dirty="0"/>
          </a:p>
          <a:p>
            <a:pPr marL="0" indent="0"/>
            <a:r>
              <a:rPr lang="en-ZA" dirty="0" smtClean="0"/>
              <a:t>The </a:t>
            </a:r>
            <a:r>
              <a:rPr lang="en-ZA" dirty="0"/>
              <a:t>business customers have improved since the beginning of LED training</a:t>
            </a:r>
            <a:r>
              <a:rPr lang="en-ZA" dirty="0" smtClean="0"/>
              <a:t>.</a:t>
            </a:r>
          </a:p>
          <a:p>
            <a:pPr marL="0" indent="0"/>
            <a:r>
              <a:rPr lang="en-ZA" dirty="0" smtClean="0"/>
              <a:t> </a:t>
            </a:r>
            <a:r>
              <a:rPr lang="en-ZA" dirty="0"/>
              <a:t>The LED training impacted us with knowledge </a:t>
            </a:r>
            <a:r>
              <a:rPr lang="en-ZA" dirty="0" smtClean="0"/>
              <a:t>on </a:t>
            </a:r>
            <a:r>
              <a:rPr lang="en-ZA" dirty="0"/>
              <a:t>how to be an entrepreneur, business management, and marketing strategies</a:t>
            </a:r>
          </a:p>
          <a:p>
            <a:pPr marL="0" indent="0">
              <a:buNone/>
            </a:pPr>
            <a:endParaRPr lang="en-ZA" dirty="0"/>
          </a:p>
          <a:p>
            <a:pPr>
              <a:buNone/>
            </a:pPr>
            <a:endParaRPr lang="en-ZA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172200" y="1463040"/>
            <a:ext cx="5181600" cy="4730626"/>
          </a:xfrm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7E3110B-A879-9FCE-A1B1-C89A454359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315" y="1578543"/>
            <a:ext cx="3414333" cy="402183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514FB60-15BD-19F2-08D1-9909448F5C7A}"/>
              </a:ext>
            </a:extLst>
          </p:cNvPr>
          <p:cNvSpPr/>
          <p:nvPr/>
        </p:nvSpPr>
        <p:spPr>
          <a:xfrm>
            <a:off x="6652890" y="5712240"/>
            <a:ext cx="2307772" cy="47000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Gate poster</a:t>
            </a:r>
            <a:endParaRPr lang="en-ZW" dirty="0"/>
          </a:p>
        </p:txBody>
      </p:sp>
    </p:spTree>
    <p:extLst>
      <p:ext uri="{BB962C8B-B14F-4D97-AF65-F5344CB8AC3E}">
        <p14:creationId xmlns="" xmlns:p14="http://schemas.microsoft.com/office/powerpoint/2010/main" val="41973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b="1" dirty="0">
                <a:latin typeface="+mn-lt"/>
              </a:rPr>
              <a:t>COMPETITION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8200" y="1414914"/>
            <a:ext cx="5181600" cy="4785768"/>
          </a:xfrm>
          <a:ln w="3175">
            <a:solidFill>
              <a:schemeClr val="tx1"/>
            </a:solidFill>
          </a:ln>
        </p:spPr>
        <p:txBody>
          <a:bodyPr/>
          <a:lstStyle/>
          <a:p>
            <a:r>
              <a:rPr lang="en-GB" dirty="0"/>
              <a:t>On basketry  weaving competitors come from Lupane and </a:t>
            </a:r>
            <a:r>
              <a:rPr lang="en-GB" dirty="0" err="1"/>
              <a:t>Binga</a:t>
            </a:r>
            <a:endParaRPr lang="en-GB" dirty="0"/>
          </a:p>
          <a:p>
            <a:r>
              <a:rPr lang="en-GB" dirty="0"/>
              <a:t>Hair and body products competition comes from a nearby tuckshop and local shops</a:t>
            </a:r>
          </a:p>
          <a:p>
            <a:r>
              <a:rPr lang="en-GB" dirty="0"/>
              <a:t>My secret to success is elegant craftsmanship, timely delivery, and a passion for excellence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21" name="Content Placeholder 20">
            <a:extLst>
              <a:ext uri="{FF2B5EF4-FFF2-40B4-BE49-F238E27FC236}">
                <a16:creationId xmlns="" xmlns:a16="http://schemas.microsoft.com/office/drawing/2014/main" id="{DCEA7F53-5414-6460-5450-23DEFF99F94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186" y="1386038"/>
            <a:ext cx="3814614" cy="4143905"/>
          </a:xfrm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1FE7E862-7EF0-9A3D-C076-8A3016A9F981}"/>
              </a:ext>
            </a:extLst>
          </p:cNvPr>
          <p:cNvSpPr/>
          <p:nvPr/>
        </p:nvSpPr>
        <p:spPr>
          <a:xfrm>
            <a:off x="7539186" y="5675086"/>
            <a:ext cx="3814614" cy="5255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Message from a happy customer placing an order</a:t>
            </a:r>
            <a:endParaRPr lang="en-ZW" dirty="0"/>
          </a:p>
        </p:txBody>
      </p:sp>
    </p:spTree>
    <p:extLst>
      <p:ext uri="{BB962C8B-B14F-4D97-AF65-F5344CB8AC3E}">
        <p14:creationId xmlns="" xmlns:p14="http://schemas.microsoft.com/office/powerpoint/2010/main" val="190569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+mn-lt"/>
              </a:rPr>
              <a:t>NEW PRODUCTS OR SERVICES?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en-ZA" dirty="0"/>
          </a:p>
          <a:p>
            <a:r>
              <a:rPr lang="en-ZA" dirty="0"/>
              <a:t>The business has new products: fruit vases and sisal pots</a:t>
            </a:r>
          </a:p>
          <a:p>
            <a:r>
              <a:rPr lang="en-ZA" dirty="0"/>
              <a:t>They are performing quite well, they are only on stock when someone has placed an order </a:t>
            </a:r>
          </a:p>
          <a:p>
            <a:r>
              <a:rPr lang="en-ZA" dirty="0"/>
              <a:t>I advertise through social media, and a gate poster at my home. </a:t>
            </a:r>
          </a:p>
          <a:p>
            <a:pPr marL="0" indent="0">
              <a:buNone/>
            </a:pPr>
            <a:endParaRPr lang="en-Z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C00CDAE-71D4-1C2D-2CCF-AEB7A8DB6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8698" y="2857446"/>
            <a:ext cx="2307250" cy="24132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CDDD5EC-76E2-F9A2-12BC-BA31144DF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4226" y="2770820"/>
            <a:ext cx="2510971" cy="241322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7D32E96-C10C-80F5-D0BB-0636E71ABA11}"/>
              </a:ext>
            </a:extLst>
          </p:cNvPr>
          <p:cNvSpPr/>
          <p:nvPr/>
        </p:nvSpPr>
        <p:spPr>
          <a:xfrm>
            <a:off x="6316450" y="5502475"/>
            <a:ext cx="2125822" cy="49280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Fruit vase</a:t>
            </a:r>
            <a:endParaRPr lang="en-ZW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AF85E9D-5F69-F826-8D50-D8118A0D662D}"/>
              </a:ext>
            </a:extLst>
          </p:cNvPr>
          <p:cNvSpPr/>
          <p:nvPr/>
        </p:nvSpPr>
        <p:spPr>
          <a:xfrm>
            <a:off x="9168904" y="5540976"/>
            <a:ext cx="1611086" cy="4928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Sisal pot</a:t>
            </a:r>
            <a:endParaRPr lang="en-ZW" dirty="0"/>
          </a:p>
        </p:txBody>
      </p:sp>
    </p:spTree>
    <p:extLst>
      <p:ext uri="{BB962C8B-B14F-4D97-AF65-F5344CB8AC3E}">
        <p14:creationId xmlns="" xmlns:p14="http://schemas.microsoft.com/office/powerpoint/2010/main" val="2299412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+mn-lt"/>
              </a:rPr>
              <a:t>QUALITY AND PACKAGING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</a:pPr>
            <a:r>
              <a:rPr lang="en-ZA" sz="2000" dirty="0"/>
              <a:t>The  customers are quite pleased with the business products and services.</a:t>
            </a:r>
          </a:p>
          <a:p>
            <a:pPr>
              <a:lnSpc>
                <a:spcPct val="100000"/>
              </a:lnSpc>
            </a:pPr>
            <a:r>
              <a:rPr lang="en-ZA" sz="2000" dirty="0"/>
              <a:t>Being able to produce desired products and services has increased  customers and also being able to meet due dates.</a:t>
            </a:r>
          </a:p>
          <a:p>
            <a:pPr>
              <a:lnSpc>
                <a:spcPct val="100000"/>
              </a:lnSpc>
            </a:pPr>
            <a:r>
              <a:rPr lang="en-ZA" sz="2000" dirty="0"/>
              <a:t>The branding for the available products is work in progress. The business is still growing.</a:t>
            </a:r>
          </a:p>
          <a:p>
            <a:pPr>
              <a:lnSpc>
                <a:spcPct val="100000"/>
              </a:lnSpc>
            </a:pPr>
            <a:r>
              <a:rPr lang="en-GB" sz="2000" dirty="0" smtClean="0"/>
              <a:t> The business has  </a:t>
            </a:r>
            <a:r>
              <a:rPr lang="en-GB" sz="2000" dirty="0"/>
              <a:t>successfully attracted customers by implementing effective marketing strategies through social media</a:t>
            </a:r>
          </a:p>
          <a:p>
            <a:pPr>
              <a:lnSpc>
                <a:spcPct val="100000"/>
              </a:lnSpc>
            </a:pPr>
            <a:endParaRPr lang="en-ZA" dirty="0"/>
          </a:p>
          <a:p>
            <a:pPr marL="0" indent="0">
              <a:lnSpc>
                <a:spcPct val="100000"/>
              </a:lnSpc>
              <a:buNone/>
            </a:pPr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39B5501-1653-E962-440B-0D78B40AE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2743" y="1907828"/>
            <a:ext cx="4775200" cy="3680172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DB3C28EE-1AF8-B8C3-535B-2C55D307C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5706961"/>
            <a:ext cx="5181600" cy="47000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algn="ctr"/>
            <a:r>
              <a:rPr lang="en-US" dirty="0"/>
              <a:t>Message from a happy client</a:t>
            </a:r>
            <a:endParaRPr lang="en-ZW" dirty="0"/>
          </a:p>
        </p:txBody>
      </p:sp>
    </p:spTree>
    <p:extLst>
      <p:ext uri="{BB962C8B-B14F-4D97-AF65-F5344CB8AC3E}">
        <p14:creationId xmlns="" xmlns:p14="http://schemas.microsoft.com/office/powerpoint/2010/main" val="3717392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+mn-lt"/>
              </a:rPr>
              <a:t>BUSINESS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51958" y="1825625"/>
            <a:ext cx="4878389" cy="4373044"/>
          </a:xfrm>
          <a:noFill/>
          <a:ln w="3175">
            <a:solidFill>
              <a:schemeClr val="tx1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en-ZA" sz="4000" dirty="0" smtClean="0"/>
              <a:t>The business has not  </a:t>
            </a:r>
            <a:r>
              <a:rPr lang="en-ZA" sz="4000" dirty="0"/>
              <a:t>been able to hire a full-time worker</a:t>
            </a:r>
          </a:p>
          <a:p>
            <a:r>
              <a:rPr lang="en-ZA" sz="4000" dirty="0"/>
              <a:t>There is one part-time worker who looks after the shop when I go buy materials and deliver orders.</a:t>
            </a:r>
          </a:p>
          <a:p>
            <a:r>
              <a:rPr lang="en-ZA" sz="4000" dirty="0"/>
              <a:t> </a:t>
            </a:r>
            <a:r>
              <a:rPr lang="en-ZA" sz="4000" dirty="0" smtClean="0"/>
              <a:t>The </a:t>
            </a:r>
            <a:r>
              <a:rPr lang="en-ZA" sz="4000" dirty="0"/>
              <a:t>business stock is managed through record-keeping and tracking: input material, baskets produced, baskets sold, and baskets in stock</a:t>
            </a:r>
          </a:p>
          <a:p>
            <a:r>
              <a:rPr lang="en-ZA" sz="4000" dirty="0"/>
              <a:t>Update of stock monthly</a:t>
            </a:r>
          </a:p>
          <a:p>
            <a:r>
              <a:rPr lang="en-GB" sz="4000" dirty="0"/>
              <a:t>Through effective cost management, I have been able to optimize the pricing of my basketry products, ensuring a sustainable surplus for the business and affordable prices to the community</a:t>
            </a:r>
          </a:p>
          <a:p>
            <a:pPr marL="0" indent="0">
              <a:buNone/>
            </a:pPr>
            <a:endParaRPr lang="en-ZA" sz="4000" dirty="0"/>
          </a:p>
          <a:p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="" xmlns:a16="http://schemas.microsoft.com/office/drawing/2014/main" id="{BAA22946-D317-895F-5F82-73F2DDF38D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025" y="1791858"/>
            <a:ext cx="4693163" cy="334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10939" y="5236143"/>
            <a:ext cx="4148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W" dirty="0" smtClean="0"/>
              <a:t>Production process</a:t>
            </a:r>
            <a:endParaRPr lang="en-ZW" dirty="0"/>
          </a:p>
        </p:txBody>
      </p:sp>
    </p:spTree>
    <p:extLst>
      <p:ext uri="{BB962C8B-B14F-4D97-AF65-F5344CB8AC3E}">
        <p14:creationId xmlns="" xmlns:p14="http://schemas.microsoft.com/office/powerpoint/2010/main" val="3156873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>
                <a:latin typeface="+mn-lt"/>
              </a:rPr>
              <a:t>FINANCIAL MANAGEMENT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sz="2600" dirty="0"/>
              <a:t> </a:t>
            </a:r>
            <a:r>
              <a:rPr lang="en-ZA" sz="2600" dirty="0" smtClean="0"/>
              <a:t>The business keeps record </a:t>
            </a:r>
            <a:r>
              <a:rPr lang="en-ZA" sz="2600" dirty="0"/>
              <a:t>of: </a:t>
            </a:r>
          </a:p>
          <a:p>
            <a:r>
              <a:rPr lang="en-ZA" sz="2600" dirty="0"/>
              <a:t>I</a:t>
            </a:r>
            <a:r>
              <a:rPr lang="en-ZA" sz="2600" dirty="0" smtClean="0"/>
              <a:t>nput materials, baskets </a:t>
            </a:r>
            <a:r>
              <a:rPr lang="en-ZA" sz="2600" dirty="0"/>
              <a:t>produced </a:t>
            </a:r>
            <a:r>
              <a:rPr lang="en-ZA" sz="2600" dirty="0" smtClean="0"/>
              <a:t> and sold</a:t>
            </a:r>
            <a:endParaRPr lang="en-ZA" dirty="0"/>
          </a:p>
          <a:p>
            <a:r>
              <a:rPr lang="en-ZA" sz="2400" dirty="0"/>
              <a:t>Record-keeping </a:t>
            </a:r>
            <a:r>
              <a:rPr lang="en-ZA" sz="2400" dirty="0" smtClean="0"/>
              <a:t>helps </a:t>
            </a:r>
            <a:r>
              <a:rPr lang="en-ZA" sz="2400" dirty="0"/>
              <a:t>track sales, cost, and inventory </a:t>
            </a:r>
          </a:p>
          <a:p>
            <a:r>
              <a:rPr lang="en-ZA" sz="2400" dirty="0" smtClean="0"/>
              <a:t>The business has a </a:t>
            </a:r>
            <a:r>
              <a:rPr lang="en-ZA" sz="2400" dirty="0"/>
              <a:t>bank account at First Capital</a:t>
            </a:r>
          </a:p>
          <a:p>
            <a:endParaRPr lang="en-ZA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CB4819E4-9435-4F86-761A-1B46D1F660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248" y="1825625"/>
            <a:ext cx="3263503" cy="3718258"/>
          </a:xfrm>
          <a:ln w="3175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81FF2B93-9092-7028-2545-8E46E6DD02B6}"/>
              </a:ext>
            </a:extLst>
          </p:cNvPr>
          <p:cNvSpPr/>
          <p:nvPr/>
        </p:nvSpPr>
        <p:spPr>
          <a:xfrm>
            <a:off x="7131248" y="5543883"/>
            <a:ext cx="3263503" cy="69725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Sample of the record book</a:t>
            </a:r>
            <a:endParaRPr lang="en-ZW" dirty="0"/>
          </a:p>
        </p:txBody>
      </p:sp>
    </p:spTree>
    <p:extLst>
      <p:ext uri="{BB962C8B-B14F-4D97-AF65-F5344CB8AC3E}">
        <p14:creationId xmlns="" xmlns:p14="http://schemas.microsoft.com/office/powerpoint/2010/main" val="297580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83D288F9C0D742B1C572EE9F15CFEC" ma:contentTypeVersion="21" ma:contentTypeDescription="Create a new document." ma:contentTypeScope="" ma:versionID="053a5ec0831317e823422aaa8b6e0f06">
  <xsd:schema xmlns:xsd="http://www.w3.org/2001/XMLSchema" xmlns:xs="http://www.w3.org/2001/XMLSchema" xmlns:p="http://schemas.microsoft.com/office/2006/metadata/properties" xmlns:ns2="5c72703c-1067-4fa7-89cc-ef245258de7b" xmlns:ns3="baaa1e52-d096-4578-884f-544177159c31" targetNamespace="http://schemas.microsoft.com/office/2006/metadata/properties" ma:root="true" ma:fieldsID="22a11a410b86899d8171017e0a53600f" ns2:_="" ns3:_="">
    <xsd:import namespace="5c72703c-1067-4fa7-89cc-ef245258de7b"/>
    <xsd:import namespace="baaa1e52-d096-4578-884f-544177159c3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URLLink" minOccurs="0"/>
                <xsd:element ref="ns3:MediaServiceSearchProperties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72703c-1067-4fa7-89cc-ef245258de7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bc4b65e-775a-4a0b-8a3f-ec286c64b49d}" ma:internalName="TaxCatchAll" ma:showField="CatchAllData" ma:web="5c72703c-1067-4fa7-89cc-ef245258de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aa1e52-d096-4578-884f-544177159c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7300de80-7531-40b2-a37f-f138d0f80c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URLLink" ma:index="24" nillable="true" ma:displayName="URL Link" ma:format="Hyperlink" ma:internalName="URL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RLLink xmlns="baaa1e52-d096-4578-884f-544177159c31">
      <Url xsi:nil="true"/>
      <Description xsi:nil="true"/>
    </URLLink>
    <TaxCatchAll xmlns="5c72703c-1067-4fa7-89cc-ef245258de7b" xsi:nil="true"/>
    <lcf76f155ced4ddcb4097134ff3c332f xmlns="baaa1e52-d096-4578-884f-544177159c3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B26E83D-FCD1-4DA6-906E-35FE04C54A78}"/>
</file>

<file path=customXml/itemProps2.xml><?xml version="1.0" encoding="utf-8"?>
<ds:datastoreItem xmlns:ds="http://schemas.openxmlformats.org/officeDocument/2006/customXml" ds:itemID="{7277966C-7C01-44BE-A75D-0AEECAE54174}">
  <ds:schemaRefs>
    <ds:schemaRef ds:uri="http://schemas.microsoft.com/office/2006/documentManagement/types"/>
    <ds:schemaRef ds:uri="http://purl.org/dc/dcmitype/"/>
    <ds:schemaRef ds:uri="http://purl.org/dc/terms/"/>
    <ds:schemaRef ds:uri="1c924d7e-c5b4-4b28-aa90-c1965de8ebdf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5c72703c-1067-4fa7-89cc-ef245258de7b"/>
  </ds:schemaRefs>
</ds:datastoreItem>
</file>

<file path=customXml/itemProps3.xml><?xml version="1.0" encoding="utf-8"?>
<ds:datastoreItem xmlns:ds="http://schemas.openxmlformats.org/officeDocument/2006/customXml" ds:itemID="{1564F237-B32C-474E-BCDA-E28413166BC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3446</TotalTime>
  <Words>989</Words>
  <Application>Microsoft Office PowerPoint</Application>
  <PresentationFormat>Custom</PresentationFormat>
  <Paragraphs>189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    PROMOTING GENDER-INCLUSIVE LOCAL ECONOMIC DEVELOPMENT IN ZIMBABWE  </vt:lpstr>
      <vt:lpstr> THE BUSINESS  </vt:lpstr>
      <vt:lpstr>CUSTOMER BASE</vt:lpstr>
      <vt:lpstr>CUSTOMER BASE</vt:lpstr>
      <vt:lpstr>COMPETITION</vt:lpstr>
      <vt:lpstr>NEW PRODUCTS OR SERVICES?</vt:lpstr>
      <vt:lpstr>QUALITY AND PACKAGING</vt:lpstr>
      <vt:lpstr>BUSINESS MANAGEMENT</vt:lpstr>
      <vt:lpstr>FINANCIAL MANAGEMENT </vt:lpstr>
      <vt:lpstr>SAVINGS AND SELF SUFFICIENCY</vt:lpstr>
      <vt:lpstr>INCOME AND EXPENSES FOR THE BUSINESS FOR THE  PAST  SIX MONTHS</vt:lpstr>
      <vt:lpstr>INCOME AND EXPENSES FOR THE BUSINESS FOR  NEXT SIX MONTHS</vt:lpstr>
      <vt:lpstr>WHAT PLANS HAVE YOU MADE TO GROW YOUR BUSINESS IN THE NEXT 6 MONTHS?  </vt:lpstr>
      <vt:lpstr>CHALLENGES</vt:lpstr>
      <vt:lpstr>SUSTAINABILITY</vt:lpstr>
      <vt:lpstr>ADDITIONAL INFORMATION?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name</dc:title>
  <dc:creator>Anne Hilton - Entrepreneurship Mananger</dc:creator>
  <cp:lastModifiedBy>A. MANYEMWE</cp:lastModifiedBy>
  <cp:revision>88</cp:revision>
  <dcterms:created xsi:type="dcterms:W3CDTF">2015-03-24T08:09:40Z</dcterms:created>
  <dcterms:modified xsi:type="dcterms:W3CDTF">2024-11-07T17:57:40Z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0x010100FC83D288F9C0D742B1C572EE9F15CFEC</vt:lpwstr>
  </property>
</Properties>
</file>