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sldIdLst>
    <p:sldId id="256" r:id="rId5"/>
    <p:sldId id="257" r:id="rId6"/>
    <p:sldId id="258" r:id="rId7"/>
    <p:sldId id="263" r:id="rId8"/>
    <p:sldId id="286" r:id="rId9"/>
    <p:sldId id="285" r:id="rId10"/>
    <p:sldId id="273" r:id="rId11"/>
    <p:sldId id="275" r:id="rId12"/>
    <p:sldId id="287" r:id="rId13"/>
    <p:sldId id="288" r:id="rId14"/>
    <p:sldId id="292" r:id="rId15"/>
    <p:sldId id="289" r:id="rId16"/>
    <p:sldId id="290" r:id="rId17"/>
    <p:sldId id="280" r:id="rId18"/>
    <p:sldId id="297" r:id="rId19"/>
    <p:sldId id="296" r:id="rId20"/>
    <p:sldId id="295" r:id="rId21"/>
    <p:sldId id="279" r:id="rId22"/>
    <p:sldId id="291"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810" autoAdjust="0"/>
  </p:normalViewPr>
  <p:slideViewPr>
    <p:cSldViewPr>
      <p:cViewPr varScale="1">
        <p:scale>
          <a:sx n="61" d="100"/>
          <a:sy n="61" d="100"/>
        </p:scale>
        <p:origin x="1656" y="4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VARAYA TAPIWA - Local Action for Gender Justice  Zimbabwe Coordinator" userId="a6efff57-4fdb-4031-a99b-bc88ce5915cd" providerId="ADAL" clId="{71DAEF0F-A391-4BB4-AC77-F05C64401A50}"/>
    <pc:docChg chg="undo custSel addSld delSld modSld">
      <pc:chgData name="ZVARAYA TAPIWA - Local Action for Gender Justice  Zimbabwe Coordinator" userId="a6efff57-4fdb-4031-a99b-bc88ce5915cd" providerId="ADAL" clId="{71DAEF0F-A391-4BB4-AC77-F05C64401A50}" dt="2022-10-25T15:30:16.062" v="1083" actId="20577"/>
      <pc:docMkLst>
        <pc:docMk/>
      </pc:docMkLst>
      <pc:sldChg chg="delSp modSp mod">
        <pc:chgData name="ZVARAYA TAPIWA - Local Action for Gender Justice  Zimbabwe Coordinator" userId="a6efff57-4fdb-4031-a99b-bc88ce5915cd" providerId="ADAL" clId="{71DAEF0F-A391-4BB4-AC77-F05C64401A50}" dt="2022-10-25T15:25:48.989" v="287" actId="6549"/>
        <pc:sldMkLst>
          <pc:docMk/>
          <pc:sldMk cId="983321093" sldId="256"/>
        </pc:sldMkLst>
        <pc:spChg chg="mod">
          <ac:chgData name="ZVARAYA TAPIWA - Local Action for Gender Justice  Zimbabwe Coordinator" userId="a6efff57-4fdb-4031-a99b-bc88ce5915cd" providerId="ADAL" clId="{71DAEF0F-A391-4BB4-AC77-F05C64401A50}" dt="2022-10-12T11:39:17.199" v="150" actId="20577"/>
          <ac:spMkLst>
            <pc:docMk/>
            <pc:sldMk cId="983321093" sldId="256"/>
            <ac:spMk id="8" creationId="{00000000-0000-0000-0000-000000000000}"/>
          </ac:spMkLst>
        </pc:spChg>
        <pc:spChg chg="mod">
          <ac:chgData name="ZVARAYA TAPIWA - Local Action for Gender Justice  Zimbabwe Coordinator" userId="a6efff57-4fdb-4031-a99b-bc88ce5915cd" providerId="ADAL" clId="{71DAEF0F-A391-4BB4-AC77-F05C64401A50}" dt="2022-10-25T15:25:48.989" v="287" actId="6549"/>
          <ac:spMkLst>
            <pc:docMk/>
            <pc:sldMk cId="983321093" sldId="256"/>
            <ac:spMk id="9" creationId="{00000000-0000-0000-0000-000000000000}"/>
          </ac:spMkLst>
        </pc:spChg>
        <pc:picChg chg="del">
          <ac:chgData name="ZVARAYA TAPIWA - Local Action for Gender Justice  Zimbabwe Coordinator" userId="a6efff57-4fdb-4031-a99b-bc88ce5915cd" providerId="ADAL" clId="{71DAEF0F-A391-4BB4-AC77-F05C64401A50}" dt="2022-10-24T09:37:59.603" v="192" actId="478"/>
          <ac:picMkLst>
            <pc:docMk/>
            <pc:sldMk cId="983321093" sldId="256"/>
            <ac:picMk id="2" creationId="{00000000-0000-0000-0000-000000000000}"/>
          </ac:picMkLst>
        </pc:picChg>
      </pc:sldChg>
      <pc:sldChg chg="modSp mod">
        <pc:chgData name="ZVARAYA TAPIWA - Local Action for Gender Justice  Zimbabwe Coordinator" userId="a6efff57-4fdb-4031-a99b-bc88ce5915cd" providerId="ADAL" clId="{71DAEF0F-A391-4BB4-AC77-F05C64401A50}" dt="2022-10-25T15:25:57.463" v="337" actId="6549"/>
        <pc:sldMkLst>
          <pc:docMk/>
          <pc:sldMk cId="154590272" sldId="257"/>
        </pc:sldMkLst>
        <pc:spChg chg="mod">
          <ac:chgData name="ZVARAYA TAPIWA - Local Action for Gender Justice  Zimbabwe Coordinator" userId="a6efff57-4fdb-4031-a99b-bc88ce5915cd" providerId="ADAL" clId="{71DAEF0F-A391-4BB4-AC77-F05C64401A50}" dt="2022-10-25T15:25:57.463" v="337" actId="6549"/>
          <ac:spMkLst>
            <pc:docMk/>
            <pc:sldMk cId="154590272" sldId="257"/>
            <ac:spMk id="6" creationId="{00000000-0000-0000-0000-000000000000}"/>
          </ac:spMkLst>
        </pc:spChg>
        <pc:graphicFrameChg chg="mod modGraphic">
          <ac:chgData name="ZVARAYA TAPIWA - Local Action for Gender Justice  Zimbabwe Coordinator" userId="a6efff57-4fdb-4031-a99b-bc88ce5915cd" providerId="ADAL" clId="{71DAEF0F-A391-4BB4-AC77-F05C64401A50}" dt="2022-10-12T10:51:01.898" v="64" actId="2711"/>
          <ac:graphicFrameMkLst>
            <pc:docMk/>
            <pc:sldMk cId="154590272" sldId="257"/>
            <ac:graphicFrameMk id="2" creationId="{00000000-0000-0000-0000-000000000000}"/>
          </ac:graphicFrameMkLst>
        </pc:graphicFrameChg>
      </pc:sldChg>
      <pc:sldChg chg="modSp mod">
        <pc:chgData name="ZVARAYA TAPIWA - Local Action for Gender Justice  Zimbabwe Coordinator" userId="a6efff57-4fdb-4031-a99b-bc88ce5915cd" providerId="ADAL" clId="{71DAEF0F-A391-4BB4-AC77-F05C64401A50}" dt="2022-10-25T15:26:03.525" v="387" actId="6549"/>
        <pc:sldMkLst>
          <pc:docMk/>
          <pc:sldMk cId="1224357605" sldId="258"/>
        </pc:sldMkLst>
        <pc:spChg chg="mod">
          <ac:chgData name="ZVARAYA TAPIWA - Local Action for Gender Justice  Zimbabwe Coordinator" userId="a6efff57-4fdb-4031-a99b-bc88ce5915cd" providerId="ADAL" clId="{71DAEF0F-A391-4BB4-AC77-F05C64401A50}" dt="2022-10-25T15:26:03.525" v="387" actId="6549"/>
          <ac:spMkLst>
            <pc:docMk/>
            <pc:sldMk cId="1224357605" sldId="258"/>
            <ac:spMk id="6" creationId="{00000000-0000-0000-0000-000000000000}"/>
          </ac:spMkLst>
        </pc:spChg>
      </pc:sldChg>
      <pc:sldChg chg="modSp mod">
        <pc:chgData name="ZVARAYA TAPIWA - Local Action for Gender Justice  Zimbabwe Coordinator" userId="a6efff57-4fdb-4031-a99b-bc88ce5915cd" providerId="ADAL" clId="{71DAEF0F-A391-4BB4-AC77-F05C64401A50}" dt="2022-10-25T15:26:09.809" v="437" actId="6549"/>
        <pc:sldMkLst>
          <pc:docMk/>
          <pc:sldMk cId="2158104489" sldId="263"/>
        </pc:sldMkLst>
        <pc:spChg chg="mod">
          <ac:chgData name="ZVARAYA TAPIWA - Local Action for Gender Justice  Zimbabwe Coordinator" userId="a6efff57-4fdb-4031-a99b-bc88ce5915cd" providerId="ADAL" clId="{71DAEF0F-A391-4BB4-AC77-F05C64401A50}" dt="2022-10-12T11:39:35.603" v="169" actId="20577"/>
          <ac:spMkLst>
            <pc:docMk/>
            <pc:sldMk cId="2158104489" sldId="263"/>
            <ac:spMk id="9" creationId="{00000000-0000-0000-0000-000000000000}"/>
          </ac:spMkLst>
        </pc:spChg>
        <pc:spChg chg="mod">
          <ac:chgData name="ZVARAYA TAPIWA - Local Action for Gender Justice  Zimbabwe Coordinator" userId="a6efff57-4fdb-4031-a99b-bc88ce5915cd" providerId="ADAL" clId="{71DAEF0F-A391-4BB4-AC77-F05C64401A50}" dt="2022-10-25T15:26:09.809" v="437" actId="6549"/>
          <ac:spMkLst>
            <pc:docMk/>
            <pc:sldMk cId="2158104489" sldId="263"/>
            <ac:spMk id="10" creationId="{00000000-0000-0000-0000-000000000000}"/>
          </ac:spMkLst>
        </pc:spChg>
      </pc:sldChg>
      <pc:sldChg chg="modSp mod">
        <pc:chgData name="ZVARAYA TAPIWA - Local Action for Gender Justice  Zimbabwe Coordinator" userId="a6efff57-4fdb-4031-a99b-bc88ce5915cd" providerId="ADAL" clId="{71DAEF0F-A391-4BB4-AC77-F05C64401A50}" dt="2022-10-25T15:26:27.204" v="537" actId="6549"/>
        <pc:sldMkLst>
          <pc:docMk/>
          <pc:sldMk cId="202242207" sldId="273"/>
        </pc:sldMkLst>
        <pc:spChg chg="mod">
          <ac:chgData name="ZVARAYA TAPIWA - Local Action for Gender Justice  Zimbabwe Coordinator" userId="a6efff57-4fdb-4031-a99b-bc88ce5915cd" providerId="ADAL" clId="{71DAEF0F-A391-4BB4-AC77-F05C64401A50}" dt="2022-10-25T15:26:27.204" v="537" actId="6549"/>
          <ac:spMkLst>
            <pc:docMk/>
            <pc:sldMk cId="202242207" sldId="273"/>
            <ac:spMk id="6" creationId="{00000000-0000-0000-0000-000000000000}"/>
          </ac:spMkLst>
        </pc:spChg>
      </pc:sldChg>
      <pc:sldChg chg="addSp modSp mod modClrScheme chgLayout">
        <pc:chgData name="ZVARAYA TAPIWA - Local Action for Gender Justice  Zimbabwe Coordinator" userId="a6efff57-4fdb-4031-a99b-bc88ce5915cd" providerId="ADAL" clId="{71DAEF0F-A391-4BB4-AC77-F05C64401A50}" dt="2022-10-25T15:27:07.324" v="610" actId="20577"/>
        <pc:sldMkLst>
          <pc:docMk/>
          <pc:sldMk cId="1451996036" sldId="275"/>
        </pc:sldMkLst>
        <pc:spChg chg="mod ord">
          <ac:chgData name="ZVARAYA TAPIWA - Local Action for Gender Justice  Zimbabwe Coordinator" userId="a6efff57-4fdb-4031-a99b-bc88ce5915cd" providerId="ADAL" clId="{71DAEF0F-A391-4BB4-AC77-F05C64401A50}" dt="2022-10-25T15:26:49.762" v="588" actId="700"/>
          <ac:spMkLst>
            <pc:docMk/>
            <pc:sldMk cId="1451996036" sldId="275"/>
            <ac:spMk id="2" creationId="{00000000-0000-0000-0000-000000000000}"/>
          </ac:spMkLst>
        </pc:spChg>
        <pc:spChg chg="mod ord">
          <ac:chgData name="ZVARAYA TAPIWA - Local Action for Gender Justice  Zimbabwe Coordinator" userId="a6efff57-4fdb-4031-a99b-bc88ce5915cd" providerId="ADAL" clId="{71DAEF0F-A391-4BB4-AC77-F05C64401A50}" dt="2022-10-25T15:26:49.762" v="588" actId="700"/>
          <ac:spMkLst>
            <pc:docMk/>
            <pc:sldMk cId="1451996036" sldId="275"/>
            <ac:spMk id="3" creationId="{00000000-0000-0000-0000-000000000000}"/>
          </ac:spMkLst>
        </pc:spChg>
        <pc:spChg chg="add mod ord">
          <ac:chgData name="ZVARAYA TAPIWA - Local Action for Gender Justice  Zimbabwe Coordinator" userId="a6efff57-4fdb-4031-a99b-bc88ce5915cd" providerId="ADAL" clId="{71DAEF0F-A391-4BB4-AC77-F05C64401A50}" dt="2022-10-25T15:27:07.324" v="610" actId="20577"/>
          <ac:spMkLst>
            <pc:docMk/>
            <pc:sldMk cId="1451996036" sldId="275"/>
            <ac:spMk id="4" creationId="{01F0C5C0-8EB8-D476-A47D-BCD974CDBC34}"/>
          </ac:spMkLst>
        </pc:spChg>
        <pc:spChg chg="mod">
          <ac:chgData name="ZVARAYA TAPIWA - Local Action for Gender Justice  Zimbabwe Coordinator" userId="a6efff57-4fdb-4031-a99b-bc88ce5915cd" providerId="ADAL" clId="{71DAEF0F-A391-4BB4-AC77-F05C64401A50}" dt="2022-10-25T15:26:33.548" v="587" actId="6549"/>
          <ac:spMkLst>
            <pc:docMk/>
            <pc:sldMk cId="1451996036" sldId="275"/>
            <ac:spMk id="6" creationId="{00000000-0000-0000-0000-000000000000}"/>
          </ac:spMkLst>
        </pc:spChg>
      </pc:sldChg>
      <pc:sldChg chg="modSp mod">
        <pc:chgData name="ZVARAYA TAPIWA - Local Action for Gender Justice  Zimbabwe Coordinator" userId="a6efff57-4fdb-4031-a99b-bc88ce5915cd" providerId="ADAL" clId="{71DAEF0F-A391-4BB4-AC77-F05C64401A50}" dt="2022-10-25T15:30:16.062" v="1083" actId="20577"/>
        <pc:sldMkLst>
          <pc:docMk/>
          <pc:sldMk cId="4268981048" sldId="278"/>
        </pc:sldMkLst>
        <pc:spChg chg="mod">
          <ac:chgData name="ZVARAYA TAPIWA - Local Action for Gender Justice  Zimbabwe Coordinator" userId="a6efff57-4fdb-4031-a99b-bc88ce5915cd" providerId="ADAL" clId="{71DAEF0F-A391-4BB4-AC77-F05C64401A50}" dt="2022-10-25T15:29:27.307" v="989" actId="20577"/>
          <ac:spMkLst>
            <pc:docMk/>
            <pc:sldMk cId="4268981048" sldId="278"/>
            <ac:spMk id="2" creationId="{00000000-0000-0000-0000-000000000000}"/>
          </ac:spMkLst>
        </pc:spChg>
        <pc:spChg chg="mod">
          <ac:chgData name="ZVARAYA TAPIWA - Local Action for Gender Justice  Zimbabwe Coordinator" userId="a6efff57-4fdb-4031-a99b-bc88ce5915cd" providerId="ADAL" clId="{71DAEF0F-A391-4BB4-AC77-F05C64401A50}" dt="2022-10-25T15:30:16.062" v="1083" actId="20577"/>
          <ac:spMkLst>
            <pc:docMk/>
            <pc:sldMk cId="4268981048" sldId="278"/>
            <ac:spMk id="10" creationId="{AAB69D43-64BD-7825-87DA-82AFF55A727B}"/>
          </ac:spMkLst>
        </pc:spChg>
      </pc:sldChg>
      <pc:sldChg chg="modSp mod">
        <pc:chgData name="ZVARAYA TAPIWA - Local Action for Gender Justice  Zimbabwe Coordinator" userId="a6efff57-4fdb-4031-a99b-bc88ce5915cd" providerId="ADAL" clId="{71DAEF0F-A391-4BB4-AC77-F05C64401A50}" dt="2022-10-25T15:28:52.259" v="968" actId="14100"/>
        <pc:sldMkLst>
          <pc:docMk/>
          <pc:sldMk cId="4268981048" sldId="279"/>
        </pc:sldMkLst>
        <pc:spChg chg="mod">
          <ac:chgData name="ZVARAYA TAPIWA - Local Action for Gender Justice  Zimbabwe Coordinator" userId="a6efff57-4fdb-4031-a99b-bc88ce5915cd" providerId="ADAL" clId="{71DAEF0F-A391-4BB4-AC77-F05C64401A50}" dt="2022-10-25T15:28:20.639" v="960" actId="20577"/>
          <ac:spMkLst>
            <pc:docMk/>
            <pc:sldMk cId="4268981048" sldId="279"/>
            <ac:spMk id="7" creationId="{00000000-0000-0000-0000-000000000000}"/>
          </ac:spMkLst>
        </pc:spChg>
        <pc:graphicFrameChg chg="mod modGraphic">
          <ac:chgData name="ZVARAYA TAPIWA - Local Action for Gender Justice  Zimbabwe Coordinator" userId="a6efff57-4fdb-4031-a99b-bc88ce5915cd" providerId="ADAL" clId="{71DAEF0F-A391-4BB4-AC77-F05C64401A50}" dt="2022-10-25T15:28:52.259" v="968" actId="14100"/>
          <ac:graphicFrameMkLst>
            <pc:docMk/>
            <pc:sldMk cId="4268981048" sldId="279"/>
            <ac:graphicFrameMk id="8" creationId="{972E4A84-E591-9A23-75A2-94588F73F8FF}"/>
          </ac:graphicFrameMkLst>
        </pc:graphicFrameChg>
      </pc:sldChg>
      <pc:sldChg chg="modSp mod">
        <pc:chgData name="ZVARAYA TAPIWA - Local Action for Gender Justice  Zimbabwe Coordinator" userId="a6efff57-4fdb-4031-a99b-bc88ce5915cd" providerId="ADAL" clId="{71DAEF0F-A391-4BB4-AC77-F05C64401A50}" dt="2022-10-25T15:28:08.046" v="910" actId="6549"/>
        <pc:sldMkLst>
          <pc:docMk/>
          <pc:sldMk cId="4268981048" sldId="280"/>
        </pc:sldMkLst>
        <pc:spChg chg="mod">
          <ac:chgData name="ZVARAYA TAPIWA - Local Action for Gender Justice  Zimbabwe Coordinator" userId="a6efff57-4fdb-4031-a99b-bc88ce5915cd" providerId="ADAL" clId="{71DAEF0F-A391-4BB4-AC77-F05C64401A50}" dt="2022-10-25T15:28:08.046" v="910" actId="6549"/>
          <ac:spMkLst>
            <pc:docMk/>
            <pc:sldMk cId="4268981048" sldId="280"/>
            <ac:spMk id="6" creationId="{00000000-0000-0000-0000-000000000000}"/>
          </ac:spMkLst>
        </pc:spChg>
        <pc:graphicFrameChg chg="modGraphic">
          <ac:chgData name="ZVARAYA TAPIWA - Local Action for Gender Justice  Zimbabwe Coordinator" userId="a6efff57-4fdb-4031-a99b-bc88ce5915cd" providerId="ADAL" clId="{71DAEF0F-A391-4BB4-AC77-F05C64401A50}" dt="2022-10-12T11:42:16.739" v="191" actId="113"/>
          <ac:graphicFrameMkLst>
            <pc:docMk/>
            <pc:sldMk cId="4268981048" sldId="280"/>
            <ac:graphicFrameMk id="11" creationId="{D0F973FA-FA39-AE65-B4B1-A37529B32059}"/>
          </ac:graphicFrameMkLst>
        </pc:graphicFrameChg>
      </pc:sldChg>
      <pc:sldChg chg="modSp mod">
        <pc:chgData name="ZVARAYA TAPIWA - Local Action for Gender Justice  Zimbabwe Coordinator" userId="a6efff57-4fdb-4031-a99b-bc88ce5915cd" providerId="ADAL" clId="{71DAEF0F-A391-4BB4-AC77-F05C64401A50}" dt="2022-10-25T15:26:17.684" v="487" actId="6549"/>
        <pc:sldMkLst>
          <pc:docMk/>
          <pc:sldMk cId="4262653513" sldId="286"/>
        </pc:sldMkLst>
        <pc:spChg chg="mod">
          <ac:chgData name="ZVARAYA TAPIWA - Local Action for Gender Justice  Zimbabwe Coordinator" userId="a6efff57-4fdb-4031-a99b-bc88ce5915cd" providerId="ADAL" clId="{71DAEF0F-A391-4BB4-AC77-F05C64401A50}" dt="2022-10-25T15:26:17.684" v="487" actId="6549"/>
          <ac:spMkLst>
            <pc:docMk/>
            <pc:sldMk cId="4262653513" sldId="286"/>
            <ac:spMk id="10" creationId="{00000000-0000-0000-0000-000000000000}"/>
          </ac:spMkLst>
        </pc:spChg>
      </pc:sldChg>
      <pc:sldChg chg="modSp mod">
        <pc:chgData name="ZVARAYA TAPIWA - Local Action for Gender Justice  Zimbabwe Coordinator" userId="a6efff57-4fdb-4031-a99b-bc88ce5915cd" providerId="ADAL" clId="{71DAEF0F-A391-4BB4-AC77-F05C64401A50}" dt="2022-10-25T15:27:28.053" v="660" actId="6549"/>
        <pc:sldMkLst>
          <pc:docMk/>
          <pc:sldMk cId="1233519545" sldId="287"/>
        </pc:sldMkLst>
        <pc:spChg chg="mod">
          <ac:chgData name="ZVARAYA TAPIWA - Local Action for Gender Justice  Zimbabwe Coordinator" userId="a6efff57-4fdb-4031-a99b-bc88ce5915cd" providerId="ADAL" clId="{71DAEF0F-A391-4BB4-AC77-F05C64401A50}" dt="2022-10-25T15:27:28.053" v="660" actId="6549"/>
          <ac:spMkLst>
            <pc:docMk/>
            <pc:sldMk cId="1233519545" sldId="287"/>
            <ac:spMk id="6" creationId="{00000000-0000-0000-0000-000000000000}"/>
          </ac:spMkLst>
        </pc:spChg>
      </pc:sldChg>
      <pc:sldChg chg="modSp mod">
        <pc:chgData name="ZVARAYA TAPIWA - Local Action for Gender Justice  Zimbabwe Coordinator" userId="a6efff57-4fdb-4031-a99b-bc88ce5915cd" providerId="ADAL" clId="{71DAEF0F-A391-4BB4-AC77-F05C64401A50}" dt="2022-10-25T15:27:35.356" v="710" actId="6549"/>
        <pc:sldMkLst>
          <pc:docMk/>
          <pc:sldMk cId="3918247816" sldId="288"/>
        </pc:sldMkLst>
        <pc:spChg chg="mod">
          <ac:chgData name="ZVARAYA TAPIWA - Local Action for Gender Justice  Zimbabwe Coordinator" userId="a6efff57-4fdb-4031-a99b-bc88ce5915cd" providerId="ADAL" clId="{71DAEF0F-A391-4BB4-AC77-F05C64401A50}" dt="2022-10-25T15:27:35.356" v="710" actId="6549"/>
          <ac:spMkLst>
            <pc:docMk/>
            <pc:sldMk cId="3918247816" sldId="288"/>
            <ac:spMk id="6" creationId="{00000000-0000-0000-0000-000000000000}"/>
          </ac:spMkLst>
        </pc:spChg>
      </pc:sldChg>
      <pc:sldChg chg="modSp mod">
        <pc:chgData name="ZVARAYA TAPIWA - Local Action for Gender Justice  Zimbabwe Coordinator" userId="a6efff57-4fdb-4031-a99b-bc88ce5915cd" providerId="ADAL" clId="{71DAEF0F-A391-4BB4-AC77-F05C64401A50}" dt="2022-10-25T15:27:52.040" v="810" actId="6549"/>
        <pc:sldMkLst>
          <pc:docMk/>
          <pc:sldMk cId="802534170" sldId="289"/>
        </pc:sldMkLst>
        <pc:spChg chg="mod">
          <ac:chgData name="ZVARAYA TAPIWA - Local Action for Gender Justice  Zimbabwe Coordinator" userId="a6efff57-4fdb-4031-a99b-bc88ce5915cd" providerId="ADAL" clId="{71DAEF0F-A391-4BB4-AC77-F05C64401A50}" dt="2022-10-25T15:27:52.040" v="810" actId="6549"/>
          <ac:spMkLst>
            <pc:docMk/>
            <pc:sldMk cId="802534170" sldId="289"/>
            <ac:spMk id="6" creationId="{00000000-0000-0000-0000-000000000000}"/>
          </ac:spMkLst>
        </pc:spChg>
      </pc:sldChg>
      <pc:sldChg chg="modSp mod">
        <pc:chgData name="ZVARAYA TAPIWA - Local Action for Gender Justice  Zimbabwe Coordinator" userId="a6efff57-4fdb-4031-a99b-bc88ce5915cd" providerId="ADAL" clId="{71DAEF0F-A391-4BB4-AC77-F05C64401A50}" dt="2022-10-25T15:27:58.453" v="860" actId="6549"/>
        <pc:sldMkLst>
          <pc:docMk/>
          <pc:sldMk cId="641316720" sldId="290"/>
        </pc:sldMkLst>
        <pc:spChg chg="mod">
          <ac:chgData name="ZVARAYA TAPIWA - Local Action for Gender Justice  Zimbabwe Coordinator" userId="a6efff57-4fdb-4031-a99b-bc88ce5915cd" providerId="ADAL" clId="{71DAEF0F-A391-4BB4-AC77-F05C64401A50}" dt="2022-10-24T09:42:19.731" v="193" actId="404"/>
          <ac:spMkLst>
            <pc:docMk/>
            <pc:sldMk cId="641316720" sldId="290"/>
            <ac:spMk id="2" creationId="{00000000-0000-0000-0000-000000000000}"/>
          </ac:spMkLst>
        </pc:spChg>
        <pc:spChg chg="mod">
          <ac:chgData name="ZVARAYA TAPIWA - Local Action for Gender Justice  Zimbabwe Coordinator" userId="a6efff57-4fdb-4031-a99b-bc88ce5915cd" providerId="ADAL" clId="{71DAEF0F-A391-4BB4-AC77-F05C64401A50}" dt="2022-10-24T09:44:37.003" v="237" actId="113"/>
          <ac:spMkLst>
            <pc:docMk/>
            <pc:sldMk cId="641316720" sldId="290"/>
            <ac:spMk id="5" creationId="{94987554-FA33-8625-B0EF-900FA6317A7F}"/>
          </ac:spMkLst>
        </pc:spChg>
        <pc:spChg chg="mod">
          <ac:chgData name="ZVARAYA TAPIWA - Local Action for Gender Justice  Zimbabwe Coordinator" userId="a6efff57-4fdb-4031-a99b-bc88ce5915cd" providerId="ADAL" clId="{71DAEF0F-A391-4BB4-AC77-F05C64401A50}" dt="2022-10-25T15:27:58.453" v="860" actId="6549"/>
          <ac:spMkLst>
            <pc:docMk/>
            <pc:sldMk cId="641316720" sldId="290"/>
            <ac:spMk id="6" creationId="{00000000-0000-0000-0000-000000000000}"/>
          </ac:spMkLst>
        </pc:spChg>
        <pc:graphicFrameChg chg="mod">
          <ac:chgData name="ZVARAYA TAPIWA - Local Action for Gender Justice  Zimbabwe Coordinator" userId="a6efff57-4fdb-4031-a99b-bc88ce5915cd" providerId="ADAL" clId="{71DAEF0F-A391-4BB4-AC77-F05C64401A50}" dt="2022-10-24T09:42:28.985" v="194" actId="1076"/>
          <ac:graphicFrameMkLst>
            <pc:docMk/>
            <pc:sldMk cId="641316720" sldId="290"/>
            <ac:graphicFrameMk id="3" creationId="{FDDB8F4A-1132-C16B-3AA9-41BB7C4B03A3}"/>
          </ac:graphicFrameMkLst>
        </pc:graphicFrameChg>
      </pc:sldChg>
      <pc:sldChg chg="modSp add mod">
        <pc:chgData name="ZVARAYA TAPIWA - Local Action for Gender Justice  Zimbabwe Coordinator" userId="a6efff57-4fdb-4031-a99b-bc88ce5915cd" providerId="ADAL" clId="{71DAEF0F-A391-4BB4-AC77-F05C64401A50}" dt="2022-10-25T15:27:42.493" v="760" actId="6549"/>
        <pc:sldMkLst>
          <pc:docMk/>
          <pc:sldMk cId="1194597016" sldId="292"/>
        </pc:sldMkLst>
        <pc:spChg chg="mod">
          <ac:chgData name="ZVARAYA TAPIWA - Local Action for Gender Justice  Zimbabwe Coordinator" userId="a6efff57-4fdb-4031-a99b-bc88ce5915cd" providerId="ADAL" clId="{71DAEF0F-A391-4BB4-AC77-F05C64401A50}" dt="2022-10-12T11:05:54.384" v="87"/>
          <ac:spMkLst>
            <pc:docMk/>
            <pc:sldMk cId="1194597016" sldId="292"/>
            <ac:spMk id="2" creationId="{00000000-0000-0000-0000-000000000000}"/>
          </ac:spMkLst>
        </pc:spChg>
        <pc:spChg chg="mod">
          <ac:chgData name="ZVARAYA TAPIWA - Local Action for Gender Justice  Zimbabwe Coordinator" userId="a6efff57-4fdb-4031-a99b-bc88ce5915cd" providerId="ADAL" clId="{71DAEF0F-A391-4BB4-AC77-F05C64401A50}" dt="2022-10-12T11:40:18.294" v="184" actId="255"/>
          <ac:spMkLst>
            <pc:docMk/>
            <pc:sldMk cId="1194597016" sldId="292"/>
            <ac:spMk id="5" creationId="{94987554-FA33-8625-B0EF-900FA6317A7F}"/>
          </ac:spMkLst>
        </pc:spChg>
        <pc:spChg chg="mod">
          <ac:chgData name="ZVARAYA TAPIWA - Local Action for Gender Justice  Zimbabwe Coordinator" userId="a6efff57-4fdb-4031-a99b-bc88ce5915cd" providerId="ADAL" clId="{71DAEF0F-A391-4BB4-AC77-F05C64401A50}" dt="2022-10-25T15:27:42.493" v="760" actId="6549"/>
          <ac:spMkLst>
            <pc:docMk/>
            <pc:sldMk cId="1194597016" sldId="292"/>
            <ac:spMk id="6" creationId="{00000000-0000-0000-0000-000000000000}"/>
          </ac:spMkLst>
        </pc:spChg>
      </pc:sldChg>
      <pc:sldChg chg="add del">
        <pc:chgData name="ZVARAYA TAPIWA - Local Action for Gender Justice  Zimbabwe Coordinator" userId="a6efff57-4fdb-4031-a99b-bc88ce5915cd" providerId="ADAL" clId="{71DAEF0F-A391-4BB4-AC77-F05C64401A50}" dt="2022-10-25T15:29:02.940" v="970" actId="47"/>
        <pc:sldMkLst>
          <pc:docMk/>
          <pc:sldMk cId="2650948587" sldId="293"/>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5186945971376221E-2"/>
          <c:y val="0.11428971027823248"/>
          <c:w val="0.86849403258554947"/>
          <c:h val="0.77497319355019034"/>
        </c:manualLayout>
      </c:layout>
      <c:pieChart>
        <c:varyColors val="1"/>
        <c:ser>
          <c:idx val="0"/>
          <c:order val="0"/>
          <c:tx>
            <c:strRef>
              <c:f>Sheet1!$B$1</c:f>
              <c:strCache>
                <c:ptCount val="1"/>
                <c:pt idx="0">
                  <c:v>Sources of Revenue</c:v>
                </c:pt>
              </c:strCache>
            </c:strRef>
          </c:tx>
          <c:dPt>
            <c:idx val="0"/>
            <c:bubble3D val="0"/>
            <c:explosion val="1"/>
            <c:spPr>
              <a:solidFill>
                <a:schemeClr val="accent1"/>
              </a:solidFill>
              <a:ln w="19050">
                <a:solidFill>
                  <a:schemeClr val="lt1"/>
                </a:solidFill>
              </a:ln>
              <a:effectLst/>
            </c:spPr>
            <c:extLst>
              <c:ext xmlns:c16="http://schemas.microsoft.com/office/drawing/2014/chart" uri="{C3380CC4-5D6E-409C-BE32-E72D297353CC}">
                <c16:uniqueId val="{00000001-CB86-4CB7-8ABE-6D95085609B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B86-4CB7-8ABE-6D95085609B6}"/>
              </c:ext>
            </c:extLst>
          </c:dPt>
          <c:cat>
            <c:strRef>
              <c:f>Sheet1!$A$2:$A$3</c:f>
              <c:strCache>
                <c:ptCount val="2"/>
                <c:pt idx="0">
                  <c:v>Internal</c:v>
                </c:pt>
                <c:pt idx="1">
                  <c:v>External</c:v>
                </c:pt>
              </c:strCache>
            </c:strRef>
          </c:cat>
          <c:val>
            <c:numRef>
              <c:f>Sheet1!$B$2:$B$3</c:f>
              <c:numCache>
                <c:formatCode>_("$"* #,##0.00_);_("$"* \(#,##0.00\);_("$"* "-"??_);_(@_)</c:formatCode>
                <c:ptCount val="2"/>
                <c:pt idx="0">
                  <c:v>13049076</c:v>
                </c:pt>
                <c:pt idx="1">
                  <c:v>4492709</c:v>
                </c:pt>
              </c:numCache>
            </c:numRef>
          </c:val>
          <c:extLst>
            <c:ext xmlns:c16="http://schemas.microsoft.com/office/drawing/2014/chart" uri="{C3380CC4-5D6E-409C-BE32-E72D297353CC}">
              <c16:uniqueId val="{00000000-6EE8-4B69-9521-BBE9633987E7}"/>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4FD-4490-A04E-4AC53C9C09B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4FD-4490-A04E-4AC53C9C09B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4FD-4490-A04E-4AC53C9C09B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64FD-4490-A04E-4AC53C9C09B1}"/>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64FD-4490-A04E-4AC53C9C09B1}"/>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64FD-4490-A04E-4AC53C9C09B1}"/>
              </c:ext>
            </c:extLst>
          </c:dPt>
          <c:cat>
            <c:strRef>
              <c:f>Sheet2!$C$1:$C$6</c:f>
              <c:strCache>
                <c:ptCount val="6"/>
                <c:pt idx="0">
                  <c:v>Governance &amp; Admin</c:v>
                </c:pt>
                <c:pt idx="1">
                  <c:v>Water Sanitation &amp; Hygiene</c:v>
                </c:pt>
                <c:pt idx="2">
                  <c:v>Social Services</c:v>
                </c:pt>
                <c:pt idx="3">
                  <c:v>Roads</c:v>
                </c:pt>
                <c:pt idx="4">
                  <c:v>Public Safety &amp; Security</c:v>
                </c:pt>
                <c:pt idx="5">
                  <c:v>Natural Resources and Conservation</c:v>
                </c:pt>
              </c:strCache>
            </c:strRef>
          </c:cat>
          <c:val>
            <c:numRef>
              <c:f>Sheet2!$D$1:$D$6</c:f>
              <c:numCache>
                <c:formatCode>#,##0.00</c:formatCode>
                <c:ptCount val="6"/>
                <c:pt idx="0">
                  <c:v>5737922.5999999996</c:v>
                </c:pt>
                <c:pt idx="1">
                  <c:v>2167334.79</c:v>
                </c:pt>
                <c:pt idx="2">
                  <c:v>3390674.18</c:v>
                </c:pt>
                <c:pt idx="3">
                  <c:v>5463808.5899999999</c:v>
                </c:pt>
                <c:pt idx="4">
                  <c:v>575551.44999999995</c:v>
                </c:pt>
                <c:pt idx="5">
                  <c:v>291107.88</c:v>
                </c:pt>
              </c:numCache>
            </c:numRef>
          </c:val>
          <c:extLst>
            <c:ext xmlns:c16="http://schemas.microsoft.com/office/drawing/2014/chart" uri="{C3380CC4-5D6E-409C-BE32-E72D297353CC}">
              <c16:uniqueId val="{0000000C-64FD-4490-A04E-4AC53C9C09B1}"/>
            </c:ext>
          </c:extLst>
        </c:ser>
        <c:ser>
          <c:idx val="1"/>
          <c:order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0E-64FD-4490-A04E-4AC53C9C09B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0-64FD-4490-A04E-4AC53C9C09B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2-64FD-4490-A04E-4AC53C9C09B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4-64FD-4490-A04E-4AC53C9C09B1}"/>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6-64FD-4490-A04E-4AC53C9C09B1}"/>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18-64FD-4490-A04E-4AC53C9C09B1}"/>
              </c:ext>
            </c:extLst>
          </c:dPt>
          <c:cat>
            <c:strRef>
              <c:f>Sheet2!$C$1:$C$6</c:f>
              <c:strCache>
                <c:ptCount val="6"/>
                <c:pt idx="0">
                  <c:v>Governance &amp; Admin</c:v>
                </c:pt>
                <c:pt idx="1">
                  <c:v>Water Sanitation &amp; Hygiene</c:v>
                </c:pt>
                <c:pt idx="2">
                  <c:v>Social Services</c:v>
                </c:pt>
                <c:pt idx="3">
                  <c:v>Roads</c:v>
                </c:pt>
                <c:pt idx="4">
                  <c:v>Public Safety &amp; Security</c:v>
                </c:pt>
                <c:pt idx="5">
                  <c:v>Natural Resources and Conservation</c:v>
                </c:pt>
              </c:strCache>
            </c:strRef>
          </c:cat>
          <c:val>
            <c:numRef>
              <c:f>Sheet2!$E$1:$E$6</c:f>
              <c:numCache>
                <c:formatCode>_(* #,##0.00_);_(* \(#,##0.00\);_(* "-"??_);_(@_)</c:formatCode>
                <c:ptCount val="6"/>
                <c:pt idx="0">
                  <c:v>32.553004391255854</c:v>
                </c:pt>
                <c:pt idx="1">
                  <c:v>12.295958634261048</c:v>
                </c:pt>
                <c:pt idx="2">
                  <c:v>19.236340251584757</c:v>
                </c:pt>
                <c:pt idx="3">
                  <c:v>30.997871080249755</c:v>
                </c:pt>
                <c:pt idx="4">
                  <c:v>3.2652808665010009</c:v>
                </c:pt>
                <c:pt idx="5">
                  <c:v>1.6515447761475879</c:v>
                </c:pt>
              </c:numCache>
            </c:numRef>
          </c:val>
          <c:extLst>
            <c:ext xmlns:c16="http://schemas.microsoft.com/office/drawing/2014/chart" uri="{C3380CC4-5D6E-409C-BE32-E72D297353CC}">
              <c16:uniqueId val="{00000019-64FD-4490-A04E-4AC53C9C09B1}"/>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967AC4-FAAE-40C7-9D5F-93FB15DECFD0}" type="datetimeFigureOut">
              <a:rPr lang="en-GB" smtClean="0"/>
              <a:t>08/11/2024</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FD5587-7577-41D4-90F2-B824B19906F8}" type="slidenum">
              <a:rPr lang="en-GB" smtClean="0"/>
              <a:t>‹#›</a:t>
            </a:fld>
            <a:endParaRPr lang="en-GB"/>
          </a:p>
        </p:txBody>
      </p:sp>
    </p:spTree>
    <p:extLst>
      <p:ext uri="{BB962C8B-B14F-4D97-AF65-F5344CB8AC3E}">
        <p14:creationId xmlns:p14="http://schemas.microsoft.com/office/powerpoint/2010/main" val="32195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DFD5587-7577-41D4-90F2-B824B19906F8}" type="slidenum">
              <a:rPr lang="en-GB" smtClean="0"/>
              <a:t>1</a:t>
            </a:fld>
            <a:endParaRPr lang="en-GB"/>
          </a:p>
        </p:txBody>
      </p:sp>
    </p:spTree>
    <p:extLst>
      <p:ext uri="{BB962C8B-B14F-4D97-AF65-F5344CB8AC3E}">
        <p14:creationId xmlns:p14="http://schemas.microsoft.com/office/powerpoint/2010/main" val="2962434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W" dirty="0"/>
          </a:p>
        </p:txBody>
      </p:sp>
      <p:sp>
        <p:nvSpPr>
          <p:cNvPr id="4" name="Slide Number Placeholder 3"/>
          <p:cNvSpPr>
            <a:spLocks noGrp="1"/>
          </p:cNvSpPr>
          <p:nvPr>
            <p:ph type="sldNum" sz="quarter" idx="10"/>
          </p:nvPr>
        </p:nvSpPr>
        <p:spPr/>
        <p:txBody>
          <a:bodyPr/>
          <a:lstStyle/>
          <a:p>
            <a:fld id="{1DFD5587-7577-41D4-90F2-B824B19906F8}" type="slidenum">
              <a:rPr lang="en-GB" smtClean="0"/>
              <a:t>10</a:t>
            </a:fld>
            <a:endParaRPr lang="en-GB"/>
          </a:p>
        </p:txBody>
      </p:sp>
    </p:spTree>
    <p:extLst>
      <p:ext uri="{BB962C8B-B14F-4D97-AF65-F5344CB8AC3E}">
        <p14:creationId xmlns:p14="http://schemas.microsoft.com/office/powerpoint/2010/main" val="4041908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8/11/2024</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970745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8/11/2024</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680162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8/11/2024</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409124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8/11/2024</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28098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B4485F-ED24-47DB-AFF9-387090B6200D}" type="datetimeFigureOut">
              <a:rPr lang="en-ZW" smtClean="0"/>
              <a:t>8/11/2024</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928762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BDB4485F-ED24-47DB-AFF9-387090B6200D}" type="datetimeFigureOut">
              <a:rPr lang="en-ZW" smtClean="0"/>
              <a:t>8/11/2024</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584428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BDB4485F-ED24-47DB-AFF9-387090B6200D}" type="datetimeFigureOut">
              <a:rPr lang="en-ZW" smtClean="0"/>
              <a:t>8/11/2024</a:t>
            </a:fld>
            <a:endParaRPr lang="en-ZW"/>
          </a:p>
        </p:txBody>
      </p:sp>
      <p:sp>
        <p:nvSpPr>
          <p:cNvPr id="8" name="Footer Placeholder 7"/>
          <p:cNvSpPr>
            <a:spLocks noGrp="1"/>
          </p:cNvSpPr>
          <p:nvPr>
            <p:ph type="ftr" sz="quarter" idx="11"/>
          </p:nvPr>
        </p:nvSpPr>
        <p:spPr/>
        <p:txBody>
          <a:bodyPr/>
          <a:lstStyle/>
          <a:p>
            <a:endParaRPr lang="en-ZW"/>
          </a:p>
        </p:txBody>
      </p:sp>
      <p:sp>
        <p:nvSpPr>
          <p:cNvPr id="9" name="Slide Number Placeholder 8"/>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566615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BDB4485F-ED24-47DB-AFF9-387090B6200D}" type="datetimeFigureOut">
              <a:rPr lang="en-ZW" smtClean="0"/>
              <a:t>8/11/2024</a:t>
            </a:fld>
            <a:endParaRPr lang="en-ZW"/>
          </a:p>
        </p:txBody>
      </p:sp>
      <p:sp>
        <p:nvSpPr>
          <p:cNvPr id="4" name="Footer Placeholder 3"/>
          <p:cNvSpPr>
            <a:spLocks noGrp="1"/>
          </p:cNvSpPr>
          <p:nvPr>
            <p:ph type="ftr" sz="quarter" idx="11"/>
          </p:nvPr>
        </p:nvSpPr>
        <p:spPr/>
        <p:txBody>
          <a:bodyPr/>
          <a:lstStyle/>
          <a:p>
            <a:endParaRPr lang="en-ZW"/>
          </a:p>
        </p:txBody>
      </p:sp>
      <p:sp>
        <p:nvSpPr>
          <p:cNvPr id="5" name="Slide Number Placeholder 4"/>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1828457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B4485F-ED24-47DB-AFF9-387090B6200D}" type="datetimeFigureOut">
              <a:rPr lang="en-ZW" smtClean="0"/>
              <a:t>8/11/2024</a:t>
            </a:fld>
            <a:endParaRPr lang="en-ZW"/>
          </a:p>
        </p:txBody>
      </p:sp>
      <p:sp>
        <p:nvSpPr>
          <p:cNvPr id="3" name="Footer Placeholder 2"/>
          <p:cNvSpPr>
            <a:spLocks noGrp="1"/>
          </p:cNvSpPr>
          <p:nvPr>
            <p:ph type="ftr" sz="quarter" idx="11"/>
          </p:nvPr>
        </p:nvSpPr>
        <p:spPr/>
        <p:txBody>
          <a:bodyPr/>
          <a:lstStyle/>
          <a:p>
            <a:endParaRPr lang="en-ZW"/>
          </a:p>
        </p:txBody>
      </p:sp>
      <p:sp>
        <p:nvSpPr>
          <p:cNvPr id="4" name="Slide Number Placeholder 3"/>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532978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B4485F-ED24-47DB-AFF9-387090B6200D}" type="datetimeFigureOut">
              <a:rPr lang="en-ZW" smtClean="0"/>
              <a:t>8/11/2024</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120731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B4485F-ED24-47DB-AFF9-387090B6200D}" type="datetimeFigureOut">
              <a:rPr lang="en-ZW" smtClean="0"/>
              <a:t>8/11/2024</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051226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B4485F-ED24-47DB-AFF9-387090B6200D}" type="datetimeFigureOut">
              <a:rPr lang="en-ZW" smtClean="0"/>
              <a:t>8/11/2024</a:t>
            </a:fld>
            <a:endParaRPr lang="en-ZW"/>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W"/>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8A6CC1-C62E-4793-9BAB-70F633D6ED53}" type="slidenum">
              <a:rPr lang="en-ZW" smtClean="0"/>
              <a:t>‹#›</a:t>
            </a:fld>
            <a:endParaRPr lang="en-ZW"/>
          </a:p>
        </p:txBody>
      </p:sp>
    </p:spTree>
    <p:extLst>
      <p:ext uri="{BB962C8B-B14F-4D97-AF65-F5344CB8AC3E}">
        <p14:creationId xmlns:p14="http://schemas.microsoft.com/office/powerpoint/2010/main" val="3146491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819150" y="2217578"/>
            <a:ext cx="7696200" cy="4031873"/>
          </a:xfrm>
          <a:prstGeom prst="rect">
            <a:avLst/>
          </a:prstGeom>
          <a:noFill/>
        </p:spPr>
        <p:txBody>
          <a:bodyPr wrap="square" rtlCol="0">
            <a:spAutoFit/>
          </a:bodyPr>
          <a:lstStyle/>
          <a:p>
            <a:pPr algn="ctr"/>
            <a:r>
              <a:rPr lang="en-GB" sz="2400" b="1" dirty="0">
                <a:latin typeface="Tahoma" panose="020B0604030504040204" pitchFamily="34" charset="0"/>
                <a:ea typeface="Times New Roman" panose="02020603050405020304" pitchFamily="18" charset="0"/>
              </a:rPr>
              <a:t>SADC PROTOCOL@WORK SUMMITS AND AWARDS </a:t>
            </a:r>
            <a:endParaRPr lang="en-ZW" sz="2400" b="1" dirty="0"/>
          </a:p>
          <a:p>
            <a:pPr algn="ctr"/>
            <a:r>
              <a:rPr lang="en-ZW" sz="3600" b="1" dirty="0"/>
              <a:t> 2024 </a:t>
            </a:r>
          </a:p>
          <a:p>
            <a:pPr algn="ctr"/>
            <a:r>
              <a:rPr lang="en-ZW" sz="3600" b="1" dirty="0"/>
              <a:t>GENDER RESPONSIVE BUDGETING presentation by K. S. Zenda</a:t>
            </a:r>
          </a:p>
          <a:p>
            <a:pPr algn="ctr"/>
            <a:endParaRPr lang="en-ZW" sz="2000" b="1" dirty="0"/>
          </a:p>
          <a:p>
            <a:pPr algn="ctr"/>
            <a:r>
              <a:rPr lang="en-ZW" sz="2000" dirty="0"/>
              <a:t>Zimbabwe, </a:t>
            </a:r>
          </a:p>
          <a:p>
            <a:pPr algn="ctr"/>
            <a:r>
              <a:rPr lang="en-ZW" sz="2000" dirty="0"/>
              <a:t>Mutasa Rural District Council, </a:t>
            </a:r>
          </a:p>
          <a:p>
            <a:pPr algn="ctr"/>
            <a:r>
              <a:rPr lang="en-ZW" sz="2000" dirty="0"/>
              <a:t>11 November 2024  </a:t>
            </a:r>
            <a:endParaRPr lang="en-ZW" sz="2000" dirty="0">
              <a:solidFill>
                <a:srgbClr val="FF0000"/>
              </a:solidFill>
            </a:endParaRPr>
          </a:p>
          <a:p>
            <a:pPr algn="ctr"/>
            <a:r>
              <a:rPr lang="en-ZW" sz="2000" dirty="0">
                <a:solidFill>
                  <a:srgbClr val="FF0000"/>
                </a:solidFill>
              </a:rPr>
              <a:t>.</a:t>
            </a:r>
          </a:p>
        </p:txBody>
      </p:sp>
      <p:sp>
        <p:nvSpPr>
          <p:cNvPr id="9" name="TextBox 8"/>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grpSp>
        <p:nvGrpSpPr>
          <p:cNvPr id="7" name="Group 6"/>
          <p:cNvGrpSpPr/>
          <p:nvPr/>
        </p:nvGrpSpPr>
        <p:grpSpPr>
          <a:xfrm>
            <a:off x="76200" y="685800"/>
            <a:ext cx="8915400" cy="1143000"/>
            <a:chOff x="543012" y="237175"/>
            <a:chExt cx="11206620" cy="1314506"/>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49638" y="638675"/>
              <a:ext cx="3237986" cy="778756"/>
            </a:xfrm>
            <a:prstGeom prst="rect">
              <a:avLst/>
            </a:prstGeom>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3012" y="237175"/>
              <a:ext cx="1506626" cy="1314506"/>
            </a:xfrm>
            <a:prstGeom prst="rect">
              <a:avLst/>
            </a:prstGeom>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69018" y="679918"/>
              <a:ext cx="2780614" cy="807702"/>
            </a:xfrm>
            <a:prstGeom prst="rect">
              <a:avLst/>
            </a:prstGeom>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470412" y="708948"/>
              <a:ext cx="3315817" cy="623788"/>
            </a:xfrm>
            <a:prstGeom prst="rect">
              <a:avLst/>
            </a:prstGeom>
          </p:spPr>
        </p:pic>
      </p:grpSp>
    </p:spTree>
    <p:extLst>
      <p:ext uri="{BB962C8B-B14F-4D97-AF65-F5344CB8AC3E}">
        <p14:creationId xmlns:p14="http://schemas.microsoft.com/office/powerpoint/2010/main" val="983321093"/>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lvl="0">
              <a:lnSpc>
                <a:spcPct val="107000"/>
              </a:lnSpc>
              <a:spcBef>
                <a:spcPts val="0"/>
              </a:spcBef>
              <a:spcAft>
                <a:spcPts val="0"/>
              </a:spcAft>
            </a:pPr>
            <a:r>
              <a:rPr lang="en-ZA" sz="3600" b="1" dirty="0">
                <a:solidFill>
                  <a:prstClr val="black"/>
                </a:solidFill>
                <a:latin typeface="+mn-lt"/>
                <a:ea typeface="+mn-ea"/>
                <a:cs typeface="+mn-cs"/>
              </a:rPr>
              <a:t>IV. </a:t>
            </a:r>
            <a:r>
              <a:rPr lang="en-GB" sz="3600" b="1" dirty="0">
                <a:effectLst/>
                <a:latin typeface="+mn-lt"/>
                <a:ea typeface="Calibri" panose="020F0502020204030204" pitchFamily="34" charset="0"/>
                <a:cs typeface="Times New Roman" panose="02020603050405020304" pitchFamily="18" charset="0"/>
              </a:rPr>
              <a:t>EXPENDITURE- GMS</a:t>
            </a:r>
            <a:br>
              <a:rPr lang="en-GB" sz="3600" b="1" dirty="0">
                <a:effectLst/>
                <a:latin typeface="+mn-lt"/>
                <a:ea typeface="Calibri" panose="020F0502020204030204" pitchFamily="34" charset="0"/>
                <a:cs typeface="Times New Roman" panose="02020603050405020304" pitchFamily="18" charset="0"/>
              </a:rPr>
            </a:br>
            <a:endParaRPr lang="en-ZA" sz="3600" dirty="0"/>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5" name="Content Placeholder 4">
            <a:extLst>
              <a:ext uri="{FF2B5EF4-FFF2-40B4-BE49-F238E27FC236}">
                <a16:creationId xmlns:a16="http://schemas.microsoft.com/office/drawing/2014/main" id="{94987554-FA33-8625-B0EF-900FA6317A7F}"/>
              </a:ext>
            </a:extLst>
          </p:cNvPr>
          <p:cNvSpPr>
            <a:spLocks noGrp="1"/>
          </p:cNvSpPr>
          <p:nvPr>
            <p:ph idx="1"/>
          </p:nvPr>
        </p:nvSpPr>
        <p:spPr/>
        <p:txBody>
          <a:bodyPr>
            <a:normAutofit fontScale="70000" lnSpcReduction="20000"/>
          </a:bodyPr>
          <a:lstStyle/>
          <a:p>
            <a:r>
              <a:rPr lang="en-GB" sz="3200" b="1" dirty="0">
                <a:effectLst/>
                <a:latin typeface="Tahoma" panose="020B0604030504040204" pitchFamily="34" charset="0"/>
                <a:ea typeface="Calibri" panose="020F0502020204030204" pitchFamily="34" charset="0"/>
                <a:cs typeface="Times New Roman" panose="02020603050405020304" pitchFamily="18" charset="0"/>
              </a:rPr>
              <a:t>Does the council have a Gender Management System? </a:t>
            </a:r>
          </a:p>
          <a:p>
            <a:r>
              <a:rPr lang="en-GB" sz="3200" dirty="0">
                <a:effectLst/>
                <a:latin typeface="Tahoma" panose="020B0604030504040204" pitchFamily="34" charset="0"/>
                <a:ea typeface="Calibri" panose="020F0502020204030204" pitchFamily="34" charset="0"/>
                <a:cs typeface="Times New Roman" panose="02020603050405020304" pitchFamily="18" charset="0"/>
              </a:rPr>
              <a:t>Yes. Gender Committee in place with the Chairperson being the Gender Champion, 2 Organisational Gender Focal Persons, Departmental Gender Focal Persons.</a:t>
            </a:r>
          </a:p>
          <a:p>
            <a:pPr marL="0" indent="0">
              <a:buNone/>
            </a:pPr>
            <a:endParaRPr lang="en-GB" sz="3200" dirty="0">
              <a:effectLst/>
              <a:latin typeface="Tahoma" panose="020B0604030504040204" pitchFamily="34" charset="0"/>
              <a:ea typeface="Calibri" panose="020F0502020204030204" pitchFamily="34" charset="0"/>
              <a:cs typeface="Times New Roman" panose="02020603050405020304" pitchFamily="18" charset="0"/>
            </a:endParaRPr>
          </a:p>
          <a:p>
            <a:r>
              <a:rPr lang="en-GB" sz="3200" b="1" dirty="0">
                <a:effectLst/>
                <a:latin typeface="Tahoma" panose="020B0604030504040204" pitchFamily="34" charset="0"/>
                <a:ea typeface="Calibri" panose="020F0502020204030204" pitchFamily="34" charset="0"/>
                <a:cs typeface="Times New Roman" panose="02020603050405020304" pitchFamily="18" charset="0"/>
              </a:rPr>
              <a:t>Are GMS activities budgeted for ? </a:t>
            </a:r>
          </a:p>
          <a:p>
            <a:pPr marL="0" indent="0">
              <a:buNone/>
            </a:pPr>
            <a:r>
              <a:rPr lang="en-GB" dirty="0">
                <a:latin typeface="Tahoma" panose="020B0604030504040204" pitchFamily="34" charset="0"/>
                <a:ea typeface="Calibri" panose="020F0502020204030204" pitchFamily="34" charset="0"/>
                <a:cs typeface="Times New Roman" panose="02020603050405020304" pitchFamily="18" charset="0"/>
              </a:rPr>
              <a:t>	Council budgets for the Gender Committee expenses and	 the Committee members’ expenses, Office expenses and 	training expenses. </a:t>
            </a:r>
            <a:endParaRPr lang="en-GB" sz="3200" dirty="0">
              <a:effectLst/>
              <a:latin typeface="Tahoma" panose="020B0604030504040204" pitchFamily="34" charset="0"/>
              <a:ea typeface="Calibri" panose="020F0502020204030204" pitchFamily="34" charset="0"/>
              <a:cs typeface="Times New Roman" panose="02020603050405020304" pitchFamily="18" charset="0"/>
            </a:endParaRPr>
          </a:p>
          <a:p>
            <a:endParaRPr lang="en-GB" sz="3200" dirty="0">
              <a:effectLst/>
              <a:latin typeface="Tahoma" panose="020B0604030504040204" pitchFamily="34" charset="0"/>
              <a:ea typeface="Calibri" panose="020F0502020204030204" pitchFamily="34" charset="0"/>
              <a:cs typeface="Times New Roman" panose="02020603050405020304" pitchFamily="18" charset="0"/>
            </a:endParaRPr>
          </a:p>
          <a:p>
            <a:r>
              <a:rPr lang="en-GB" sz="3200" b="1" dirty="0">
                <a:effectLst/>
                <a:latin typeface="Tahoma" panose="020B0604030504040204" pitchFamily="34" charset="0"/>
                <a:ea typeface="Calibri" panose="020F0502020204030204" pitchFamily="34" charset="0"/>
                <a:cs typeface="Times New Roman" panose="02020603050405020304" pitchFamily="18" charset="0"/>
              </a:rPr>
              <a:t>Where are these budgets found? </a:t>
            </a:r>
          </a:p>
          <a:p>
            <a:pPr marL="0" indent="0">
              <a:buNone/>
            </a:pPr>
            <a:r>
              <a:rPr lang="en-GB" dirty="0">
                <a:latin typeface="Tahoma" panose="020B0604030504040204" pitchFamily="34" charset="0"/>
                <a:ea typeface="Calibri" panose="020F0502020204030204" pitchFamily="34" charset="0"/>
                <a:cs typeface="Times New Roman" panose="02020603050405020304" pitchFamily="18" charset="0"/>
              </a:rPr>
              <a:t>	The budget is under the Governance programme.</a:t>
            </a:r>
            <a:br>
              <a:rPr lang="en-GB" sz="3200" dirty="0">
                <a:effectLst/>
                <a:latin typeface="Calibri" panose="020F0502020204030204" pitchFamily="34" charset="0"/>
                <a:ea typeface="Calibri" panose="020F0502020204030204" pitchFamily="34" charset="0"/>
                <a:cs typeface="Times New Roman" panose="02020603050405020304" pitchFamily="18" charset="0"/>
              </a:rPr>
            </a:br>
            <a:r>
              <a:rPr lang="en-GB" sz="5400" b="1" dirty="0">
                <a:effectLst/>
                <a:latin typeface="+mn-lt"/>
                <a:ea typeface="Calibri" panose="020F0502020204030204" pitchFamily="34" charset="0"/>
                <a:cs typeface="Times New Roman" panose="02020603050405020304" pitchFamily="18" charset="0"/>
              </a:rPr>
              <a:t> </a:t>
            </a:r>
            <a:br>
              <a:rPr lang="en-GB" sz="54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Tree>
    <p:extLst>
      <p:ext uri="{BB962C8B-B14F-4D97-AF65-F5344CB8AC3E}">
        <p14:creationId xmlns:p14="http://schemas.microsoft.com/office/powerpoint/2010/main" val="3918247816"/>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lvl="0">
              <a:lnSpc>
                <a:spcPct val="107000"/>
              </a:lnSpc>
              <a:spcBef>
                <a:spcPts val="0"/>
              </a:spcBef>
              <a:spcAft>
                <a:spcPts val="0"/>
              </a:spcAft>
            </a:pPr>
            <a:r>
              <a:rPr lang="en-ZA" sz="3600" b="1" dirty="0">
                <a:solidFill>
                  <a:prstClr val="black"/>
                </a:solidFill>
                <a:latin typeface="+mn-lt"/>
                <a:ea typeface="+mn-ea"/>
                <a:cs typeface="+mn-cs"/>
              </a:rPr>
              <a:t>IV. Gender Specific </a:t>
            </a:r>
            <a:r>
              <a:rPr lang="en-GB" sz="3600" b="1" dirty="0">
                <a:effectLst/>
                <a:latin typeface="+mn-lt"/>
                <a:ea typeface="Calibri" panose="020F0502020204030204" pitchFamily="34" charset="0"/>
                <a:cs typeface="Times New Roman" panose="02020603050405020304" pitchFamily="18" charset="0"/>
              </a:rPr>
              <a:t>expenditure</a:t>
            </a:r>
            <a:br>
              <a:rPr lang="en-GB" sz="3600" b="1" dirty="0">
                <a:effectLst/>
                <a:latin typeface="+mn-lt"/>
                <a:ea typeface="Calibri" panose="020F0502020204030204" pitchFamily="34" charset="0"/>
                <a:cs typeface="Times New Roman" panose="02020603050405020304" pitchFamily="18" charset="0"/>
              </a:rPr>
            </a:br>
            <a:endParaRPr lang="en-ZA" sz="3600" dirty="0"/>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5" name="Content Placeholder 4">
            <a:extLst>
              <a:ext uri="{FF2B5EF4-FFF2-40B4-BE49-F238E27FC236}">
                <a16:creationId xmlns:a16="http://schemas.microsoft.com/office/drawing/2014/main" id="{94987554-FA33-8625-B0EF-900FA6317A7F}"/>
              </a:ext>
            </a:extLst>
          </p:cNvPr>
          <p:cNvSpPr>
            <a:spLocks noGrp="1"/>
          </p:cNvSpPr>
          <p:nvPr>
            <p:ph idx="1"/>
          </p:nvPr>
        </p:nvSpPr>
        <p:spPr/>
        <p:txBody>
          <a:bodyPr>
            <a:normAutofit fontScale="25000" lnSpcReduction="20000"/>
          </a:bodyPr>
          <a:lstStyle/>
          <a:p>
            <a:pPr>
              <a:lnSpc>
                <a:spcPct val="120000"/>
              </a:lnSpc>
            </a:pPr>
            <a:r>
              <a:rPr lang="en-US" sz="6800" b="1" dirty="0">
                <a:effectLst/>
                <a:ea typeface="Calibri" panose="020F0502020204030204" pitchFamily="34" charset="0"/>
                <a:cs typeface="Times New Roman" panose="02020603050405020304" pitchFamily="18" charset="0"/>
              </a:rPr>
              <a:t>What gender-specific programmes does the council have?</a:t>
            </a:r>
          </a:p>
          <a:p>
            <a:pPr>
              <a:lnSpc>
                <a:spcPct val="120000"/>
              </a:lnSpc>
            </a:pPr>
            <a:r>
              <a:rPr lang="en-US" sz="6800" dirty="0">
                <a:effectLst/>
                <a:ea typeface="Calibri" panose="020F0502020204030204" pitchFamily="34" charset="0"/>
                <a:cs typeface="Times New Roman" panose="02020603050405020304" pitchFamily="18" charset="0"/>
              </a:rPr>
              <a:t>Commemorations of 16 Days of Activism against GBV.</a:t>
            </a:r>
          </a:p>
          <a:p>
            <a:pPr>
              <a:lnSpc>
                <a:spcPct val="120000"/>
              </a:lnSpc>
            </a:pPr>
            <a:r>
              <a:rPr lang="en-US" sz="6800" dirty="0">
                <a:ea typeface="Calibri" panose="020F0502020204030204" pitchFamily="34" charset="0"/>
                <a:cs typeface="Times New Roman" panose="02020603050405020304" pitchFamily="18" charset="0"/>
              </a:rPr>
              <a:t>Construction of waiting mothers’ shelter at Council clinics</a:t>
            </a:r>
          </a:p>
          <a:p>
            <a:pPr>
              <a:lnSpc>
                <a:spcPct val="120000"/>
              </a:lnSpc>
            </a:pPr>
            <a:r>
              <a:rPr lang="en-US" sz="6800" dirty="0">
                <a:effectLst/>
                <a:ea typeface="Calibri" panose="020F0502020204030204" pitchFamily="34" charset="0"/>
                <a:cs typeface="Times New Roman" panose="02020603050405020304" pitchFamily="18" charset="0"/>
              </a:rPr>
              <a:t>Borehole Repairs and maintenance.</a:t>
            </a:r>
          </a:p>
          <a:p>
            <a:pPr>
              <a:lnSpc>
                <a:spcPct val="120000"/>
              </a:lnSpc>
            </a:pPr>
            <a:r>
              <a:rPr lang="en-US" sz="6800" dirty="0">
                <a:effectLst/>
                <a:ea typeface="Calibri" panose="020F0502020204030204" pitchFamily="34" charset="0"/>
                <a:cs typeface="Times New Roman" panose="02020603050405020304" pitchFamily="18" charset="0"/>
              </a:rPr>
              <a:t>Provision of vending sites.</a:t>
            </a:r>
          </a:p>
          <a:p>
            <a:pPr>
              <a:lnSpc>
                <a:spcPct val="120000"/>
              </a:lnSpc>
            </a:pPr>
            <a:r>
              <a:rPr lang="en-US" sz="6800" b="1" dirty="0">
                <a:effectLst/>
                <a:ea typeface="Liberation Sans Narrow"/>
                <a:cs typeface="Liberation Sans Narrow"/>
              </a:rPr>
              <a:t>Where are these budget lines found? Are they visible?</a:t>
            </a:r>
          </a:p>
          <a:p>
            <a:pPr>
              <a:lnSpc>
                <a:spcPct val="120000"/>
              </a:lnSpc>
            </a:pPr>
            <a:r>
              <a:rPr lang="en-US" sz="6800" dirty="0">
                <a:ea typeface="Liberation Sans Narrow"/>
                <a:cs typeface="Liberation Sans Narrow"/>
              </a:rPr>
              <a:t>Budget under Programmes 2 and 3. Yes they are visible.</a:t>
            </a:r>
            <a:endParaRPr lang="en-US" sz="6800" dirty="0">
              <a:effectLst/>
              <a:ea typeface="Liberation Sans Narrow"/>
              <a:cs typeface="Liberation Sans Narrow"/>
            </a:endParaRPr>
          </a:p>
          <a:p>
            <a:pPr>
              <a:lnSpc>
                <a:spcPct val="120000"/>
              </a:lnSpc>
            </a:pPr>
            <a:r>
              <a:rPr lang="en-US" sz="6800" dirty="0">
                <a:effectLst/>
                <a:ea typeface="Liberation Sans Narrow"/>
                <a:cs typeface="Liberation Sans Narrow"/>
              </a:rPr>
              <a:t>What proportion of the council budget is allocated for </a:t>
            </a:r>
            <a:r>
              <a:rPr lang="en-US" sz="6800" dirty="0">
                <a:solidFill>
                  <a:srgbClr val="000000"/>
                </a:solidFill>
                <a:effectLst/>
                <a:ea typeface="Liberation Sans Narrow"/>
                <a:cs typeface="Liberation Sans Narrow"/>
              </a:rPr>
              <a:t>gender-specific programming?</a:t>
            </a:r>
          </a:p>
          <a:p>
            <a:pPr>
              <a:lnSpc>
                <a:spcPct val="120000"/>
              </a:lnSpc>
            </a:pPr>
            <a:r>
              <a:rPr lang="en-US" sz="6800" dirty="0">
                <a:solidFill>
                  <a:srgbClr val="000000"/>
                </a:solidFill>
                <a:ea typeface="Liberation Sans Narrow"/>
                <a:cs typeface="Liberation Sans Narrow"/>
              </a:rPr>
              <a:t>1%</a:t>
            </a:r>
          </a:p>
          <a:p>
            <a:pPr>
              <a:lnSpc>
                <a:spcPct val="120000"/>
              </a:lnSpc>
            </a:pPr>
            <a:r>
              <a:rPr lang="en-US" sz="6800" b="1" dirty="0">
                <a:effectLst/>
                <a:ea typeface="Liberation Sans Narrow"/>
                <a:cs typeface="Liberation Sans Narrow"/>
              </a:rPr>
              <a:t>How were these programmes/ projects informed by budget consultations?</a:t>
            </a:r>
          </a:p>
          <a:p>
            <a:pPr>
              <a:lnSpc>
                <a:spcPct val="120000"/>
              </a:lnSpc>
            </a:pPr>
            <a:r>
              <a:rPr lang="en-US" sz="6800" dirty="0">
                <a:effectLst/>
                <a:ea typeface="Liberation Sans Narrow"/>
                <a:cs typeface="Liberation Sans Narrow"/>
              </a:rPr>
              <a:t>Most women are actively partaking in vending activities and this represent a bigger chunk of budgeted revenue under fees for vending.</a:t>
            </a:r>
          </a:p>
          <a:p>
            <a:pPr>
              <a:lnSpc>
                <a:spcPct val="120000"/>
              </a:lnSpc>
            </a:pPr>
            <a:r>
              <a:rPr lang="en-US" sz="6800" dirty="0">
                <a:effectLst/>
                <a:ea typeface="Liberation Sans Narrow"/>
                <a:cs typeface="Liberation Sans Narrow"/>
              </a:rPr>
              <a:t>A larger proportion of men are involved in businesses, small to medium enterprises and this translates to a larger budget estimate of revenue from licencing and trading permits considering the high stats of participants as well.</a:t>
            </a:r>
          </a:p>
          <a:p>
            <a:pPr>
              <a:lnSpc>
                <a:spcPct val="120000"/>
              </a:lnSpc>
            </a:pPr>
            <a:endParaRPr lang="en-US" sz="6800" dirty="0">
              <a:effectLst/>
              <a:ea typeface="Liberation Sans Narrow"/>
              <a:cs typeface="Liberation Sans Narrow"/>
            </a:endParaRPr>
          </a:p>
          <a:p>
            <a:pPr>
              <a:lnSpc>
                <a:spcPct val="120000"/>
              </a:lnSpc>
            </a:pPr>
            <a:r>
              <a:rPr lang="en-US" sz="6800" dirty="0">
                <a:effectLst/>
                <a:ea typeface="Liberation Sans Narrow"/>
                <a:cs typeface="Liberation Sans Narrow"/>
              </a:rPr>
              <a:t>How are the gender-specific projects helping to promote gender equality and women’s empowerment?</a:t>
            </a:r>
          </a:p>
          <a:p>
            <a:pPr>
              <a:lnSpc>
                <a:spcPct val="120000"/>
              </a:lnSpc>
            </a:pPr>
            <a:endParaRPr lang="en-US" sz="6800" dirty="0">
              <a:effectLst/>
              <a:ea typeface="Liberation Sans Narrow"/>
              <a:cs typeface="Liberation Sans Narrow"/>
            </a:endParaRPr>
          </a:p>
          <a:p>
            <a:pPr>
              <a:lnSpc>
                <a:spcPct val="120000"/>
              </a:lnSpc>
            </a:pPr>
            <a:r>
              <a:rPr lang="en-US" sz="6800" dirty="0">
                <a:effectLst/>
                <a:ea typeface="Liberation Sans Narrow"/>
                <a:cs typeface="Liberation Sans Narrow"/>
              </a:rPr>
              <a:t>How do you measure the expenditure on gender-specific programmes (outputs, outcomes and impact)? </a:t>
            </a:r>
            <a:endParaRPr lang="en-GB" sz="6800" dirty="0">
              <a:effectLst/>
              <a:ea typeface="Liberation Sans Narrow"/>
              <a:cs typeface="Liberation Sans Narrow"/>
            </a:endParaRPr>
          </a:p>
          <a:p>
            <a:pPr marL="0" indent="0">
              <a:buNone/>
            </a:pPr>
            <a:br>
              <a:rPr lang="en-GB" sz="3200" dirty="0">
                <a:effectLst/>
                <a:latin typeface="Calibri" panose="020F0502020204030204" pitchFamily="34" charset="0"/>
                <a:ea typeface="Calibri" panose="020F0502020204030204" pitchFamily="34" charset="0"/>
                <a:cs typeface="Times New Roman" panose="02020603050405020304" pitchFamily="18" charset="0"/>
              </a:rPr>
            </a:br>
            <a:r>
              <a:rPr lang="en-GB" sz="5400" b="1" dirty="0">
                <a:effectLst/>
                <a:latin typeface="+mn-lt"/>
                <a:ea typeface="Calibri" panose="020F0502020204030204" pitchFamily="34" charset="0"/>
                <a:cs typeface="Times New Roman" panose="02020603050405020304" pitchFamily="18" charset="0"/>
              </a:rPr>
              <a:t> </a:t>
            </a:r>
            <a:br>
              <a:rPr lang="en-GB" sz="54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Tree>
    <p:extLst>
      <p:ext uri="{BB962C8B-B14F-4D97-AF65-F5344CB8AC3E}">
        <p14:creationId xmlns:p14="http://schemas.microsoft.com/office/powerpoint/2010/main" val="1194597016"/>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lvl="0">
              <a:lnSpc>
                <a:spcPct val="107000"/>
              </a:lnSpc>
              <a:spcBef>
                <a:spcPts val="0"/>
              </a:spcBef>
              <a:spcAft>
                <a:spcPts val="0"/>
              </a:spcAft>
            </a:pPr>
            <a:r>
              <a:rPr lang="en-ZA" sz="3600" b="1" dirty="0">
                <a:solidFill>
                  <a:prstClr val="black"/>
                </a:solidFill>
                <a:latin typeface="+mn-lt"/>
                <a:ea typeface="+mn-ea"/>
                <a:cs typeface="+mn-cs"/>
              </a:rPr>
              <a:t>IV. EMPLOYMENT </a:t>
            </a:r>
            <a:r>
              <a:rPr lang="en-GB" sz="3600" b="1" dirty="0">
                <a:effectLst/>
                <a:latin typeface="+mn-lt"/>
                <a:ea typeface="Calibri" panose="020F0502020204030204" pitchFamily="34" charset="0"/>
                <a:cs typeface="Times New Roman" panose="02020603050405020304" pitchFamily="18" charset="0"/>
              </a:rPr>
              <a:t>EXPENDITURE</a:t>
            </a:r>
            <a:br>
              <a:rPr lang="en-GB" sz="3600" b="1" dirty="0">
                <a:effectLst/>
                <a:latin typeface="+mn-lt"/>
                <a:ea typeface="Calibri" panose="020F0502020204030204" pitchFamily="34" charset="0"/>
                <a:cs typeface="Times New Roman" panose="02020603050405020304" pitchFamily="18" charset="0"/>
              </a:rPr>
            </a:br>
            <a:endParaRPr lang="en-ZA" sz="3600" dirty="0"/>
          </a:p>
        </p:txBody>
      </p:sp>
      <p:sp>
        <p:nvSpPr>
          <p:cNvPr id="6" name="TextBox 5"/>
          <p:cNvSpPr txBox="1"/>
          <p:nvPr/>
        </p:nvSpPr>
        <p:spPr>
          <a:xfrm>
            <a:off x="0" y="6398786"/>
            <a:ext cx="91440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5" name="Content Placeholder 4">
            <a:extLst>
              <a:ext uri="{FF2B5EF4-FFF2-40B4-BE49-F238E27FC236}">
                <a16:creationId xmlns:a16="http://schemas.microsoft.com/office/drawing/2014/main" id="{94987554-FA33-8625-B0EF-900FA6317A7F}"/>
              </a:ext>
            </a:extLst>
          </p:cNvPr>
          <p:cNvSpPr>
            <a:spLocks noGrp="1"/>
          </p:cNvSpPr>
          <p:nvPr>
            <p:ph idx="1"/>
          </p:nvPr>
        </p:nvSpPr>
        <p:spPr>
          <a:xfrm>
            <a:off x="457200" y="4561513"/>
            <a:ext cx="7696200" cy="2045215"/>
          </a:xfrm>
        </p:spPr>
        <p:txBody>
          <a:bodyPr>
            <a:normAutofit fontScale="25000" lnSpcReduction="20000"/>
          </a:bodyPr>
          <a:lstStyle/>
          <a:p>
            <a:pPr algn="just">
              <a:lnSpc>
                <a:spcPct val="150000"/>
              </a:lnSpc>
              <a:spcBef>
                <a:spcPts val="0"/>
              </a:spcBef>
            </a:pPr>
            <a:r>
              <a:rPr lang="en-US" sz="7200" b="1" dirty="0">
                <a:effectLst/>
                <a:ea typeface="Liberation Sans Narrow"/>
                <a:cs typeface="Liberation Sans Narrow"/>
              </a:rPr>
              <a:t>What percentage do women comprise of the full-time, part-time and casual, labour force?</a:t>
            </a:r>
          </a:p>
          <a:p>
            <a:pPr marL="0" indent="0" algn="just">
              <a:lnSpc>
                <a:spcPct val="150000"/>
              </a:lnSpc>
              <a:spcBef>
                <a:spcPts val="0"/>
              </a:spcBef>
              <a:buNone/>
            </a:pPr>
            <a:r>
              <a:rPr lang="en-US" sz="7200" dirty="0">
                <a:ea typeface="Liberation Sans Narrow"/>
                <a:cs typeface="Liberation Sans Narrow"/>
              </a:rPr>
              <a:t>	40.52%</a:t>
            </a:r>
            <a:endParaRPr lang="en-US" sz="7200" dirty="0">
              <a:effectLst/>
              <a:ea typeface="Liberation Sans Narrow"/>
              <a:cs typeface="Liberation Sans Narrow"/>
            </a:endParaRPr>
          </a:p>
          <a:p>
            <a:pPr algn="just">
              <a:lnSpc>
                <a:spcPct val="150000"/>
              </a:lnSpc>
              <a:spcBef>
                <a:spcPts val="0"/>
              </a:spcBef>
            </a:pPr>
            <a:r>
              <a:rPr lang="en-US" sz="7200" b="1" dirty="0">
                <a:ea typeface="Liberation Sans Narrow"/>
                <a:cs typeface="Liberation Sans Narrow"/>
              </a:rPr>
              <a:t>What are the reasons for the this employee breakdown?</a:t>
            </a:r>
          </a:p>
          <a:p>
            <a:pPr marL="0" indent="0" algn="just">
              <a:lnSpc>
                <a:spcPct val="150000"/>
              </a:lnSpc>
              <a:spcBef>
                <a:spcPts val="0"/>
              </a:spcBef>
              <a:buNone/>
            </a:pPr>
            <a:r>
              <a:rPr lang="en-US" sz="7200" dirty="0">
                <a:effectLst/>
                <a:ea typeface="Liberation Sans Narrow"/>
                <a:cs typeface="Liberation Sans Narrow"/>
              </a:rPr>
              <a:t>	Nature of work done</a:t>
            </a:r>
          </a:p>
          <a:p>
            <a:pPr marL="0" indent="0" algn="just">
              <a:lnSpc>
                <a:spcPct val="150000"/>
              </a:lnSpc>
              <a:spcBef>
                <a:spcPts val="0"/>
              </a:spcBef>
              <a:buNone/>
            </a:pPr>
            <a:r>
              <a:rPr lang="en-US" sz="7200" dirty="0">
                <a:ea typeface="Liberation Sans Narrow"/>
                <a:cs typeface="Liberation Sans Narrow"/>
              </a:rPr>
              <a:t>	No required qualifications.</a:t>
            </a:r>
            <a:endParaRPr lang="en-US" sz="7200" dirty="0">
              <a:effectLst/>
              <a:ea typeface="Liberation Sans Narrow"/>
              <a:cs typeface="Liberation Sans Narrow"/>
            </a:endParaRPr>
          </a:p>
        </p:txBody>
      </p:sp>
      <p:graphicFrame>
        <p:nvGraphicFramePr>
          <p:cNvPr id="7" name="Table 7">
            <a:extLst>
              <a:ext uri="{FF2B5EF4-FFF2-40B4-BE49-F238E27FC236}">
                <a16:creationId xmlns:a16="http://schemas.microsoft.com/office/drawing/2014/main" id="{F19998D2-D647-ECDB-109F-FCF7A28643AD}"/>
              </a:ext>
            </a:extLst>
          </p:cNvPr>
          <p:cNvGraphicFramePr>
            <a:graphicFrameLocks noGrp="1"/>
          </p:cNvGraphicFramePr>
          <p:nvPr>
            <p:extLst>
              <p:ext uri="{D42A27DB-BD31-4B8C-83A1-F6EECF244321}">
                <p14:modId xmlns:p14="http://schemas.microsoft.com/office/powerpoint/2010/main" val="3222554299"/>
              </p:ext>
            </p:extLst>
          </p:nvPr>
        </p:nvGraphicFramePr>
        <p:xfrm>
          <a:off x="228600" y="1066801"/>
          <a:ext cx="8686804" cy="3473691"/>
        </p:xfrm>
        <a:graphic>
          <a:graphicData uri="http://schemas.openxmlformats.org/drawingml/2006/table">
            <a:tbl>
              <a:tblPr firstRow="1" bandRow="1">
                <a:tableStyleId>{5C22544A-7EE6-4342-B048-85BDC9FD1C3A}</a:tableStyleId>
              </a:tblPr>
              <a:tblGrid>
                <a:gridCol w="1003144">
                  <a:extLst>
                    <a:ext uri="{9D8B030D-6E8A-4147-A177-3AD203B41FA5}">
                      <a16:colId xmlns:a16="http://schemas.microsoft.com/office/drawing/2014/main" val="1016882306"/>
                    </a:ext>
                  </a:extLst>
                </a:gridCol>
                <a:gridCol w="768366">
                  <a:extLst>
                    <a:ext uri="{9D8B030D-6E8A-4147-A177-3AD203B41FA5}">
                      <a16:colId xmlns:a16="http://schemas.microsoft.com/office/drawing/2014/main" val="4018399203"/>
                    </a:ext>
                  </a:extLst>
                </a:gridCol>
                <a:gridCol w="768366">
                  <a:extLst>
                    <a:ext uri="{9D8B030D-6E8A-4147-A177-3AD203B41FA5}">
                      <a16:colId xmlns:a16="http://schemas.microsoft.com/office/drawing/2014/main" val="1530267169"/>
                    </a:ext>
                  </a:extLst>
                </a:gridCol>
                <a:gridCol w="768366">
                  <a:extLst>
                    <a:ext uri="{9D8B030D-6E8A-4147-A177-3AD203B41FA5}">
                      <a16:colId xmlns:a16="http://schemas.microsoft.com/office/drawing/2014/main" val="1448651721"/>
                    </a:ext>
                  </a:extLst>
                </a:gridCol>
                <a:gridCol w="768366">
                  <a:extLst>
                    <a:ext uri="{9D8B030D-6E8A-4147-A177-3AD203B41FA5}">
                      <a16:colId xmlns:a16="http://schemas.microsoft.com/office/drawing/2014/main" val="1163842102"/>
                    </a:ext>
                  </a:extLst>
                </a:gridCol>
                <a:gridCol w="768366">
                  <a:extLst>
                    <a:ext uri="{9D8B030D-6E8A-4147-A177-3AD203B41FA5}">
                      <a16:colId xmlns:a16="http://schemas.microsoft.com/office/drawing/2014/main" val="2753252971"/>
                    </a:ext>
                  </a:extLst>
                </a:gridCol>
                <a:gridCol w="768366">
                  <a:extLst>
                    <a:ext uri="{9D8B030D-6E8A-4147-A177-3AD203B41FA5}">
                      <a16:colId xmlns:a16="http://schemas.microsoft.com/office/drawing/2014/main" val="2188492885"/>
                    </a:ext>
                  </a:extLst>
                </a:gridCol>
                <a:gridCol w="768366">
                  <a:extLst>
                    <a:ext uri="{9D8B030D-6E8A-4147-A177-3AD203B41FA5}">
                      <a16:colId xmlns:a16="http://schemas.microsoft.com/office/drawing/2014/main" val="4090131845"/>
                    </a:ext>
                  </a:extLst>
                </a:gridCol>
                <a:gridCol w="768366">
                  <a:extLst>
                    <a:ext uri="{9D8B030D-6E8A-4147-A177-3AD203B41FA5}">
                      <a16:colId xmlns:a16="http://schemas.microsoft.com/office/drawing/2014/main" val="3253674592"/>
                    </a:ext>
                  </a:extLst>
                </a:gridCol>
                <a:gridCol w="768366">
                  <a:extLst>
                    <a:ext uri="{9D8B030D-6E8A-4147-A177-3AD203B41FA5}">
                      <a16:colId xmlns:a16="http://schemas.microsoft.com/office/drawing/2014/main" val="1712523590"/>
                    </a:ext>
                  </a:extLst>
                </a:gridCol>
                <a:gridCol w="768366">
                  <a:extLst>
                    <a:ext uri="{9D8B030D-6E8A-4147-A177-3AD203B41FA5}">
                      <a16:colId xmlns:a16="http://schemas.microsoft.com/office/drawing/2014/main" val="284129184"/>
                    </a:ext>
                  </a:extLst>
                </a:gridCol>
              </a:tblGrid>
              <a:tr h="513067">
                <a:tc>
                  <a:txBody>
                    <a:bodyPr/>
                    <a:lstStyle/>
                    <a:p>
                      <a:endParaRPr lang="en-GB"/>
                    </a:p>
                  </a:txBody>
                  <a:tcPr/>
                </a:tc>
                <a:tc gridSpan="3">
                  <a:txBody>
                    <a:bodyPr/>
                    <a:lstStyle/>
                    <a:p>
                      <a:r>
                        <a:rPr lang="en-US" dirty="0">
                          <a:solidFill>
                            <a:schemeClr val="tx1"/>
                          </a:solidFill>
                        </a:rPr>
                        <a:t>Women</a:t>
                      </a:r>
                      <a:endParaRPr lang="en-GB" dirty="0">
                        <a:solidFill>
                          <a:schemeClr val="tx1"/>
                        </a:solidFill>
                      </a:endParaRPr>
                    </a:p>
                  </a:txBody>
                  <a:tcPr/>
                </a:tc>
                <a:tc hMerge="1">
                  <a:txBody>
                    <a:bodyPr/>
                    <a:lstStyle/>
                    <a:p>
                      <a:endParaRPr lang="en-GB" dirty="0"/>
                    </a:p>
                  </a:txBody>
                  <a:tcPr/>
                </a:tc>
                <a:tc hMerge="1">
                  <a:txBody>
                    <a:bodyPr/>
                    <a:lstStyle/>
                    <a:p>
                      <a:endParaRPr lang="en-GB" dirty="0"/>
                    </a:p>
                  </a:txBody>
                  <a:tcPr/>
                </a:tc>
                <a:tc gridSpan="3">
                  <a:txBody>
                    <a:bodyPr/>
                    <a:lstStyle/>
                    <a:p>
                      <a:r>
                        <a:rPr lang="en-US" dirty="0">
                          <a:solidFill>
                            <a:schemeClr val="tx1"/>
                          </a:solidFill>
                        </a:rPr>
                        <a:t>Men</a:t>
                      </a:r>
                      <a:endParaRPr lang="en-GB" dirty="0">
                        <a:solidFill>
                          <a:schemeClr val="tx1"/>
                        </a:solidFill>
                      </a:endParaRPr>
                    </a:p>
                  </a:txBody>
                  <a:tcPr/>
                </a:tc>
                <a:tc hMerge="1">
                  <a:txBody>
                    <a:bodyPr/>
                    <a:lstStyle/>
                    <a:p>
                      <a:endParaRPr lang="en-GB" dirty="0"/>
                    </a:p>
                  </a:txBody>
                  <a:tcPr/>
                </a:tc>
                <a:tc hMerge="1">
                  <a:txBody>
                    <a:bodyPr/>
                    <a:lstStyle/>
                    <a:p>
                      <a:endParaRPr lang="en-GB" dirty="0"/>
                    </a:p>
                  </a:txBody>
                  <a:tcPr/>
                </a:tc>
                <a:tc>
                  <a:txBody>
                    <a:bodyPr/>
                    <a:lstStyle/>
                    <a:p>
                      <a:r>
                        <a:rPr lang="en-US" dirty="0">
                          <a:solidFill>
                            <a:schemeClr val="tx1"/>
                          </a:solidFill>
                        </a:rPr>
                        <a:t>Total</a:t>
                      </a:r>
                      <a:endParaRPr lang="en-GB" dirty="0">
                        <a:solidFill>
                          <a:schemeClr val="tx1"/>
                        </a:solidFill>
                      </a:endParaRPr>
                    </a:p>
                  </a:txBody>
                  <a:tcPr/>
                </a:tc>
                <a:tc gridSpan="3">
                  <a:txBody>
                    <a:bodyPr/>
                    <a:lstStyle/>
                    <a:p>
                      <a:r>
                        <a:rPr lang="en-US" dirty="0">
                          <a:solidFill>
                            <a:schemeClr val="tx1"/>
                          </a:solidFill>
                        </a:rPr>
                        <a:t>% women</a:t>
                      </a:r>
                      <a:endParaRPr lang="en-GB" dirty="0">
                        <a:solidFill>
                          <a:schemeClr val="tx1"/>
                        </a:solidFill>
                      </a:endParaRPr>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528514768"/>
                  </a:ext>
                </a:extLst>
              </a:tr>
              <a:tr h="520192">
                <a:tc>
                  <a:txBody>
                    <a:bodyPr/>
                    <a:lstStyle/>
                    <a:p>
                      <a:endParaRPr lang="en-GB"/>
                    </a:p>
                  </a:txBody>
                  <a:tcPr/>
                </a:tc>
                <a:tc>
                  <a:txBody>
                    <a:bodyPr/>
                    <a:lstStyle/>
                    <a:p>
                      <a:r>
                        <a:rPr lang="en-US" b="1" dirty="0"/>
                        <a:t>Managers</a:t>
                      </a:r>
                      <a:endParaRPr lang="en-GB" b="1" dirty="0"/>
                    </a:p>
                  </a:txBody>
                  <a:tcPr/>
                </a:tc>
                <a:tc>
                  <a:txBody>
                    <a:bodyPr/>
                    <a:lstStyle/>
                    <a:p>
                      <a:r>
                        <a:rPr lang="en-US" b="1" dirty="0"/>
                        <a:t>Staff</a:t>
                      </a:r>
                      <a:endParaRPr lang="en-GB" b="1" dirty="0"/>
                    </a:p>
                  </a:txBody>
                  <a:tcPr/>
                </a:tc>
                <a:tc>
                  <a:txBody>
                    <a:bodyPr/>
                    <a:lstStyle/>
                    <a:p>
                      <a:r>
                        <a:rPr lang="en-US" b="1" dirty="0"/>
                        <a:t>Total</a:t>
                      </a:r>
                      <a:endParaRPr lang="en-GB" b="1" dirty="0"/>
                    </a:p>
                  </a:txBody>
                  <a:tcPr/>
                </a:tc>
                <a:tc>
                  <a:txBody>
                    <a:bodyPr/>
                    <a:lstStyle/>
                    <a:p>
                      <a:r>
                        <a:rPr lang="en-US" b="1" dirty="0"/>
                        <a:t>Managers</a:t>
                      </a:r>
                      <a:endParaRPr lang="en-GB" b="1" dirty="0"/>
                    </a:p>
                  </a:txBody>
                  <a:tcPr/>
                </a:tc>
                <a:tc>
                  <a:txBody>
                    <a:bodyPr/>
                    <a:lstStyle/>
                    <a:p>
                      <a:r>
                        <a:rPr lang="en-US" b="1" dirty="0"/>
                        <a:t>Staff</a:t>
                      </a:r>
                      <a:endParaRPr lang="en-GB" b="1" dirty="0"/>
                    </a:p>
                  </a:txBody>
                  <a:tcPr/>
                </a:tc>
                <a:tc>
                  <a:txBody>
                    <a:bodyPr/>
                    <a:lstStyle/>
                    <a:p>
                      <a:r>
                        <a:rPr lang="en-US" b="1" dirty="0"/>
                        <a:t>Total</a:t>
                      </a:r>
                      <a:endParaRPr lang="en-GB" b="1" dirty="0"/>
                    </a:p>
                  </a:txBody>
                  <a:tcPr/>
                </a:tc>
                <a:tc>
                  <a:txBody>
                    <a:bodyPr/>
                    <a:lstStyle/>
                    <a:p>
                      <a:endParaRPr lang="en-GB" b="1" dirty="0"/>
                    </a:p>
                  </a:txBody>
                  <a:tcPr/>
                </a:tc>
                <a:tc>
                  <a:txBody>
                    <a:bodyPr/>
                    <a:lstStyle/>
                    <a:p>
                      <a:r>
                        <a:rPr lang="en-US" b="1" dirty="0"/>
                        <a:t>Managers</a:t>
                      </a:r>
                      <a:endParaRPr lang="en-GB" b="1" dirty="0"/>
                    </a:p>
                  </a:txBody>
                  <a:tcPr/>
                </a:tc>
                <a:tc>
                  <a:txBody>
                    <a:bodyPr/>
                    <a:lstStyle/>
                    <a:p>
                      <a:r>
                        <a:rPr lang="en-US" b="1" dirty="0"/>
                        <a:t>Staff</a:t>
                      </a:r>
                      <a:endParaRPr lang="en-GB" b="1" dirty="0"/>
                    </a:p>
                  </a:txBody>
                  <a:tcPr/>
                </a:tc>
                <a:tc>
                  <a:txBody>
                    <a:bodyPr/>
                    <a:lstStyle/>
                    <a:p>
                      <a:r>
                        <a:rPr lang="en-US" b="1" dirty="0"/>
                        <a:t>Total</a:t>
                      </a:r>
                      <a:endParaRPr lang="en-GB" b="1" dirty="0"/>
                    </a:p>
                  </a:txBody>
                  <a:tcPr/>
                </a:tc>
                <a:extLst>
                  <a:ext uri="{0D108BD9-81ED-4DB2-BD59-A6C34878D82A}">
                    <a16:rowId xmlns:a16="http://schemas.microsoft.com/office/drawing/2014/main" val="2652327723"/>
                  </a:ext>
                </a:extLst>
              </a:tr>
              <a:tr h="520192">
                <a:tc>
                  <a:txBody>
                    <a:bodyPr/>
                    <a:lstStyle/>
                    <a:p>
                      <a:r>
                        <a:rPr lang="en-US" b="1" dirty="0"/>
                        <a:t>Full Time</a:t>
                      </a:r>
                      <a:endParaRPr lang="en-GB" b="1" dirty="0"/>
                    </a:p>
                  </a:txBody>
                  <a:tcPr/>
                </a:tc>
                <a:tc>
                  <a:txBody>
                    <a:bodyPr/>
                    <a:lstStyle/>
                    <a:p>
                      <a:r>
                        <a:rPr lang="en-GB" dirty="0"/>
                        <a:t>2</a:t>
                      </a:r>
                    </a:p>
                  </a:txBody>
                  <a:tcPr/>
                </a:tc>
                <a:tc>
                  <a:txBody>
                    <a:bodyPr/>
                    <a:lstStyle/>
                    <a:p>
                      <a:r>
                        <a:rPr lang="en-GB" dirty="0"/>
                        <a:t>22</a:t>
                      </a:r>
                    </a:p>
                  </a:txBody>
                  <a:tcPr/>
                </a:tc>
                <a:tc>
                  <a:txBody>
                    <a:bodyPr/>
                    <a:lstStyle/>
                    <a:p>
                      <a:r>
                        <a:rPr lang="en-GB" dirty="0"/>
                        <a:t>24</a:t>
                      </a:r>
                    </a:p>
                  </a:txBody>
                  <a:tcPr/>
                </a:tc>
                <a:tc>
                  <a:txBody>
                    <a:bodyPr/>
                    <a:lstStyle/>
                    <a:p>
                      <a:r>
                        <a:rPr lang="en-GB" dirty="0"/>
                        <a:t>6</a:t>
                      </a:r>
                    </a:p>
                  </a:txBody>
                  <a:tcPr/>
                </a:tc>
                <a:tc>
                  <a:txBody>
                    <a:bodyPr/>
                    <a:lstStyle/>
                    <a:p>
                      <a:r>
                        <a:rPr lang="en-GB" dirty="0"/>
                        <a:t>38</a:t>
                      </a:r>
                    </a:p>
                  </a:txBody>
                  <a:tcPr/>
                </a:tc>
                <a:tc>
                  <a:txBody>
                    <a:bodyPr/>
                    <a:lstStyle/>
                    <a:p>
                      <a:r>
                        <a:rPr lang="en-GB" dirty="0"/>
                        <a:t>44</a:t>
                      </a:r>
                    </a:p>
                  </a:txBody>
                  <a:tcPr/>
                </a:tc>
                <a:tc>
                  <a:txBody>
                    <a:bodyPr/>
                    <a:lstStyle/>
                    <a:p>
                      <a:r>
                        <a:rPr lang="en-GB" dirty="0"/>
                        <a:t>68</a:t>
                      </a:r>
                    </a:p>
                  </a:txBody>
                  <a:tcPr/>
                </a:tc>
                <a:tc>
                  <a:txBody>
                    <a:bodyPr/>
                    <a:lstStyle/>
                    <a:p>
                      <a:r>
                        <a:rPr lang="en-GB" dirty="0"/>
                        <a:t>33</a:t>
                      </a:r>
                    </a:p>
                  </a:txBody>
                  <a:tcPr/>
                </a:tc>
                <a:tc>
                  <a:txBody>
                    <a:bodyPr/>
                    <a:lstStyle/>
                    <a:p>
                      <a:r>
                        <a:rPr lang="en-GB" dirty="0"/>
                        <a:t>57</a:t>
                      </a:r>
                    </a:p>
                  </a:txBody>
                  <a:tcPr/>
                </a:tc>
                <a:tc>
                  <a:txBody>
                    <a:bodyPr/>
                    <a:lstStyle/>
                    <a:p>
                      <a:r>
                        <a:rPr lang="en-GB" dirty="0"/>
                        <a:t>35</a:t>
                      </a:r>
                    </a:p>
                  </a:txBody>
                  <a:tcPr/>
                </a:tc>
                <a:extLst>
                  <a:ext uri="{0D108BD9-81ED-4DB2-BD59-A6C34878D82A}">
                    <a16:rowId xmlns:a16="http://schemas.microsoft.com/office/drawing/2014/main" val="3596652409"/>
                  </a:ext>
                </a:extLst>
              </a:tr>
              <a:tr h="520192">
                <a:tc>
                  <a:txBody>
                    <a:bodyPr/>
                    <a:lstStyle/>
                    <a:p>
                      <a:r>
                        <a:rPr lang="en-US" b="1" dirty="0"/>
                        <a:t>Part time</a:t>
                      </a:r>
                      <a:endParaRPr lang="en-GB" b="1" dirty="0"/>
                    </a:p>
                  </a:txBody>
                  <a:tcPr/>
                </a:tc>
                <a:tc>
                  <a:txBody>
                    <a:bodyPr/>
                    <a:lstStyle/>
                    <a:p>
                      <a:r>
                        <a:rPr lang="en-GB" dirty="0"/>
                        <a:t>0</a:t>
                      </a:r>
                    </a:p>
                  </a:txBody>
                  <a:tcPr/>
                </a:tc>
                <a:tc>
                  <a:txBody>
                    <a:bodyPr/>
                    <a:lstStyle/>
                    <a:p>
                      <a:r>
                        <a:rPr lang="en-GB" dirty="0"/>
                        <a:t>2</a:t>
                      </a:r>
                    </a:p>
                  </a:txBody>
                  <a:tcPr/>
                </a:tc>
                <a:tc>
                  <a:txBody>
                    <a:bodyPr/>
                    <a:lstStyle/>
                    <a:p>
                      <a:r>
                        <a:rPr lang="en-GB" dirty="0"/>
                        <a:t>2</a:t>
                      </a:r>
                    </a:p>
                  </a:txBody>
                  <a:tcPr/>
                </a:tc>
                <a:tc>
                  <a:txBody>
                    <a:bodyPr/>
                    <a:lstStyle/>
                    <a:p>
                      <a:r>
                        <a:rPr lang="en-GB" dirty="0"/>
                        <a:t>0</a:t>
                      </a:r>
                    </a:p>
                  </a:txBody>
                  <a:tcPr/>
                </a:tc>
                <a:tc>
                  <a:txBody>
                    <a:bodyPr/>
                    <a:lstStyle/>
                    <a:p>
                      <a:r>
                        <a:rPr lang="en-GB" dirty="0"/>
                        <a:t>5</a:t>
                      </a:r>
                    </a:p>
                  </a:txBody>
                  <a:tcPr/>
                </a:tc>
                <a:tc>
                  <a:txBody>
                    <a:bodyPr/>
                    <a:lstStyle/>
                    <a:p>
                      <a:r>
                        <a:rPr lang="en-GB" dirty="0"/>
                        <a:t>5</a:t>
                      </a:r>
                    </a:p>
                  </a:txBody>
                  <a:tcPr/>
                </a:tc>
                <a:tc>
                  <a:txBody>
                    <a:bodyPr/>
                    <a:lstStyle/>
                    <a:p>
                      <a:r>
                        <a:rPr lang="en-GB" dirty="0"/>
                        <a:t>7</a:t>
                      </a:r>
                    </a:p>
                  </a:txBody>
                  <a:tcPr/>
                </a:tc>
                <a:tc>
                  <a:txBody>
                    <a:bodyPr/>
                    <a:lstStyle/>
                    <a:p>
                      <a:r>
                        <a:rPr lang="en-GB" dirty="0"/>
                        <a:t>0</a:t>
                      </a:r>
                    </a:p>
                  </a:txBody>
                  <a:tcPr/>
                </a:tc>
                <a:tc>
                  <a:txBody>
                    <a:bodyPr/>
                    <a:lstStyle/>
                    <a:p>
                      <a:r>
                        <a:rPr lang="en-GB" dirty="0"/>
                        <a:t>40</a:t>
                      </a:r>
                    </a:p>
                  </a:txBody>
                  <a:tcPr/>
                </a:tc>
                <a:tc>
                  <a:txBody>
                    <a:bodyPr/>
                    <a:lstStyle/>
                    <a:p>
                      <a:r>
                        <a:rPr lang="en-GB" dirty="0"/>
                        <a:t>29</a:t>
                      </a:r>
                    </a:p>
                  </a:txBody>
                  <a:tcPr/>
                </a:tc>
                <a:extLst>
                  <a:ext uri="{0D108BD9-81ED-4DB2-BD59-A6C34878D82A}">
                    <a16:rowId xmlns:a16="http://schemas.microsoft.com/office/drawing/2014/main" val="2360500401"/>
                  </a:ext>
                </a:extLst>
              </a:tr>
              <a:tr h="520192">
                <a:tc>
                  <a:txBody>
                    <a:bodyPr/>
                    <a:lstStyle/>
                    <a:p>
                      <a:r>
                        <a:rPr lang="en-US" b="1" dirty="0"/>
                        <a:t>Casual</a:t>
                      </a:r>
                      <a:endParaRPr lang="en-GB" b="1" dirty="0"/>
                    </a:p>
                  </a:txBody>
                  <a:tcPr/>
                </a:tc>
                <a:tc>
                  <a:txBody>
                    <a:bodyPr/>
                    <a:lstStyle/>
                    <a:p>
                      <a:r>
                        <a:rPr lang="en-GB" dirty="0"/>
                        <a:t>0</a:t>
                      </a:r>
                    </a:p>
                  </a:txBody>
                  <a:tcPr/>
                </a:tc>
                <a:tc>
                  <a:txBody>
                    <a:bodyPr/>
                    <a:lstStyle/>
                    <a:p>
                      <a:r>
                        <a:rPr lang="en-GB" dirty="0"/>
                        <a:t>36</a:t>
                      </a:r>
                    </a:p>
                  </a:txBody>
                  <a:tcPr/>
                </a:tc>
                <a:tc>
                  <a:txBody>
                    <a:bodyPr/>
                    <a:lstStyle/>
                    <a:p>
                      <a:r>
                        <a:rPr lang="en-GB" dirty="0"/>
                        <a:t>36</a:t>
                      </a:r>
                    </a:p>
                  </a:txBody>
                  <a:tcPr/>
                </a:tc>
                <a:tc>
                  <a:txBody>
                    <a:bodyPr/>
                    <a:lstStyle/>
                    <a:p>
                      <a:r>
                        <a:rPr lang="en-GB" dirty="0"/>
                        <a:t>0</a:t>
                      </a:r>
                    </a:p>
                  </a:txBody>
                  <a:tcPr/>
                </a:tc>
                <a:tc>
                  <a:txBody>
                    <a:bodyPr/>
                    <a:lstStyle/>
                    <a:p>
                      <a:r>
                        <a:rPr lang="en-GB" dirty="0"/>
                        <a:t>42</a:t>
                      </a:r>
                    </a:p>
                  </a:txBody>
                  <a:tcPr/>
                </a:tc>
                <a:tc>
                  <a:txBody>
                    <a:bodyPr/>
                    <a:lstStyle/>
                    <a:p>
                      <a:r>
                        <a:rPr lang="en-GB" dirty="0"/>
                        <a:t>42</a:t>
                      </a:r>
                    </a:p>
                  </a:txBody>
                  <a:tcPr/>
                </a:tc>
                <a:tc>
                  <a:txBody>
                    <a:bodyPr/>
                    <a:lstStyle/>
                    <a:p>
                      <a:r>
                        <a:rPr lang="en-GB" dirty="0"/>
                        <a:t>78</a:t>
                      </a:r>
                    </a:p>
                  </a:txBody>
                  <a:tcPr/>
                </a:tc>
                <a:tc>
                  <a:txBody>
                    <a:bodyPr/>
                    <a:lstStyle/>
                    <a:p>
                      <a:r>
                        <a:rPr lang="en-GB" dirty="0"/>
                        <a:t>0</a:t>
                      </a:r>
                    </a:p>
                  </a:txBody>
                  <a:tcPr/>
                </a:tc>
                <a:tc>
                  <a:txBody>
                    <a:bodyPr/>
                    <a:lstStyle/>
                    <a:p>
                      <a:r>
                        <a:rPr lang="en-GB" dirty="0"/>
                        <a:t>86</a:t>
                      </a:r>
                    </a:p>
                  </a:txBody>
                  <a:tcPr/>
                </a:tc>
                <a:tc>
                  <a:txBody>
                    <a:bodyPr/>
                    <a:lstStyle/>
                    <a:p>
                      <a:r>
                        <a:rPr lang="en-GB" dirty="0"/>
                        <a:t>46</a:t>
                      </a:r>
                    </a:p>
                  </a:txBody>
                  <a:tcPr/>
                </a:tc>
                <a:extLst>
                  <a:ext uri="{0D108BD9-81ED-4DB2-BD59-A6C34878D82A}">
                    <a16:rowId xmlns:a16="http://schemas.microsoft.com/office/drawing/2014/main" val="102090378"/>
                  </a:ext>
                </a:extLst>
              </a:tr>
              <a:tr h="520192">
                <a:tc>
                  <a:txBody>
                    <a:bodyPr/>
                    <a:lstStyle/>
                    <a:p>
                      <a:r>
                        <a:rPr lang="en-US" b="1" dirty="0"/>
                        <a:t>Total</a:t>
                      </a:r>
                      <a:endParaRPr lang="en-GB" b="1"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673204933"/>
                  </a:ext>
                </a:extLst>
              </a:tr>
            </a:tbl>
          </a:graphicData>
        </a:graphic>
      </p:graphicFrame>
    </p:spTree>
    <p:extLst>
      <p:ext uri="{BB962C8B-B14F-4D97-AF65-F5344CB8AC3E}">
        <p14:creationId xmlns:p14="http://schemas.microsoft.com/office/powerpoint/2010/main" val="802534170"/>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lvl="0">
              <a:lnSpc>
                <a:spcPct val="107000"/>
              </a:lnSpc>
              <a:spcBef>
                <a:spcPts val="0"/>
              </a:spcBef>
              <a:spcAft>
                <a:spcPts val="0"/>
              </a:spcAft>
            </a:pPr>
            <a:r>
              <a:rPr lang="en-ZA" sz="3600" b="1" dirty="0">
                <a:solidFill>
                  <a:prstClr val="black"/>
                </a:solidFill>
                <a:latin typeface="+mn-lt"/>
                <a:ea typeface="+mn-ea"/>
                <a:cs typeface="+mn-cs"/>
              </a:rPr>
              <a:t>IV. </a:t>
            </a:r>
            <a:r>
              <a:rPr lang="en-ZA" sz="3100" b="1" dirty="0">
                <a:solidFill>
                  <a:prstClr val="black"/>
                </a:solidFill>
                <a:latin typeface="+mn-lt"/>
                <a:ea typeface="+mn-ea"/>
                <a:cs typeface="+mn-cs"/>
              </a:rPr>
              <a:t>EMPLOYMENT </a:t>
            </a:r>
            <a:r>
              <a:rPr lang="en-GB" sz="3100" b="1" dirty="0">
                <a:effectLst/>
                <a:latin typeface="+mn-lt"/>
                <a:ea typeface="Calibri" panose="020F0502020204030204" pitchFamily="34" charset="0"/>
                <a:cs typeface="Times New Roman" panose="02020603050405020304" pitchFamily="18" charset="0"/>
              </a:rPr>
              <a:t>EXPENDITURE- Gender Wage Gap Analysis</a:t>
            </a:r>
            <a:br>
              <a:rPr lang="en-GB" sz="3600" b="1" dirty="0">
                <a:effectLst/>
                <a:latin typeface="+mn-lt"/>
                <a:ea typeface="Calibri" panose="020F0502020204030204" pitchFamily="34" charset="0"/>
                <a:cs typeface="Times New Roman" panose="02020603050405020304" pitchFamily="18" charset="0"/>
              </a:rPr>
            </a:br>
            <a:endParaRPr lang="en-ZA" sz="3600" dirty="0"/>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5" name="Content Placeholder 4">
            <a:extLst>
              <a:ext uri="{FF2B5EF4-FFF2-40B4-BE49-F238E27FC236}">
                <a16:creationId xmlns:a16="http://schemas.microsoft.com/office/drawing/2014/main" id="{94987554-FA33-8625-B0EF-900FA6317A7F}"/>
              </a:ext>
            </a:extLst>
          </p:cNvPr>
          <p:cNvSpPr>
            <a:spLocks noGrp="1"/>
          </p:cNvSpPr>
          <p:nvPr>
            <p:ph idx="1"/>
          </p:nvPr>
        </p:nvSpPr>
        <p:spPr>
          <a:xfrm>
            <a:off x="457200" y="4561513"/>
            <a:ext cx="7696200" cy="2045215"/>
          </a:xfrm>
        </p:spPr>
        <p:txBody>
          <a:bodyPr>
            <a:normAutofit fontScale="25000" lnSpcReduction="20000"/>
          </a:bodyPr>
          <a:lstStyle/>
          <a:p>
            <a:pPr algn="l"/>
            <a:r>
              <a:rPr lang="en-US" sz="7200" b="1" dirty="0">
                <a:effectLst/>
                <a:ea typeface="Tahoma" panose="020B0604030504040204" pitchFamily="34" charset="0"/>
                <a:cs typeface="Tahoma" panose="020B0604030504040204" pitchFamily="34" charset="0"/>
              </a:rPr>
              <a:t>What is the gender wage gap?= </a:t>
            </a:r>
            <a:r>
              <a:rPr lang="en-GB" sz="7200" i="1" dirty="0">
                <a:effectLst/>
                <a:ea typeface="Tahoma" panose="020B0604030504040204" pitchFamily="34" charset="0"/>
                <a:cs typeface="Tahoma" panose="020B0604030504040204" pitchFamily="34" charset="0"/>
              </a:rPr>
              <a:t>	0,69</a:t>
            </a:r>
            <a:endParaRPr lang="en-US" sz="7200" dirty="0">
              <a:effectLst/>
              <a:ea typeface="Tahoma" panose="020B0604030504040204" pitchFamily="34" charset="0"/>
              <a:cs typeface="Tahoma" panose="020B0604030504040204" pitchFamily="34" charset="0"/>
            </a:endParaRPr>
          </a:p>
          <a:p>
            <a:pPr algn="just">
              <a:lnSpc>
                <a:spcPct val="150000"/>
              </a:lnSpc>
              <a:spcBef>
                <a:spcPts val="0"/>
              </a:spcBef>
            </a:pPr>
            <a:r>
              <a:rPr lang="en-US" sz="7200" b="1" dirty="0">
                <a:effectLst/>
                <a:latin typeface="Tahoma" panose="020B0604030504040204" pitchFamily="34" charset="0"/>
                <a:ea typeface="Tahoma" panose="020B0604030504040204" pitchFamily="34" charset="0"/>
                <a:cs typeface="Tahoma" panose="020B0604030504040204" pitchFamily="34" charset="0"/>
              </a:rPr>
              <a:t>What does </a:t>
            </a:r>
            <a:r>
              <a:rPr lang="en-US" sz="7200" b="1" dirty="0">
                <a:effectLst/>
                <a:ea typeface="Liberation Sans Narrow"/>
                <a:cs typeface="Liberation Sans Narrow"/>
              </a:rPr>
              <a:t>the wage gap reflect? </a:t>
            </a:r>
          </a:p>
          <a:p>
            <a:pPr algn="just">
              <a:lnSpc>
                <a:spcPct val="150000"/>
              </a:lnSpc>
              <a:spcBef>
                <a:spcPts val="0"/>
              </a:spcBef>
            </a:pPr>
            <a:r>
              <a:rPr lang="en-US" sz="7200" dirty="0">
                <a:ea typeface="Liberation Sans Narrow"/>
                <a:cs typeface="Liberation Sans Narrow"/>
              </a:rPr>
              <a:t>Women occupy lower grades of employment in the Council.</a:t>
            </a:r>
          </a:p>
          <a:p>
            <a:pPr algn="just">
              <a:lnSpc>
                <a:spcPct val="150000"/>
              </a:lnSpc>
              <a:spcBef>
                <a:spcPts val="0"/>
              </a:spcBef>
            </a:pPr>
            <a:r>
              <a:rPr lang="en-US" sz="7200" dirty="0">
                <a:effectLst/>
                <a:ea typeface="Liberation Sans Narrow"/>
                <a:cs typeface="Liberation Sans Narrow"/>
              </a:rPr>
              <a:t>The lower grades are mostly administrative and clerical work</a:t>
            </a:r>
            <a:r>
              <a:rPr lang="en-US" sz="7200" dirty="0">
                <a:ea typeface="Liberation Sans Narrow"/>
                <a:cs typeface="Liberation Sans Narrow"/>
              </a:rPr>
              <a:t>.</a:t>
            </a:r>
            <a:endParaRPr lang="en-US" sz="7200" dirty="0">
              <a:effectLst/>
              <a:ea typeface="Liberation Sans Narrow"/>
              <a:cs typeface="Liberation Sans Narrow"/>
            </a:endParaRPr>
          </a:p>
          <a:p>
            <a:pPr algn="just">
              <a:lnSpc>
                <a:spcPct val="150000"/>
              </a:lnSpc>
              <a:spcBef>
                <a:spcPts val="0"/>
              </a:spcBef>
            </a:pPr>
            <a:r>
              <a:rPr lang="en-US" sz="7200" b="1" dirty="0">
                <a:effectLst/>
                <a:ea typeface="Liberation Sans Narrow"/>
                <a:cs typeface="Liberation Sans Narrow"/>
              </a:rPr>
              <a:t>What plans does the Council have in place to close the gender wage gap? </a:t>
            </a:r>
          </a:p>
          <a:p>
            <a:pPr algn="just">
              <a:lnSpc>
                <a:spcPct val="150000"/>
              </a:lnSpc>
              <a:spcBef>
                <a:spcPts val="0"/>
              </a:spcBef>
            </a:pPr>
            <a:r>
              <a:rPr lang="en-US" sz="7200" dirty="0">
                <a:effectLst/>
                <a:ea typeface="Liberation Sans Narrow"/>
                <a:cs typeface="Liberation Sans Narrow"/>
              </a:rPr>
              <a:t>Council provides equal employment opportunities when a vacancy arises. Shortlisting of prospective employees is 50-50.</a:t>
            </a:r>
          </a:p>
        </p:txBody>
      </p:sp>
      <p:graphicFrame>
        <p:nvGraphicFramePr>
          <p:cNvPr id="3" name="Table 3">
            <a:extLst>
              <a:ext uri="{FF2B5EF4-FFF2-40B4-BE49-F238E27FC236}">
                <a16:creationId xmlns:a16="http://schemas.microsoft.com/office/drawing/2014/main" id="{FDDB8F4A-1132-C16B-3AA9-41BB7C4B03A3}"/>
              </a:ext>
            </a:extLst>
          </p:cNvPr>
          <p:cNvGraphicFramePr>
            <a:graphicFrameLocks noGrp="1"/>
          </p:cNvGraphicFramePr>
          <p:nvPr>
            <p:extLst>
              <p:ext uri="{D42A27DB-BD31-4B8C-83A1-F6EECF244321}">
                <p14:modId xmlns:p14="http://schemas.microsoft.com/office/powerpoint/2010/main" val="2377691686"/>
              </p:ext>
            </p:extLst>
          </p:nvPr>
        </p:nvGraphicFramePr>
        <p:xfrm>
          <a:off x="762002" y="1059589"/>
          <a:ext cx="7924798" cy="3348540"/>
        </p:xfrm>
        <a:graphic>
          <a:graphicData uri="http://schemas.openxmlformats.org/drawingml/2006/table">
            <a:tbl>
              <a:tblPr firstRow="1" bandRow="1">
                <a:tableStyleId>{5C22544A-7EE6-4342-B048-85BDC9FD1C3A}</a:tableStyleId>
              </a:tblPr>
              <a:tblGrid>
                <a:gridCol w="1132114">
                  <a:extLst>
                    <a:ext uri="{9D8B030D-6E8A-4147-A177-3AD203B41FA5}">
                      <a16:colId xmlns:a16="http://schemas.microsoft.com/office/drawing/2014/main" val="445444153"/>
                    </a:ext>
                  </a:extLst>
                </a:gridCol>
                <a:gridCol w="1132114">
                  <a:extLst>
                    <a:ext uri="{9D8B030D-6E8A-4147-A177-3AD203B41FA5}">
                      <a16:colId xmlns:a16="http://schemas.microsoft.com/office/drawing/2014/main" val="982803546"/>
                    </a:ext>
                  </a:extLst>
                </a:gridCol>
                <a:gridCol w="1132114">
                  <a:extLst>
                    <a:ext uri="{9D8B030D-6E8A-4147-A177-3AD203B41FA5}">
                      <a16:colId xmlns:a16="http://schemas.microsoft.com/office/drawing/2014/main" val="776730977"/>
                    </a:ext>
                  </a:extLst>
                </a:gridCol>
                <a:gridCol w="1132114">
                  <a:extLst>
                    <a:ext uri="{9D8B030D-6E8A-4147-A177-3AD203B41FA5}">
                      <a16:colId xmlns:a16="http://schemas.microsoft.com/office/drawing/2014/main" val="1985300090"/>
                    </a:ext>
                  </a:extLst>
                </a:gridCol>
                <a:gridCol w="1132114">
                  <a:extLst>
                    <a:ext uri="{9D8B030D-6E8A-4147-A177-3AD203B41FA5}">
                      <a16:colId xmlns:a16="http://schemas.microsoft.com/office/drawing/2014/main" val="4102804951"/>
                    </a:ext>
                  </a:extLst>
                </a:gridCol>
                <a:gridCol w="1132114">
                  <a:extLst>
                    <a:ext uri="{9D8B030D-6E8A-4147-A177-3AD203B41FA5}">
                      <a16:colId xmlns:a16="http://schemas.microsoft.com/office/drawing/2014/main" val="2379562906"/>
                    </a:ext>
                  </a:extLst>
                </a:gridCol>
                <a:gridCol w="1132114">
                  <a:extLst>
                    <a:ext uri="{9D8B030D-6E8A-4147-A177-3AD203B41FA5}">
                      <a16:colId xmlns:a16="http://schemas.microsoft.com/office/drawing/2014/main" val="3514266973"/>
                    </a:ext>
                  </a:extLst>
                </a:gridCol>
              </a:tblGrid>
              <a:tr h="576990">
                <a:tc>
                  <a:txBody>
                    <a:bodyPr/>
                    <a:lstStyle/>
                    <a:p>
                      <a:endParaRPr lang="en-GB"/>
                    </a:p>
                  </a:txBody>
                  <a:tcPr/>
                </a:tc>
                <a:tc>
                  <a:txBody>
                    <a:bodyPr/>
                    <a:lstStyle/>
                    <a:p>
                      <a:r>
                        <a:rPr lang="en-US" dirty="0"/>
                        <a:t>Women</a:t>
                      </a:r>
                      <a:endParaRPr lang="en-GB" dirty="0"/>
                    </a:p>
                  </a:txBody>
                  <a:tcPr/>
                </a:tc>
                <a:tc>
                  <a:txBody>
                    <a:bodyPr/>
                    <a:lstStyle/>
                    <a:p>
                      <a:r>
                        <a:rPr lang="en-US" dirty="0"/>
                        <a:t>Women- Total earned</a:t>
                      </a:r>
                      <a:endParaRPr lang="en-GB" dirty="0"/>
                    </a:p>
                  </a:txBody>
                  <a:tcPr/>
                </a:tc>
                <a:tc>
                  <a:txBody>
                    <a:bodyPr/>
                    <a:lstStyle/>
                    <a:p>
                      <a:r>
                        <a:rPr lang="en-US" dirty="0"/>
                        <a:t>Women average earned</a:t>
                      </a:r>
                      <a:endParaRPr lang="en-GB" dirty="0"/>
                    </a:p>
                  </a:txBody>
                  <a:tcPr/>
                </a:tc>
                <a:tc>
                  <a:txBody>
                    <a:bodyPr/>
                    <a:lstStyle/>
                    <a:p>
                      <a:r>
                        <a:rPr lang="en-US" dirty="0"/>
                        <a:t>Men-no</a:t>
                      </a:r>
                      <a:endParaRPr lang="en-GB" dirty="0"/>
                    </a:p>
                  </a:txBody>
                  <a:tcPr/>
                </a:tc>
                <a:tc>
                  <a:txBody>
                    <a:bodyPr/>
                    <a:lstStyle/>
                    <a:p>
                      <a:r>
                        <a:rPr lang="en-US" dirty="0"/>
                        <a:t>Men total earned</a:t>
                      </a:r>
                      <a:endParaRPr lang="en-GB" dirty="0"/>
                    </a:p>
                  </a:txBody>
                  <a:tcPr/>
                </a:tc>
                <a:tc>
                  <a:txBody>
                    <a:bodyPr/>
                    <a:lstStyle/>
                    <a:p>
                      <a:r>
                        <a:rPr lang="en-US" dirty="0"/>
                        <a:t>Average earnings</a:t>
                      </a:r>
                      <a:endParaRPr lang="en-GB" dirty="0"/>
                    </a:p>
                  </a:txBody>
                  <a:tcPr/>
                </a:tc>
                <a:extLst>
                  <a:ext uri="{0D108BD9-81ED-4DB2-BD59-A6C34878D82A}">
                    <a16:rowId xmlns:a16="http://schemas.microsoft.com/office/drawing/2014/main" val="1236258915"/>
                  </a:ext>
                </a:extLst>
              </a:tr>
              <a:tr h="576990">
                <a:tc>
                  <a:txBody>
                    <a:bodyPr/>
                    <a:lstStyle/>
                    <a:p>
                      <a:r>
                        <a:rPr lang="en-US" b="1" dirty="0"/>
                        <a:t>Full Time</a:t>
                      </a:r>
                      <a:endParaRPr lang="en-GB" b="1" dirty="0"/>
                    </a:p>
                  </a:txBody>
                  <a:tcPr/>
                </a:tc>
                <a:tc>
                  <a:txBody>
                    <a:bodyPr/>
                    <a:lstStyle/>
                    <a:p>
                      <a:r>
                        <a:rPr lang="en-US" dirty="0"/>
                        <a:t>24</a:t>
                      </a:r>
                      <a:endParaRPr lang="en-GB" dirty="0"/>
                    </a:p>
                  </a:txBody>
                  <a:tcPr/>
                </a:tc>
                <a:tc>
                  <a:txBody>
                    <a:bodyPr/>
                    <a:lstStyle/>
                    <a:p>
                      <a:r>
                        <a:rPr lang="en-GB" dirty="0"/>
                        <a:t>923 027.48</a:t>
                      </a:r>
                    </a:p>
                  </a:txBody>
                  <a:tcPr/>
                </a:tc>
                <a:tc>
                  <a:txBody>
                    <a:bodyPr/>
                    <a:lstStyle/>
                    <a:p>
                      <a:r>
                        <a:rPr lang="en-US" dirty="0"/>
                        <a:t>38 459,47</a:t>
                      </a:r>
                      <a:endParaRPr lang="en-GB" dirty="0"/>
                    </a:p>
                  </a:txBody>
                  <a:tcPr/>
                </a:tc>
                <a:tc>
                  <a:txBody>
                    <a:bodyPr/>
                    <a:lstStyle/>
                    <a:p>
                      <a:r>
                        <a:rPr lang="en-US" dirty="0"/>
                        <a:t>44</a:t>
                      </a:r>
                      <a:endParaRPr lang="en-GB" dirty="0"/>
                    </a:p>
                  </a:txBody>
                  <a:tcPr/>
                </a:tc>
                <a:tc>
                  <a:txBody>
                    <a:bodyPr/>
                    <a:lstStyle/>
                    <a:p>
                      <a:r>
                        <a:rPr lang="en-US" dirty="0"/>
                        <a:t>2 312 948,39</a:t>
                      </a:r>
                      <a:endParaRPr lang="en-GB" dirty="0"/>
                    </a:p>
                  </a:txBody>
                  <a:tcPr/>
                </a:tc>
                <a:tc>
                  <a:txBody>
                    <a:bodyPr/>
                    <a:lstStyle/>
                    <a:p>
                      <a:r>
                        <a:rPr lang="en-US" dirty="0"/>
                        <a:t>52 567</a:t>
                      </a:r>
                      <a:endParaRPr lang="en-GB" dirty="0"/>
                    </a:p>
                  </a:txBody>
                  <a:tcPr/>
                </a:tc>
                <a:extLst>
                  <a:ext uri="{0D108BD9-81ED-4DB2-BD59-A6C34878D82A}">
                    <a16:rowId xmlns:a16="http://schemas.microsoft.com/office/drawing/2014/main" val="771097803"/>
                  </a:ext>
                </a:extLst>
              </a:tr>
              <a:tr h="576990">
                <a:tc>
                  <a:txBody>
                    <a:bodyPr/>
                    <a:lstStyle/>
                    <a:p>
                      <a:r>
                        <a:rPr lang="en-US" b="1" dirty="0"/>
                        <a:t>Part Time</a:t>
                      </a:r>
                      <a:endParaRPr lang="en-GB" b="1" dirty="0"/>
                    </a:p>
                  </a:txBody>
                  <a:tcPr/>
                </a:tc>
                <a:tc>
                  <a:txBody>
                    <a:bodyPr/>
                    <a:lstStyle/>
                    <a:p>
                      <a:r>
                        <a:rPr lang="en-US" dirty="0"/>
                        <a:t>2</a:t>
                      </a:r>
                      <a:endParaRPr lang="en-GB" dirty="0"/>
                    </a:p>
                  </a:txBody>
                  <a:tcPr/>
                </a:tc>
                <a:tc>
                  <a:txBody>
                    <a:bodyPr/>
                    <a:lstStyle/>
                    <a:p>
                      <a:r>
                        <a:rPr lang="en-US" dirty="0"/>
                        <a:t>12 000</a:t>
                      </a:r>
                      <a:endParaRPr lang="en-GB" dirty="0"/>
                    </a:p>
                  </a:txBody>
                  <a:tcPr/>
                </a:tc>
                <a:tc>
                  <a:txBody>
                    <a:bodyPr/>
                    <a:lstStyle/>
                    <a:p>
                      <a:r>
                        <a:rPr lang="en-US" dirty="0"/>
                        <a:t>6 000</a:t>
                      </a:r>
                      <a:endParaRPr lang="en-GB" dirty="0"/>
                    </a:p>
                  </a:txBody>
                  <a:tcPr/>
                </a:tc>
                <a:tc>
                  <a:txBody>
                    <a:bodyPr/>
                    <a:lstStyle/>
                    <a:p>
                      <a:r>
                        <a:rPr lang="en-US" dirty="0"/>
                        <a:t>5</a:t>
                      </a:r>
                      <a:endParaRPr lang="en-GB" dirty="0"/>
                    </a:p>
                  </a:txBody>
                  <a:tcPr/>
                </a:tc>
                <a:tc>
                  <a:txBody>
                    <a:bodyPr/>
                    <a:lstStyle/>
                    <a:p>
                      <a:r>
                        <a:rPr lang="en-US" dirty="0"/>
                        <a:t>31 200</a:t>
                      </a:r>
                      <a:endParaRPr lang="en-GB" dirty="0"/>
                    </a:p>
                  </a:txBody>
                  <a:tcPr/>
                </a:tc>
                <a:tc>
                  <a:txBody>
                    <a:bodyPr/>
                    <a:lstStyle/>
                    <a:p>
                      <a:r>
                        <a:rPr lang="en-US" dirty="0"/>
                        <a:t>6 240</a:t>
                      </a:r>
                      <a:endParaRPr lang="en-GB" dirty="0"/>
                    </a:p>
                  </a:txBody>
                  <a:tcPr/>
                </a:tc>
                <a:extLst>
                  <a:ext uri="{0D108BD9-81ED-4DB2-BD59-A6C34878D82A}">
                    <a16:rowId xmlns:a16="http://schemas.microsoft.com/office/drawing/2014/main" val="278367155"/>
                  </a:ext>
                </a:extLst>
              </a:tr>
              <a:tr h="576990">
                <a:tc>
                  <a:txBody>
                    <a:bodyPr/>
                    <a:lstStyle/>
                    <a:p>
                      <a:r>
                        <a:rPr lang="en-US" b="1" dirty="0"/>
                        <a:t>Casual</a:t>
                      </a:r>
                      <a:endParaRPr lang="en-GB" b="1" dirty="0"/>
                    </a:p>
                  </a:txBody>
                  <a:tcPr/>
                </a:tc>
                <a:tc>
                  <a:txBody>
                    <a:bodyPr/>
                    <a:lstStyle/>
                    <a:p>
                      <a:r>
                        <a:rPr lang="en-GB" dirty="0"/>
                        <a:t>36</a:t>
                      </a:r>
                    </a:p>
                  </a:txBody>
                  <a:tcPr/>
                </a:tc>
                <a:tc>
                  <a:txBody>
                    <a:bodyPr/>
                    <a:lstStyle/>
                    <a:p>
                      <a:r>
                        <a:rPr lang="en-US" dirty="0"/>
                        <a:t>16 727.04</a:t>
                      </a:r>
                      <a:endParaRPr lang="en-GB" dirty="0"/>
                    </a:p>
                  </a:txBody>
                  <a:tcPr/>
                </a:tc>
                <a:tc>
                  <a:txBody>
                    <a:bodyPr/>
                    <a:lstStyle/>
                    <a:p>
                      <a:r>
                        <a:rPr lang="en-US" dirty="0"/>
                        <a:t>464,64</a:t>
                      </a:r>
                      <a:endParaRPr lang="en-GB" dirty="0"/>
                    </a:p>
                  </a:txBody>
                  <a:tcPr/>
                </a:tc>
                <a:tc>
                  <a:txBody>
                    <a:bodyPr/>
                    <a:lstStyle/>
                    <a:p>
                      <a:r>
                        <a:rPr lang="en-US" dirty="0"/>
                        <a:t>42</a:t>
                      </a:r>
                      <a:endParaRPr lang="en-GB" dirty="0"/>
                    </a:p>
                  </a:txBody>
                  <a:tcPr/>
                </a:tc>
                <a:tc>
                  <a:txBody>
                    <a:bodyPr/>
                    <a:lstStyle/>
                    <a:p>
                      <a:r>
                        <a:rPr lang="en-US" dirty="0"/>
                        <a:t>19 514,88</a:t>
                      </a:r>
                      <a:endParaRPr lang="en-GB" dirty="0"/>
                    </a:p>
                  </a:txBody>
                  <a:tcPr/>
                </a:tc>
                <a:tc>
                  <a:txBody>
                    <a:bodyPr/>
                    <a:lstStyle/>
                    <a:p>
                      <a:endParaRPr lang="en-GB" dirty="0"/>
                    </a:p>
                  </a:txBody>
                  <a:tcPr/>
                </a:tc>
                <a:extLst>
                  <a:ext uri="{0D108BD9-81ED-4DB2-BD59-A6C34878D82A}">
                    <a16:rowId xmlns:a16="http://schemas.microsoft.com/office/drawing/2014/main" val="251382914"/>
                  </a:ext>
                </a:extLst>
              </a:tr>
              <a:tr h="576990">
                <a:tc>
                  <a:txBody>
                    <a:bodyPr/>
                    <a:lstStyle/>
                    <a:p>
                      <a:r>
                        <a:rPr lang="en-US" b="1" dirty="0"/>
                        <a:t>Total</a:t>
                      </a:r>
                      <a:endParaRPr lang="en-GB" b="1" dirty="0"/>
                    </a:p>
                  </a:txBody>
                  <a:tcPr/>
                </a:tc>
                <a:tc>
                  <a:txBody>
                    <a:bodyPr/>
                    <a:lstStyle/>
                    <a:p>
                      <a:r>
                        <a:rPr lang="en-US" dirty="0"/>
                        <a:t>62</a:t>
                      </a:r>
                      <a:endParaRPr lang="en-GB" dirty="0"/>
                    </a:p>
                  </a:txBody>
                  <a:tcPr/>
                </a:tc>
                <a:tc>
                  <a:txBody>
                    <a:bodyPr/>
                    <a:lstStyle/>
                    <a:p>
                      <a:r>
                        <a:rPr lang="en-US" dirty="0"/>
                        <a:t>951,754.52</a:t>
                      </a:r>
                      <a:endParaRPr lang="en-GB" dirty="0"/>
                    </a:p>
                  </a:txBody>
                  <a:tcPr/>
                </a:tc>
                <a:tc>
                  <a:txBody>
                    <a:bodyPr/>
                    <a:lstStyle/>
                    <a:p>
                      <a:r>
                        <a:rPr lang="en-US" dirty="0"/>
                        <a:t>15 350,87</a:t>
                      </a:r>
                      <a:endParaRPr lang="en-GB" dirty="0"/>
                    </a:p>
                  </a:txBody>
                  <a:tcPr/>
                </a:tc>
                <a:tc>
                  <a:txBody>
                    <a:bodyPr/>
                    <a:lstStyle/>
                    <a:p>
                      <a:r>
                        <a:rPr lang="en-US" dirty="0"/>
                        <a:t>91</a:t>
                      </a:r>
                      <a:endParaRPr lang="en-GB" dirty="0"/>
                    </a:p>
                  </a:txBody>
                  <a:tcPr/>
                </a:tc>
                <a:tc>
                  <a:txBody>
                    <a:bodyPr/>
                    <a:lstStyle/>
                    <a:p>
                      <a:r>
                        <a:rPr lang="en-US" dirty="0"/>
                        <a:t>2,363,663.27</a:t>
                      </a:r>
                      <a:endParaRPr lang="en-GB" dirty="0"/>
                    </a:p>
                  </a:txBody>
                  <a:tcPr/>
                </a:tc>
                <a:tc>
                  <a:txBody>
                    <a:bodyPr/>
                    <a:lstStyle/>
                    <a:p>
                      <a:r>
                        <a:rPr lang="en-US" dirty="0"/>
                        <a:t>25 974,32</a:t>
                      </a:r>
                      <a:endParaRPr lang="en-GB" dirty="0"/>
                    </a:p>
                  </a:txBody>
                  <a:tcPr/>
                </a:tc>
                <a:extLst>
                  <a:ext uri="{0D108BD9-81ED-4DB2-BD59-A6C34878D82A}">
                    <a16:rowId xmlns:a16="http://schemas.microsoft.com/office/drawing/2014/main" val="3454001987"/>
                  </a:ext>
                </a:extLst>
              </a:tr>
            </a:tbl>
          </a:graphicData>
        </a:graphic>
      </p:graphicFrame>
    </p:spTree>
    <p:extLst>
      <p:ext uri="{BB962C8B-B14F-4D97-AF65-F5344CB8AC3E}">
        <p14:creationId xmlns:p14="http://schemas.microsoft.com/office/powerpoint/2010/main" val="641316720"/>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lgn="l">
              <a:spcBef>
                <a:spcPct val="20000"/>
              </a:spcBef>
            </a:pPr>
            <a:r>
              <a:rPr lang="en-ZA" sz="2800" b="1" dirty="0">
                <a:solidFill>
                  <a:prstClr val="black"/>
                </a:solidFill>
                <a:ea typeface="+mn-ea"/>
                <a:cs typeface="+mn-cs"/>
              </a:rPr>
              <a:t>V. EXPENDITURE- GENDER IN MAINSTREAM BUDGET </a:t>
            </a:r>
            <a:endParaRPr lang="en-ZW" sz="2800" dirty="0">
              <a:solidFill>
                <a:prstClr val="black"/>
              </a:solidFill>
              <a:ea typeface="+mn-ea"/>
              <a:cs typeface="+mn-cs"/>
            </a:endParaRPr>
          </a:p>
        </p:txBody>
      </p:sp>
      <p:graphicFrame>
        <p:nvGraphicFramePr>
          <p:cNvPr id="11" name="Table 11">
            <a:extLst>
              <a:ext uri="{FF2B5EF4-FFF2-40B4-BE49-F238E27FC236}">
                <a16:creationId xmlns:a16="http://schemas.microsoft.com/office/drawing/2014/main" id="{D0F973FA-FA39-AE65-B4B1-A37529B32059}"/>
              </a:ext>
            </a:extLst>
          </p:cNvPr>
          <p:cNvGraphicFramePr>
            <a:graphicFrameLocks noGrp="1"/>
          </p:cNvGraphicFramePr>
          <p:nvPr>
            <p:ph sz="half" idx="1"/>
            <p:extLst>
              <p:ext uri="{D42A27DB-BD31-4B8C-83A1-F6EECF244321}">
                <p14:modId xmlns:p14="http://schemas.microsoft.com/office/powerpoint/2010/main" val="577334672"/>
              </p:ext>
            </p:extLst>
          </p:nvPr>
        </p:nvGraphicFramePr>
        <p:xfrm>
          <a:off x="457200" y="1600200"/>
          <a:ext cx="5486400" cy="477774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682454074"/>
                    </a:ext>
                  </a:extLst>
                </a:gridCol>
                <a:gridCol w="1828800">
                  <a:extLst>
                    <a:ext uri="{9D8B030D-6E8A-4147-A177-3AD203B41FA5}">
                      <a16:colId xmlns:a16="http://schemas.microsoft.com/office/drawing/2014/main" val="943299222"/>
                    </a:ext>
                  </a:extLst>
                </a:gridCol>
                <a:gridCol w="1828800">
                  <a:extLst>
                    <a:ext uri="{9D8B030D-6E8A-4147-A177-3AD203B41FA5}">
                      <a16:colId xmlns:a16="http://schemas.microsoft.com/office/drawing/2014/main" val="1054883141"/>
                    </a:ext>
                  </a:extLst>
                </a:gridCol>
              </a:tblGrid>
              <a:tr h="485775">
                <a:tc>
                  <a:txBody>
                    <a:bodyPr/>
                    <a:lstStyle/>
                    <a:p>
                      <a:r>
                        <a:rPr lang="en-US" dirty="0">
                          <a:solidFill>
                            <a:schemeClr val="tx1"/>
                          </a:solidFill>
                        </a:rPr>
                        <a:t>Programmes</a:t>
                      </a:r>
                      <a:endParaRPr lang="en-GB" dirty="0">
                        <a:solidFill>
                          <a:schemeClr val="tx1"/>
                        </a:solidFill>
                      </a:endParaRPr>
                    </a:p>
                  </a:txBody>
                  <a:tcPr/>
                </a:tc>
                <a:tc>
                  <a:txBody>
                    <a:bodyPr/>
                    <a:lstStyle/>
                    <a:p>
                      <a:r>
                        <a:rPr lang="en-US" dirty="0">
                          <a:solidFill>
                            <a:schemeClr val="tx1"/>
                          </a:solidFill>
                        </a:rPr>
                        <a:t>Amount</a:t>
                      </a:r>
                      <a:endParaRPr lang="en-GB" dirty="0">
                        <a:solidFill>
                          <a:schemeClr val="tx1"/>
                        </a:solidFill>
                      </a:endParaRPr>
                    </a:p>
                  </a:txBody>
                  <a:tcPr/>
                </a:tc>
                <a:tc>
                  <a:txBody>
                    <a:bodyPr/>
                    <a:lstStyle/>
                    <a:p>
                      <a:r>
                        <a:rPr lang="en-US" dirty="0">
                          <a:solidFill>
                            <a:schemeClr val="tx1"/>
                          </a:solidFill>
                        </a:rPr>
                        <a:t>% budget</a:t>
                      </a:r>
                      <a:endParaRPr lang="en-GB" dirty="0">
                        <a:solidFill>
                          <a:schemeClr val="tx1"/>
                        </a:solidFill>
                      </a:endParaRPr>
                    </a:p>
                  </a:txBody>
                  <a:tcPr/>
                </a:tc>
                <a:extLst>
                  <a:ext uri="{0D108BD9-81ED-4DB2-BD59-A6C34878D82A}">
                    <a16:rowId xmlns:a16="http://schemas.microsoft.com/office/drawing/2014/main" val="2507331684"/>
                  </a:ext>
                </a:extLst>
              </a:tr>
              <a:tr h="485775">
                <a:tc>
                  <a:txBody>
                    <a:bodyPr/>
                    <a:lstStyle/>
                    <a:p>
                      <a:r>
                        <a:rPr lang="en-US" dirty="0"/>
                        <a:t>Governance &amp; Administration</a:t>
                      </a:r>
                      <a:endParaRPr lang="en-GB" dirty="0"/>
                    </a:p>
                  </a:txBody>
                  <a:tcPr/>
                </a:tc>
                <a:tc>
                  <a:txBody>
                    <a:bodyPr/>
                    <a:lstStyle/>
                    <a:p>
                      <a:r>
                        <a:rPr lang="en-GB" dirty="0"/>
                        <a:t>5,737,922.60</a:t>
                      </a:r>
                    </a:p>
                  </a:txBody>
                  <a:tcPr/>
                </a:tc>
                <a:tc>
                  <a:txBody>
                    <a:bodyPr/>
                    <a:lstStyle/>
                    <a:p>
                      <a:r>
                        <a:rPr lang="en-GB" dirty="0"/>
                        <a:t>32.55</a:t>
                      </a:r>
                    </a:p>
                  </a:txBody>
                  <a:tcPr/>
                </a:tc>
                <a:extLst>
                  <a:ext uri="{0D108BD9-81ED-4DB2-BD59-A6C34878D82A}">
                    <a16:rowId xmlns:a16="http://schemas.microsoft.com/office/drawing/2014/main" val="4077804582"/>
                  </a:ext>
                </a:extLst>
              </a:tr>
              <a:tr h="485775">
                <a:tc>
                  <a:txBody>
                    <a:bodyPr/>
                    <a:lstStyle/>
                    <a:p>
                      <a:r>
                        <a:rPr lang="en-US" dirty="0"/>
                        <a:t>Water Sanitation &amp; Hygiene</a:t>
                      </a:r>
                      <a:endParaRPr lang="en-GB" dirty="0"/>
                    </a:p>
                  </a:txBody>
                  <a:tcPr/>
                </a:tc>
                <a:tc>
                  <a:txBody>
                    <a:bodyPr/>
                    <a:lstStyle/>
                    <a:p>
                      <a:r>
                        <a:rPr lang="en-GB" dirty="0"/>
                        <a:t>2,167,334.79</a:t>
                      </a:r>
                    </a:p>
                  </a:txBody>
                  <a:tcPr/>
                </a:tc>
                <a:tc>
                  <a:txBody>
                    <a:bodyPr/>
                    <a:lstStyle/>
                    <a:p>
                      <a:r>
                        <a:rPr lang="en-GB" dirty="0"/>
                        <a:t>12.30</a:t>
                      </a:r>
                    </a:p>
                  </a:txBody>
                  <a:tcPr/>
                </a:tc>
                <a:extLst>
                  <a:ext uri="{0D108BD9-81ED-4DB2-BD59-A6C34878D82A}">
                    <a16:rowId xmlns:a16="http://schemas.microsoft.com/office/drawing/2014/main" val="394243104"/>
                  </a:ext>
                </a:extLst>
              </a:tr>
              <a:tr h="485775">
                <a:tc>
                  <a:txBody>
                    <a:bodyPr/>
                    <a:lstStyle/>
                    <a:p>
                      <a:r>
                        <a:rPr lang="en-US" dirty="0"/>
                        <a:t>Social Services</a:t>
                      </a:r>
                      <a:endParaRPr lang="en-GB" dirty="0"/>
                    </a:p>
                  </a:txBody>
                  <a:tcPr/>
                </a:tc>
                <a:tc>
                  <a:txBody>
                    <a:bodyPr/>
                    <a:lstStyle/>
                    <a:p>
                      <a:r>
                        <a:rPr lang="en-GB" dirty="0"/>
                        <a:t>3,390,674.18</a:t>
                      </a:r>
                    </a:p>
                  </a:txBody>
                  <a:tcPr/>
                </a:tc>
                <a:tc>
                  <a:txBody>
                    <a:bodyPr/>
                    <a:lstStyle/>
                    <a:p>
                      <a:r>
                        <a:rPr lang="en-GB" dirty="0"/>
                        <a:t>19.24</a:t>
                      </a:r>
                    </a:p>
                  </a:txBody>
                  <a:tcPr/>
                </a:tc>
                <a:extLst>
                  <a:ext uri="{0D108BD9-81ED-4DB2-BD59-A6C34878D82A}">
                    <a16:rowId xmlns:a16="http://schemas.microsoft.com/office/drawing/2014/main" val="1047786220"/>
                  </a:ext>
                </a:extLst>
              </a:tr>
              <a:tr h="485775">
                <a:tc>
                  <a:txBody>
                    <a:bodyPr/>
                    <a:lstStyle/>
                    <a:p>
                      <a:r>
                        <a:rPr lang="en-US" dirty="0"/>
                        <a:t>Roads</a:t>
                      </a:r>
                      <a:endParaRPr lang="en-GB" dirty="0"/>
                    </a:p>
                  </a:txBody>
                  <a:tcPr/>
                </a:tc>
                <a:tc>
                  <a:txBody>
                    <a:bodyPr/>
                    <a:lstStyle/>
                    <a:p>
                      <a:r>
                        <a:rPr lang="en-GB" dirty="0"/>
                        <a:t>5,463,808.59</a:t>
                      </a:r>
                    </a:p>
                  </a:txBody>
                  <a:tcPr/>
                </a:tc>
                <a:tc>
                  <a:txBody>
                    <a:bodyPr/>
                    <a:lstStyle/>
                    <a:p>
                      <a:r>
                        <a:rPr lang="en-GB" dirty="0"/>
                        <a:t>31.00</a:t>
                      </a:r>
                    </a:p>
                  </a:txBody>
                  <a:tcPr/>
                </a:tc>
                <a:extLst>
                  <a:ext uri="{0D108BD9-81ED-4DB2-BD59-A6C34878D82A}">
                    <a16:rowId xmlns:a16="http://schemas.microsoft.com/office/drawing/2014/main" val="3011723800"/>
                  </a:ext>
                </a:extLst>
              </a:tr>
              <a:tr h="485775">
                <a:tc>
                  <a:txBody>
                    <a:bodyPr/>
                    <a:lstStyle/>
                    <a:p>
                      <a:r>
                        <a:rPr lang="en-US" dirty="0"/>
                        <a:t>Public Safety &amp; Security</a:t>
                      </a:r>
                      <a:endParaRPr lang="en-GB" dirty="0"/>
                    </a:p>
                  </a:txBody>
                  <a:tcPr/>
                </a:tc>
                <a:tc>
                  <a:txBody>
                    <a:bodyPr/>
                    <a:lstStyle/>
                    <a:p>
                      <a:r>
                        <a:rPr lang="en-GB" dirty="0"/>
                        <a:t> 575,551.45</a:t>
                      </a:r>
                    </a:p>
                  </a:txBody>
                  <a:tcPr/>
                </a:tc>
                <a:tc>
                  <a:txBody>
                    <a:bodyPr/>
                    <a:lstStyle/>
                    <a:p>
                      <a:r>
                        <a:rPr lang="en-GB" dirty="0"/>
                        <a:t> 3.27</a:t>
                      </a:r>
                    </a:p>
                  </a:txBody>
                  <a:tcPr/>
                </a:tc>
                <a:extLst>
                  <a:ext uri="{0D108BD9-81ED-4DB2-BD59-A6C34878D82A}">
                    <a16:rowId xmlns:a16="http://schemas.microsoft.com/office/drawing/2014/main" val="2743989095"/>
                  </a:ext>
                </a:extLst>
              </a:tr>
              <a:tr h="485775">
                <a:tc>
                  <a:txBody>
                    <a:bodyPr/>
                    <a:lstStyle/>
                    <a:p>
                      <a:r>
                        <a:rPr lang="en-US" dirty="0"/>
                        <a:t>Natural Resources &amp; Conservation</a:t>
                      </a:r>
                      <a:endParaRPr lang="en-GB" dirty="0"/>
                    </a:p>
                  </a:txBody>
                  <a:tcPr/>
                </a:tc>
                <a:tc>
                  <a:txBody>
                    <a:bodyPr/>
                    <a:lstStyle/>
                    <a:p>
                      <a:r>
                        <a:rPr lang="en-GB" dirty="0"/>
                        <a:t>291,107.88</a:t>
                      </a:r>
                    </a:p>
                  </a:txBody>
                  <a:tcPr/>
                </a:tc>
                <a:tc>
                  <a:txBody>
                    <a:bodyPr/>
                    <a:lstStyle/>
                    <a:p>
                      <a:r>
                        <a:rPr lang="en-GB" dirty="0"/>
                        <a:t>1.65</a:t>
                      </a:r>
                    </a:p>
                  </a:txBody>
                  <a:tcPr/>
                </a:tc>
                <a:extLst>
                  <a:ext uri="{0D108BD9-81ED-4DB2-BD59-A6C34878D82A}">
                    <a16:rowId xmlns:a16="http://schemas.microsoft.com/office/drawing/2014/main" val="4254108579"/>
                  </a:ext>
                </a:extLst>
              </a:tr>
              <a:tr h="485775">
                <a:tc>
                  <a:txBody>
                    <a:bodyPr/>
                    <a:lstStyle/>
                    <a:p>
                      <a:r>
                        <a:rPr lang="en-US" b="1" dirty="0"/>
                        <a:t>Total</a:t>
                      </a:r>
                      <a:endParaRPr lang="en-GB" b="1" dirty="0"/>
                    </a:p>
                  </a:txBody>
                  <a:tcPr/>
                </a:tc>
                <a:tc>
                  <a:txBody>
                    <a:bodyPr/>
                    <a:lstStyle/>
                    <a:p>
                      <a:r>
                        <a:rPr lang="en-GB" b="1" dirty="0"/>
                        <a:t>17,626,399.49</a:t>
                      </a:r>
                    </a:p>
                  </a:txBody>
                  <a:tcPr/>
                </a:tc>
                <a:tc>
                  <a:txBody>
                    <a:bodyPr/>
                    <a:lstStyle/>
                    <a:p>
                      <a:r>
                        <a:rPr lang="en-GB" b="1" dirty="0"/>
                        <a:t>100</a:t>
                      </a:r>
                    </a:p>
                  </a:txBody>
                  <a:tcPr/>
                </a:tc>
                <a:extLst>
                  <a:ext uri="{0D108BD9-81ED-4DB2-BD59-A6C34878D82A}">
                    <a16:rowId xmlns:a16="http://schemas.microsoft.com/office/drawing/2014/main" val="1371162222"/>
                  </a:ext>
                </a:extLst>
              </a:tr>
            </a:tbl>
          </a:graphicData>
        </a:graphic>
      </p:graphicFrame>
      <p:sp>
        <p:nvSpPr>
          <p:cNvPr id="10" name="Content Placeholder 9">
            <a:extLst>
              <a:ext uri="{FF2B5EF4-FFF2-40B4-BE49-F238E27FC236}">
                <a16:creationId xmlns:a16="http://schemas.microsoft.com/office/drawing/2014/main" id="{69EDB863-4C76-4BD0-F6D0-211301A84896}"/>
              </a:ext>
            </a:extLst>
          </p:cNvPr>
          <p:cNvSpPr>
            <a:spLocks noGrp="1"/>
          </p:cNvSpPr>
          <p:nvPr>
            <p:ph sz="half" idx="2"/>
          </p:nvPr>
        </p:nvSpPr>
        <p:spPr>
          <a:xfrm>
            <a:off x="5943600" y="1592317"/>
            <a:ext cx="3208282" cy="3741683"/>
          </a:xfrm>
        </p:spPr>
        <p:txBody>
          <a:bodyPr>
            <a:normAutofit/>
          </a:bodyPr>
          <a:lstStyle/>
          <a:p>
            <a:pPr marL="0" indent="0">
              <a:buNone/>
            </a:pPr>
            <a:endParaRPr lang="en-GB" sz="2400" dirty="0"/>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graphicFrame>
        <p:nvGraphicFramePr>
          <p:cNvPr id="3" name="Chart 2">
            <a:extLst>
              <a:ext uri="{FF2B5EF4-FFF2-40B4-BE49-F238E27FC236}">
                <a16:creationId xmlns:a16="http://schemas.microsoft.com/office/drawing/2014/main" id="{F1C3B186-CA17-3591-0A23-C23C3C428774}"/>
              </a:ext>
            </a:extLst>
          </p:cNvPr>
          <p:cNvGraphicFramePr>
            <a:graphicFrameLocks/>
          </p:cNvGraphicFramePr>
          <p:nvPr>
            <p:extLst>
              <p:ext uri="{D42A27DB-BD31-4B8C-83A1-F6EECF244321}">
                <p14:modId xmlns:p14="http://schemas.microsoft.com/office/powerpoint/2010/main" val="1123803639"/>
              </p:ext>
            </p:extLst>
          </p:nvPr>
        </p:nvGraphicFramePr>
        <p:xfrm>
          <a:off x="6096000" y="2057400"/>
          <a:ext cx="2743200" cy="4191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68981048"/>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lgn="l">
              <a:spcBef>
                <a:spcPct val="20000"/>
              </a:spcBef>
            </a:pPr>
            <a:r>
              <a:rPr lang="en-ZA" sz="2800" b="1" dirty="0">
                <a:solidFill>
                  <a:prstClr val="black"/>
                </a:solidFill>
                <a:ea typeface="+mn-ea"/>
                <a:cs typeface="+mn-cs"/>
              </a:rPr>
              <a:t>V. EXPENDITURE- ANALYSIS OF ONE SECTOR EG  </a:t>
            </a:r>
            <a:endParaRPr lang="en-ZW" sz="2800" dirty="0">
              <a:solidFill>
                <a:prstClr val="black"/>
              </a:solidFill>
              <a:ea typeface="+mn-ea"/>
              <a:cs typeface="+mn-cs"/>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734085158"/>
              </p:ext>
            </p:extLst>
          </p:nvPr>
        </p:nvGraphicFramePr>
        <p:xfrm>
          <a:off x="266698" y="1752600"/>
          <a:ext cx="8610603" cy="2900553"/>
        </p:xfrm>
        <a:graphic>
          <a:graphicData uri="http://schemas.openxmlformats.org/drawingml/2006/table">
            <a:tbl>
              <a:tblPr firstRow="1" firstCol="1" bandRow="1">
                <a:tableStyleId>{5C22544A-7EE6-4342-B048-85BDC9FD1C3A}</a:tableStyleId>
              </a:tblPr>
              <a:tblGrid>
                <a:gridCol w="1210651">
                  <a:extLst>
                    <a:ext uri="{9D8B030D-6E8A-4147-A177-3AD203B41FA5}">
                      <a16:colId xmlns:a16="http://schemas.microsoft.com/office/drawing/2014/main" val="3936495378"/>
                    </a:ext>
                  </a:extLst>
                </a:gridCol>
                <a:gridCol w="576910">
                  <a:extLst>
                    <a:ext uri="{9D8B030D-6E8A-4147-A177-3AD203B41FA5}">
                      <a16:colId xmlns:a16="http://schemas.microsoft.com/office/drawing/2014/main" val="714574526"/>
                    </a:ext>
                  </a:extLst>
                </a:gridCol>
                <a:gridCol w="699181">
                  <a:extLst>
                    <a:ext uri="{9D8B030D-6E8A-4147-A177-3AD203B41FA5}">
                      <a16:colId xmlns:a16="http://schemas.microsoft.com/office/drawing/2014/main" val="3020788596"/>
                    </a:ext>
                  </a:extLst>
                </a:gridCol>
                <a:gridCol w="747400">
                  <a:extLst>
                    <a:ext uri="{9D8B030D-6E8A-4147-A177-3AD203B41FA5}">
                      <a16:colId xmlns:a16="http://schemas.microsoft.com/office/drawing/2014/main" val="211564666"/>
                    </a:ext>
                  </a:extLst>
                </a:gridCol>
                <a:gridCol w="418476">
                  <a:extLst>
                    <a:ext uri="{9D8B030D-6E8A-4147-A177-3AD203B41FA5}">
                      <a16:colId xmlns:a16="http://schemas.microsoft.com/office/drawing/2014/main" val="671727174"/>
                    </a:ext>
                  </a:extLst>
                </a:gridCol>
                <a:gridCol w="695737">
                  <a:extLst>
                    <a:ext uri="{9D8B030D-6E8A-4147-A177-3AD203B41FA5}">
                      <a16:colId xmlns:a16="http://schemas.microsoft.com/office/drawing/2014/main" val="21364279"/>
                    </a:ext>
                  </a:extLst>
                </a:gridCol>
                <a:gridCol w="575188">
                  <a:extLst>
                    <a:ext uri="{9D8B030D-6E8A-4147-A177-3AD203B41FA5}">
                      <a16:colId xmlns:a16="http://schemas.microsoft.com/office/drawing/2014/main" val="2568838607"/>
                    </a:ext>
                  </a:extLst>
                </a:gridCol>
                <a:gridCol w="568300">
                  <a:extLst>
                    <a:ext uri="{9D8B030D-6E8A-4147-A177-3AD203B41FA5}">
                      <a16:colId xmlns:a16="http://schemas.microsoft.com/office/drawing/2014/main" val="1379655292"/>
                    </a:ext>
                  </a:extLst>
                </a:gridCol>
                <a:gridCol w="699181">
                  <a:extLst>
                    <a:ext uri="{9D8B030D-6E8A-4147-A177-3AD203B41FA5}">
                      <a16:colId xmlns:a16="http://schemas.microsoft.com/office/drawing/2014/main" val="459410033"/>
                    </a:ext>
                  </a:extLst>
                </a:gridCol>
                <a:gridCol w="675071">
                  <a:extLst>
                    <a:ext uri="{9D8B030D-6E8A-4147-A177-3AD203B41FA5}">
                      <a16:colId xmlns:a16="http://schemas.microsoft.com/office/drawing/2014/main" val="1082926060"/>
                    </a:ext>
                  </a:extLst>
                </a:gridCol>
                <a:gridCol w="526969">
                  <a:extLst>
                    <a:ext uri="{9D8B030D-6E8A-4147-A177-3AD203B41FA5}">
                      <a16:colId xmlns:a16="http://schemas.microsoft.com/office/drawing/2014/main" val="3849156041"/>
                    </a:ext>
                  </a:extLst>
                </a:gridCol>
                <a:gridCol w="644073">
                  <a:extLst>
                    <a:ext uri="{9D8B030D-6E8A-4147-A177-3AD203B41FA5}">
                      <a16:colId xmlns:a16="http://schemas.microsoft.com/office/drawing/2014/main" val="3398442369"/>
                    </a:ext>
                  </a:extLst>
                </a:gridCol>
                <a:gridCol w="573466">
                  <a:extLst>
                    <a:ext uri="{9D8B030D-6E8A-4147-A177-3AD203B41FA5}">
                      <a16:colId xmlns:a16="http://schemas.microsoft.com/office/drawing/2014/main" val="2048575833"/>
                    </a:ext>
                  </a:extLst>
                </a:gridCol>
              </a:tblGrid>
              <a:tr h="188913">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gridSpan="6">
                  <a:txBody>
                    <a:bodyPr/>
                    <a:lstStyle/>
                    <a:p>
                      <a:pPr algn="ctr">
                        <a:lnSpc>
                          <a:spcPct val="107000"/>
                        </a:lnSpc>
                        <a:spcAft>
                          <a:spcPts val="800"/>
                        </a:spcAft>
                      </a:pPr>
                      <a:r>
                        <a:rPr lang="en-ZA" sz="2000" kern="1200">
                          <a:effectLst/>
                        </a:rPr>
                        <a:t>Women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gridSpan="6">
                  <a:txBody>
                    <a:bodyPr/>
                    <a:lstStyle/>
                    <a:p>
                      <a:pPr algn="ctr">
                        <a:lnSpc>
                          <a:spcPct val="107000"/>
                        </a:lnSpc>
                        <a:spcAft>
                          <a:spcPts val="800"/>
                        </a:spcAft>
                      </a:pPr>
                      <a:r>
                        <a:rPr lang="en-ZA" sz="2000" kern="1200">
                          <a:effectLst/>
                        </a:rPr>
                        <a:t>Men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3229213304"/>
                  </a:ext>
                </a:extLst>
              </a:tr>
              <a:tr h="188913">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gridSpan="4">
                  <a:txBody>
                    <a:bodyPr/>
                    <a:lstStyle/>
                    <a:p>
                      <a:pPr algn="ctr">
                        <a:lnSpc>
                          <a:spcPct val="107000"/>
                        </a:lnSpc>
                        <a:spcAft>
                          <a:spcPts val="800"/>
                        </a:spcAft>
                      </a:pPr>
                      <a:r>
                        <a:rPr lang="en-ZA" sz="2000" kern="1200">
                          <a:effectLst/>
                        </a:rPr>
                        <a:t>Age</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hMerge="1">
                  <a:txBody>
                    <a:bodyPr/>
                    <a:lstStyle/>
                    <a:p>
                      <a:endParaRPr lang="en-ZA"/>
                    </a:p>
                  </a:txBody>
                  <a:tcPr/>
                </a:tc>
                <a:tc hMerge="1">
                  <a:txBody>
                    <a:bodyPr/>
                    <a:lstStyle/>
                    <a:p>
                      <a:endParaRPr lang="en-ZA"/>
                    </a:p>
                  </a:txBody>
                  <a:tcPr/>
                </a:tc>
                <a:tc hMerge="1">
                  <a:txBody>
                    <a:bodyPr/>
                    <a:lstStyle/>
                    <a:p>
                      <a:endParaRPr lang="en-ZA"/>
                    </a:p>
                  </a:txBody>
                  <a:tcPr/>
                </a:tc>
                <a:tc>
                  <a:txBody>
                    <a:bodyPr/>
                    <a:lstStyle/>
                    <a:p>
                      <a:pPr algn="ct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gn="ct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gridSpan="4">
                  <a:txBody>
                    <a:bodyPr/>
                    <a:lstStyle/>
                    <a:p>
                      <a:pPr algn="ctr">
                        <a:lnSpc>
                          <a:spcPct val="107000"/>
                        </a:lnSpc>
                        <a:spcAft>
                          <a:spcPts val="800"/>
                        </a:spcAft>
                      </a:pPr>
                      <a:r>
                        <a:rPr lang="en-ZA" sz="2000" kern="1200">
                          <a:effectLst/>
                        </a:rPr>
                        <a:t>Age</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hMerge="1">
                  <a:txBody>
                    <a:bodyPr/>
                    <a:lstStyle/>
                    <a:p>
                      <a:endParaRPr lang="en-ZA"/>
                    </a:p>
                  </a:txBody>
                  <a:tcPr/>
                </a:tc>
                <a:tc hMerge="1">
                  <a:txBody>
                    <a:bodyPr/>
                    <a:lstStyle/>
                    <a:p>
                      <a:endParaRPr lang="en-ZA"/>
                    </a:p>
                  </a:txBody>
                  <a:tcPr/>
                </a:tc>
                <a:tc hMerge="1">
                  <a:txBody>
                    <a:bodyPr/>
                    <a:lstStyle/>
                    <a:p>
                      <a:endParaRPr lang="en-ZA"/>
                    </a:p>
                  </a:txBody>
                  <a:tcPr/>
                </a:tc>
                <a:tc>
                  <a:txBody>
                    <a:bodyPr/>
                    <a:lstStyle/>
                    <a:p>
                      <a:pPr algn="ct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gn="ct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635817430"/>
                  </a:ext>
                </a:extLst>
              </a:tr>
              <a:tr h="346075">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2000" kern="100">
                          <a:effectLst/>
                        </a:rPr>
                        <a:t>Below 15</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2000" kern="100">
                          <a:effectLst/>
                        </a:rPr>
                        <a:t>15-35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2000" kern="100">
                          <a:effectLst/>
                        </a:rPr>
                        <a:t>36-59</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2000" kern="100">
                          <a:effectLst/>
                        </a:rPr>
                        <a:t>60+</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2000" kern="100">
                          <a:effectLst/>
                        </a:rPr>
                        <a:t>PLWD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00">
                          <a:effectLst/>
                        </a:rPr>
                        <a:t>Total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2000" kern="100">
                          <a:effectLst/>
                        </a:rPr>
                        <a:t>Below 15</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2000" kern="100">
                          <a:effectLst/>
                        </a:rPr>
                        <a:t>15-35</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2000" kern="100">
                          <a:effectLst/>
                        </a:rPr>
                        <a:t>36-59</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2000" kern="100">
                          <a:effectLst/>
                        </a:rPr>
                        <a:t>60+</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2000" kern="100">
                          <a:effectLst/>
                        </a:rPr>
                        <a:t>PLWD</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00">
                          <a:effectLst/>
                        </a:rPr>
                        <a:t>Total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extLst>
                  <a:ext uri="{0D108BD9-81ED-4DB2-BD59-A6C34878D82A}">
                    <a16:rowId xmlns:a16="http://schemas.microsoft.com/office/drawing/2014/main" val="2782843474"/>
                  </a:ext>
                </a:extLst>
              </a:tr>
              <a:tr h="188913">
                <a:tc>
                  <a:txBody>
                    <a:bodyPr/>
                    <a:lstStyle/>
                    <a:p>
                      <a:pPr>
                        <a:lnSpc>
                          <a:spcPct val="107000"/>
                        </a:lnSpc>
                        <a:spcAft>
                          <a:spcPts val="800"/>
                        </a:spcAft>
                      </a:pPr>
                      <a:r>
                        <a:rPr lang="en-ZA" sz="2000" kern="1200">
                          <a:effectLst/>
                        </a:rPr>
                        <a:t>Education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2</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2</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extLst>
                  <a:ext uri="{0D108BD9-81ED-4DB2-BD59-A6C34878D82A}">
                    <a16:rowId xmlns:a16="http://schemas.microsoft.com/office/drawing/2014/main" val="3339828360"/>
                  </a:ext>
                </a:extLst>
              </a:tr>
              <a:tr h="188913">
                <a:tc>
                  <a:txBody>
                    <a:bodyPr/>
                    <a:lstStyle/>
                    <a:p>
                      <a:pPr>
                        <a:lnSpc>
                          <a:spcPct val="107000"/>
                        </a:lnSpc>
                        <a:spcAft>
                          <a:spcPts val="800"/>
                        </a:spcAft>
                      </a:pPr>
                      <a:r>
                        <a:rPr lang="en-ZA" sz="2000" kern="1200">
                          <a:effectLst/>
                        </a:rPr>
                        <a:t>Housing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pPr>
                      <a:r>
                        <a:rPr lang="en-ZA" sz="2000" kern="100" dirty="0">
                          <a:effectLst/>
                          <a:latin typeface="Calibri" panose="020F0502020204030204" pitchFamily="34" charset="0"/>
                          <a:cs typeface="Arial" panose="020B0604020202020204" pitchFamily="34" charset="0"/>
                        </a:rPr>
                        <a:t>1</a:t>
                      </a: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1</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dirty="0">
                          <a:effectLst/>
                        </a:rPr>
                        <a:t> 1</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2</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2</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extLst>
                  <a:ext uri="{0D108BD9-81ED-4DB2-BD59-A6C34878D82A}">
                    <a16:rowId xmlns:a16="http://schemas.microsoft.com/office/drawing/2014/main" val="2437385966"/>
                  </a:ext>
                </a:extLst>
              </a:tr>
              <a:tr h="455930">
                <a:tc>
                  <a:txBody>
                    <a:bodyPr/>
                    <a:lstStyle/>
                    <a:p>
                      <a:pPr>
                        <a:lnSpc>
                          <a:spcPct val="107000"/>
                        </a:lnSpc>
                        <a:spcAft>
                          <a:spcPts val="800"/>
                        </a:spcAft>
                      </a:pPr>
                      <a:r>
                        <a:rPr lang="en-ZA" sz="2000" kern="1200">
                          <a:effectLst/>
                        </a:rPr>
                        <a:t>Social amenities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extLst>
                  <a:ext uri="{0D108BD9-81ED-4DB2-BD59-A6C34878D82A}">
                    <a16:rowId xmlns:a16="http://schemas.microsoft.com/office/drawing/2014/main" val="1757459421"/>
                  </a:ext>
                </a:extLst>
              </a:tr>
              <a:tr h="188913">
                <a:tc>
                  <a:txBody>
                    <a:bodyPr/>
                    <a:lstStyle/>
                    <a:p>
                      <a:pPr>
                        <a:lnSpc>
                          <a:spcPct val="107000"/>
                        </a:lnSpc>
                        <a:spcAft>
                          <a:spcPts val="800"/>
                        </a:spcAft>
                      </a:pPr>
                      <a:r>
                        <a:rPr lang="en-ZA" sz="2000" kern="1200">
                          <a:effectLst/>
                        </a:rPr>
                        <a:t>Total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dirty="0">
                          <a:effectLst/>
                        </a:rPr>
                        <a:t> 1</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1</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dirty="0">
                          <a:effectLst/>
                        </a:rPr>
                        <a:t> 1</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4</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dirty="0">
                          <a:effectLst/>
                        </a:rPr>
                        <a:t> 0</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4</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extLst>
                  <a:ext uri="{0D108BD9-81ED-4DB2-BD59-A6C34878D82A}">
                    <a16:rowId xmlns:a16="http://schemas.microsoft.com/office/drawing/2014/main" val="1456324611"/>
                  </a:ext>
                </a:extLst>
              </a:tr>
            </a:tbl>
          </a:graphicData>
        </a:graphic>
      </p:graphicFrame>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Tree>
    <p:extLst>
      <p:ext uri="{BB962C8B-B14F-4D97-AF65-F5344CB8AC3E}">
        <p14:creationId xmlns:p14="http://schemas.microsoft.com/office/powerpoint/2010/main" val="2362604625"/>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lgn="l">
              <a:spcBef>
                <a:spcPct val="20000"/>
              </a:spcBef>
            </a:pPr>
            <a:r>
              <a:rPr lang="en-ZA" sz="2800" b="1" dirty="0">
                <a:solidFill>
                  <a:prstClr val="black"/>
                </a:solidFill>
                <a:ea typeface="+mn-ea"/>
                <a:cs typeface="+mn-cs"/>
              </a:rPr>
              <a:t>V. EXPENDITURE- GENDER IN MAINSTREAM BUDGET </a:t>
            </a:r>
            <a:endParaRPr lang="en-ZW" sz="2800" dirty="0">
              <a:solidFill>
                <a:prstClr val="black"/>
              </a:solidFill>
              <a:ea typeface="+mn-ea"/>
              <a:cs typeface="+mn-cs"/>
            </a:endParaRPr>
          </a:p>
        </p:txBody>
      </p:sp>
      <p:sp>
        <p:nvSpPr>
          <p:cNvPr id="10" name="Content Placeholder 9">
            <a:extLst>
              <a:ext uri="{FF2B5EF4-FFF2-40B4-BE49-F238E27FC236}">
                <a16:creationId xmlns:a16="http://schemas.microsoft.com/office/drawing/2014/main" id="{69EDB863-4C76-4BD0-F6D0-211301A84896}"/>
              </a:ext>
            </a:extLst>
          </p:cNvPr>
          <p:cNvSpPr>
            <a:spLocks noGrp="1"/>
          </p:cNvSpPr>
          <p:nvPr>
            <p:ph sz="half" idx="2"/>
          </p:nvPr>
        </p:nvSpPr>
        <p:spPr>
          <a:xfrm>
            <a:off x="5257800" y="1587910"/>
            <a:ext cx="3733800" cy="4355690"/>
          </a:xfrm>
        </p:spPr>
        <p:txBody>
          <a:bodyPr>
            <a:normAutofit lnSpcReduction="10000"/>
          </a:bodyPr>
          <a:lstStyle/>
          <a:p>
            <a:r>
              <a:rPr lang="en-GB" sz="2400" dirty="0"/>
              <a:t>PHOTO </a:t>
            </a:r>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3" name="Content Placeholder 2"/>
          <p:cNvSpPr>
            <a:spLocks noGrp="1"/>
          </p:cNvSpPr>
          <p:nvPr>
            <p:ph sz="half" idx="1"/>
          </p:nvPr>
        </p:nvSpPr>
        <p:spPr/>
        <p:txBody>
          <a:bodyPr>
            <a:normAutofit lnSpcReduction="10000"/>
          </a:bodyPr>
          <a:lstStyle/>
          <a:p>
            <a:r>
              <a:rPr lang="en-ZA" sz="2000" b="1" dirty="0"/>
              <a:t>Please explain how you are ensuring that women and men, boys and girls benefit equally, or that disparities are challenged through GRB</a:t>
            </a:r>
          </a:p>
          <a:p>
            <a:r>
              <a:rPr lang="en-ZA" dirty="0"/>
              <a:t>Council has created a Junior Council.</a:t>
            </a:r>
          </a:p>
          <a:p>
            <a:r>
              <a:rPr lang="en-ZA" dirty="0"/>
              <a:t> Women participation is encouraged in all projects.</a:t>
            </a:r>
          </a:p>
          <a:p>
            <a:r>
              <a:rPr lang="en-ZA" dirty="0"/>
              <a:t>WASH programmes centered on women. </a:t>
            </a:r>
          </a:p>
        </p:txBody>
      </p:sp>
      <p:pic>
        <p:nvPicPr>
          <p:cNvPr id="5" name="Picture 4" descr="A group of people working on a structure&#10;&#10;Description automatically generated">
            <a:extLst>
              <a:ext uri="{FF2B5EF4-FFF2-40B4-BE49-F238E27FC236}">
                <a16:creationId xmlns:a16="http://schemas.microsoft.com/office/drawing/2014/main" id="{06D8F32B-5765-6496-CA74-DD6055E8B7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7407" y="1690261"/>
            <a:ext cx="4514193" cy="4435902"/>
          </a:xfrm>
          <a:prstGeom prst="rect">
            <a:avLst/>
          </a:prstGeom>
        </p:spPr>
      </p:pic>
    </p:spTree>
    <p:extLst>
      <p:ext uri="{BB962C8B-B14F-4D97-AF65-F5344CB8AC3E}">
        <p14:creationId xmlns:p14="http://schemas.microsoft.com/office/powerpoint/2010/main" val="1875555850"/>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lgn="l">
              <a:spcBef>
                <a:spcPct val="20000"/>
              </a:spcBef>
            </a:pPr>
            <a:r>
              <a:rPr lang="en-ZA" sz="2800" b="1" dirty="0">
                <a:solidFill>
                  <a:prstClr val="black"/>
                </a:solidFill>
                <a:ea typeface="+mn-ea"/>
                <a:cs typeface="+mn-cs"/>
              </a:rPr>
              <a:t>V. EXPENDITURE- GENDER IN MAINSTREAM BUDGET – EXAMPLE  </a:t>
            </a:r>
            <a:endParaRPr lang="en-ZW" sz="2800" dirty="0">
              <a:solidFill>
                <a:prstClr val="black"/>
              </a:solidFill>
              <a:ea typeface="+mn-ea"/>
              <a:cs typeface="+mn-cs"/>
            </a:endParaRPr>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1514478864"/>
              </p:ext>
            </p:extLst>
          </p:nvPr>
        </p:nvGraphicFramePr>
        <p:xfrm>
          <a:off x="1066800" y="1981200"/>
          <a:ext cx="6159500" cy="2576388"/>
        </p:xfrm>
        <a:graphic>
          <a:graphicData uri="http://schemas.openxmlformats.org/drawingml/2006/table">
            <a:tbl>
              <a:tblPr firstRow="1" firstCol="1" bandRow="1">
                <a:tableStyleId>{5C22544A-7EE6-4342-B048-85BDC9FD1C3A}</a:tableStyleId>
              </a:tblPr>
              <a:tblGrid>
                <a:gridCol w="2448560">
                  <a:extLst>
                    <a:ext uri="{9D8B030D-6E8A-4147-A177-3AD203B41FA5}">
                      <a16:colId xmlns:a16="http://schemas.microsoft.com/office/drawing/2014/main" val="2176365499"/>
                    </a:ext>
                  </a:extLst>
                </a:gridCol>
                <a:gridCol w="1358900">
                  <a:extLst>
                    <a:ext uri="{9D8B030D-6E8A-4147-A177-3AD203B41FA5}">
                      <a16:colId xmlns:a16="http://schemas.microsoft.com/office/drawing/2014/main" val="346331403"/>
                    </a:ext>
                  </a:extLst>
                </a:gridCol>
                <a:gridCol w="1420495">
                  <a:extLst>
                    <a:ext uri="{9D8B030D-6E8A-4147-A177-3AD203B41FA5}">
                      <a16:colId xmlns:a16="http://schemas.microsoft.com/office/drawing/2014/main" val="3019309887"/>
                    </a:ext>
                  </a:extLst>
                </a:gridCol>
                <a:gridCol w="931545">
                  <a:extLst>
                    <a:ext uri="{9D8B030D-6E8A-4147-A177-3AD203B41FA5}">
                      <a16:colId xmlns:a16="http://schemas.microsoft.com/office/drawing/2014/main" val="1010328093"/>
                    </a:ext>
                  </a:extLst>
                </a:gridCol>
              </a:tblGrid>
              <a:tr h="477583">
                <a:tc>
                  <a:txBody>
                    <a:bodyPr/>
                    <a:lstStyle/>
                    <a:p>
                      <a:pPr>
                        <a:lnSpc>
                          <a:spcPct val="107000"/>
                        </a:lnSpc>
                        <a:spcAft>
                          <a:spcPts val="800"/>
                        </a:spcAft>
                      </a:pPr>
                      <a:r>
                        <a:rPr lang="en-ZA" sz="1800" kern="100">
                          <a:effectLst/>
                        </a:rPr>
                        <a:t> </a:t>
                      </a:r>
                      <a:endParaRPr lang="en-ZA"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ZA" sz="1800" kern="100">
                          <a:effectLst/>
                        </a:rPr>
                        <a:t>Amount </a:t>
                      </a:r>
                      <a:endParaRPr lang="en-ZA"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ZA" sz="1800" kern="100">
                          <a:effectLst/>
                        </a:rPr>
                        <a:t> No of beneficiaries</a:t>
                      </a:r>
                      <a:endParaRPr lang="en-ZA"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ZA" sz="1800" kern="100">
                          <a:effectLst/>
                        </a:rPr>
                        <a:t>Percentage</a:t>
                      </a:r>
                      <a:endParaRPr lang="en-ZA"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36009269"/>
                  </a:ext>
                </a:extLst>
              </a:tr>
              <a:tr h="184150">
                <a:tc>
                  <a:txBody>
                    <a:bodyPr/>
                    <a:lstStyle/>
                    <a:p>
                      <a:pPr>
                        <a:lnSpc>
                          <a:spcPct val="107000"/>
                        </a:lnSpc>
                        <a:spcAft>
                          <a:spcPts val="800"/>
                        </a:spcAft>
                      </a:pPr>
                      <a:r>
                        <a:rPr lang="en-ZA" sz="1800" kern="100">
                          <a:effectLst/>
                        </a:rPr>
                        <a:t>Total Expenditure</a:t>
                      </a:r>
                      <a:endParaRPr lang="en-ZA"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GB" sz="1800" kern="100" dirty="0">
                          <a:effectLst/>
                        </a:rPr>
                        <a:t> 1 257 742</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GB" sz="1800" kern="100" dirty="0">
                          <a:effectLst/>
                        </a:rPr>
                        <a:t> </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GB" sz="1800" kern="100">
                          <a:effectLst/>
                        </a:rPr>
                        <a:t> </a:t>
                      </a:r>
                      <a:endParaRPr lang="en-ZA"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797577554"/>
                  </a:ext>
                </a:extLst>
              </a:tr>
              <a:tr h="355600">
                <a:tc>
                  <a:txBody>
                    <a:bodyPr/>
                    <a:lstStyle/>
                    <a:p>
                      <a:pPr>
                        <a:lnSpc>
                          <a:spcPct val="107000"/>
                        </a:lnSpc>
                        <a:spcAft>
                          <a:spcPts val="800"/>
                        </a:spcAft>
                      </a:pPr>
                      <a:r>
                        <a:rPr lang="en-GB" sz="1800" kern="100">
                          <a:effectLst/>
                        </a:rPr>
                        <a:t>No. of Men benefiting from council allocations</a:t>
                      </a:r>
                      <a:endParaRPr lang="en-ZA"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1800" kern="100" dirty="0">
                          <a:effectLst/>
                        </a:rPr>
                        <a:t>842 687 </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GB" sz="1800" kern="100" dirty="0">
                          <a:effectLst/>
                        </a:rPr>
                        <a:t> 4 277</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GB" sz="1800" kern="100" dirty="0">
                          <a:effectLst/>
                        </a:rPr>
                        <a:t> 67</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072814753"/>
                  </a:ext>
                </a:extLst>
              </a:tr>
              <a:tr h="355600">
                <a:tc>
                  <a:txBody>
                    <a:bodyPr/>
                    <a:lstStyle/>
                    <a:p>
                      <a:pPr>
                        <a:lnSpc>
                          <a:spcPct val="107000"/>
                        </a:lnSpc>
                        <a:spcAft>
                          <a:spcPts val="800"/>
                        </a:spcAft>
                      </a:pPr>
                      <a:r>
                        <a:rPr lang="en-GB" sz="1800" kern="100">
                          <a:effectLst/>
                        </a:rPr>
                        <a:t>No. of Women benefiting from council allocations</a:t>
                      </a:r>
                      <a:endParaRPr lang="en-ZA"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1800" kern="100" dirty="0">
                          <a:effectLst/>
                        </a:rPr>
                        <a:t>415 055 </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GB" sz="1800" kern="100" dirty="0">
                          <a:effectLst/>
                        </a:rPr>
                        <a:t> 2 147</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GB" sz="1800" kern="100" dirty="0">
                          <a:effectLst/>
                        </a:rPr>
                        <a:t> 33</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394458046"/>
                  </a:ext>
                </a:extLst>
              </a:tr>
              <a:tr h="184150">
                <a:tc>
                  <a:txBody>
                    <a:bodyPr/>
                    <a:lstStyle/>
                    <a:p>
                      <a:pPr>
                        <a:lnSpc>
                          <a:spcPct val="107000"/>
                        </a:lnSpc>
                        <a:spcAft>
                          <a:spcPts val="800"/>
                        </a:spcAft>
                      </a:pPr>
                      <a:r>
                        <a:rPr lang="en-GB" sz="1800" kern="100">
                          <a:effectLst/>
                        </a:rPr>
                        <a:t>Total beneficiaries</a:t>
                      </a:r>
                      <a:endParaRPr lang="en-ZA"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1800" kern="100">
                          <a:effectLst/>
                        </a:rPr>
                        <a:t> </a:t>
                      </a:r>
                      <a:endParaRPr lang="en-ZA"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GB" sz="1800" kern="100" dirty="0">
                          <a:effectLst/>
                        </a:rPr>
                        <a:t> 6 424</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ZA" sz="1800" kern="100" dirty="0">
                          <a:effectLst/>
                        </a:rPr>
                        <a:t>100% </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009824008"/>
                  </a:ext>
                </a:extLst>
              </a:tr>
            </a:tbl>
          </a:graphicData>
        </a:graphic>
      </p:graphicFrame>
    </p:spTree>
    <p:extLst>
      <p:ext uri="{BB962C8B-B14F-4D97-AF65-F5344CB8AC3E}">
        <p14:creationId xmlns:p14="http://schemas.microsoft.com/office/powerpoint/2010/main" val="4271945478"/>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2800" b="1" dirty="0">
                <a:solidFill>
                  <a:prstClr val="black"/>
                </a:solidFill>
                <a:ea typeface="+mn-ea"/>
                <a:cs typeface="+mn-cs"/>
              </a:rPr>
              <a:t>VI. BUDGET CROSS SUBSIDISATION ANALYSIS</a:t>
            </a:r>
            <a:endParaRPr lang="en-ZA" dirty="0"/>
          </a:p>
        </p:txBody>
      </p:sp>
      <p:sp>
        <p:nvSpPr>
          <p:cNvPr id="3" name="Content Placeholder 2"/>
          <p:cNvSpPr>
            <a:spLocks noGrp="1"/>
          </p:cNvSpPr>
          <p:nvPr>
            <p:ph idx="1"/>
          </p:nvPr>
        </p:nvSpPr>
        <p:spPr>
          <a:xfrm>
            <a:off x="457200" y="4419600"/>
            <a:ext cx="8229600" cy="1706563"/>
          </a:xfrm>
          <a:ln>
            <a:solidFill>
              <a:schemeClr val="tx1"/>
            </a:solidFill>
          </a:ln>
        </p:spPr>
        <p:txBody>
          <a:bodyPr>
            <a:normAutofit/>
          </a:bodyPr>
          <a:lstStyle/>
          <a:p>
            <a:pPr marL="0" marR="191135" lvl="0" indent="0">
              <a:lnSpc>
                <a:spcPct val="115000"/>
              </a:lnSpc>
              <a:buNone/>
            </a:pPr>
            <a:endParaRPr lang="en-ZA" sz="2400"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ZW" dirty="0"/>
          </a:p>
        </p:txBody>
      </p:sp>
      <p:sp>
        <p:nvSpPr>
          <p:cNvPr id="7" name="TextBox 6"/>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graphicFrame>
        <p:nvGraphicFramePr>
          <p:cNvPr id="8" name="Table 8">
            <a:extLst>
              <a:ext uri="{FF2B5EF4-FFF2-40B4-BE49-F238E27FC236}">
                <a16:creationId xmlns:a16="http://schemas.microsoft.com/office/drawing/2014/main" id="{972E4A84-E591-9A23-75A2-94588F73F8FF}"/>
              </a:ext>
            </a:extLst>
          </p:cNvPr>
          <p:cNvGraphicFramePr>
            <a:graphicFrameLocks noGrp="1"/>
          </p:cNvGraphicFramePr>
          <p:nvPr>
            <p:extLst>
              <p:ext uri="{D42A27DB-BD31-4B8C-83A1-F6EECF244321}">
                <p14:modId xmlns:p14="http://schemas.microsoft.com/office/powerpoint/2010/main" val="429570208"/>
              </p:ext>
            </p:extLst>
          </p:nvPr>
        </p:nvGraphicFramePr>
        <p:xfrm>
          <a:off x="457200" y="1143001"/>
          <a:ext cx="8382000" cy="6644640"/>
        </p:xfrm>
        <a:graphic>
          <a:graphicData uri="http://schemas.openxmlformats.org/drawingml/2006/table">
            <a:tbl>
              <a:tblPr firstRow="1" bandRow="1">
                <a:tableStyleId>{5C22544A-7EE6-4342-B048-85BDC9FD1C3A}</a:tableStyleId>
              </a:tblPr>
              <a:tblGrid>
                <a:gridCol w="1397000">
                  <a:extLst>
                    <a:ext uri="{9D8B030D-6E8A-4147-A177-3AD203B41FA5}">
                      <a16:colId xmlns:a16="http://schemas.microsoft.com/office/drawing/2014/main" val="243963026"/>
                    </a:ext>
                  </a:extLst>
                </a:gridCol>
                <a:gridCol w="1397000">
                  <a:extLst>
                    <a:ext uri="{9D8B030D-6E8A-4147-A177-3AD203B41FA5}">
                      <a16:colId xmlns:a16="http://schemas.microsoft.com/office/drawing/2014/main" val="3025819700"/>
                    </a:ext>
                  </a:extLst>
                </a:gridCol>
                <a:gridCol w="1397000">
                  <a:extLst>
                    <a:ext uri="{9D8B030D-6E8A-4147-A177-3AD203B41FA5}">
                      <a16:colId xmlns:a16="http://schemas.microsoft.com/office/drawing/2014/main" val="3934976339"/>
                    </a:ext>
                  </a:extLst>
                </a:gridCol>
                <a:gridCol w="1397000">
                  <a:extLst>
                    <a:ext uri="{9D8B030D-6E8A-4147-A177-3AD203B41FA5}">
                      <a16:colId xmlns:a16="http://schemas.microsoft.com/office/drawing/2014/main" val="3175072978"/>
                    </a:ext>
                  </a:extLst>
                </a:gridCol>
                <a:gridCol w="1397000">
                  <a:extLst>
                    <a:ext uri="{9D8B030D-6E8A-4147-A177-3AD203B41FA5}">
                      <a16:colId xmlns:a16="http://schemas.microsoft.com/office/drawing/2014/main" val="4056010509"/>
                    </a:ext>
                  </a:extLst>
                </a:gridCol>
                <a:gridCol w="1397000">
                  <a:extLst>
                    <a:ext uri="{9D8B030D-6E8A-4147-A177-3AD203B41FA5}">
                      <a16:colId xmlns:a16="http://schemas.microsoft.com/office/drawing/2014/main" val="3130151300"/>
                    </a:ext>
                  </a:extLst>
                </a:gridCol>
              </a:tblGrid>
              <a:tr h="601910">
                <a:tc>
                  <a:txBody>
                    <a:bodyPr/>
                    <a:lstStyle/>
                    <a:p>
                      <a:endParaRPr lang="en-GB" dirty="0"/>
                    </a:p>
                  </a:txBody>
                  <a:tcPr/>
                </a:tc>
                <a:tc>
                  <a:txBody>
                    <a:bodyPr/>
                    <a:lstStyle/>
                    <a:p>
                      <a:r>
                        <a:rPr lang="en-US" dirty="0">
                          <a:solidFill>
                            <a:schemeClr val="tx1"/>
                          </a:solidFill>
                        </a:rPr>
                        <a:t>Income (A)</a:t>
                      </a:r>
                      <a:endParaRPr lang="en-GB" dirty="0">
                        <a:solidFill>
                          <a:schemeClr val="tx1"/>
                        </a:solidFill>
                      </a:endParaRPr>
                    </a:p>
                  </a:txBody>
                  <a:tcPr/>
                </a:tc>
                <a:tc>
                  <a:txBody>
                    <a:bodyPr/>
                    <a:lstStyle/>
                    <a:p>
                      <a:r>
                        <a:rPr lang="en-US" dirty="0">
                          <a:solidFill>
                            <a:schemeClr val="tx1"/>
                          </a:solidFill>
                        </a:rPr>
                        <a:t>% of total budget</a:t>
                      </a:r>
                      <a:endParaRPr lang="en-GB" dirty="0">
                        <a:solidFill>
                          <a:schemeClr val="tx1"/>
                        </a:solidFill>
                      </a:endParaRPr>
                    </a:p>
                  </a:txBody>
                  <a:tcPr/>
                </a:tc>
                <a:tc>
                  <a:txBody>
                    <a:bodyPr/>
                    <a:lstStyle/>
                    <a:p>
                      <a:r>
                        <a:rPr lang="en-US" dirty="0">
                          <a:solidFill>
                            <a:schemeClr val="tx1"/>
                          </a:solidFill>
                        </a:rPr>
                        <a:t>Expenditure (B)</a:t>
                      </a:r>
                      <a:endParaRPr lang="en-GB" dirty="0">
                        <a:solidFill>
                          <a:schemeClr val="tx1"/>
                        </a:solidFill>
                      </a:endParaRPr>
                    </a:p>
                  </a:txBody>
                  <a:tcPr/>
                </a:tc>
                <a:tc>
                  <a:txBody>
                    <a:bodyPr/>
                    <a:lstStyle/>
                    <a:p>
                      <a:r>
                        <a:rPr lang="en-US" dirty="0">
                          <a:solidFill>
                            <a:schemeClr val="tx1"/>
                          </a:solidFill>
                        </a:rPr>
                        <a:t>% of total budget</a:t>
                      </a:r>
                      <a:endParaRPr lang="en-GB" dirty="0">
                        <a:solidFill>
                          <a:schemeClr val="tx1"/>
                        </a:solidFill>
                      </a:endParaRPr>
                    </a:p>
                  </a:txBody>
                  <a:tcPr/>
                </a:tc>
                <a:tc>
                  <a:txBody>
                    <a:bodyPr/>
                    <a:lstStyle/>
                    <a:p>
                      <a:r>
                        <a:rPr lang="en-US" dirty="0">
                          <a:solidFill>
                            <a:schemeClr val="tx1"/>
                          </a:solidFill>
                        </a:rPr>
                        <a:t>Surplus/Deficit</a:t>
                      </a:r>
                      <a:endParaRPr lang="en-GB" dirty="0">
                        <a:solidFill>
                          <a:schemeClr val="tx1"/>
                        </a:solidFill>
                      </a:endParaRPr>
                    </a:p>
                  </a:txBody>
                  <a:tcPr/>
                </a:tc>
                <a:extLst>
                  <a:ext uri="{0D108BD9-81ED-4DB2-BD59-A6C34878D82A}">
                    <a16:rowId xmlns:a16="http://schemas.microsoft.com/office/drawing/2014/main" val="236791387"/>
                  </a:ext>
                </a:extLst>
              </a:tr>
              <a:tr h="859871">
                <a:tc>
                  <a:txBody>
                    <a:bodyPr/>
                    <a:lstStyle/>
                    <a:p>
                      <a:r>
                        <a:rPr lang="en-US" sz="1600" dirty="0"/>
                        <a:t>Governance &amp; Administration</a:t>
                      </a:r>
                      <a:endParaRPr lang="en-GB" sz="1600" dirty="0"/>
                    </a:p>
                  </a:txBody>
                  <a:tcPr/>
                </a:tc>
                <a:tc>
                  <a:txBody>
                    <a:bodyPr/>
                    <a:lstStyle/>
                    <a:p>
                      <a:r>
                        <a:rPr lang="en-GB" dirty="0"/>
                        <a:t> 5,737,922.60</a:t>
                      </a:r>
                    </a:p>
                  </a:txBody>
                  <a:tcPr/>
                </a:tc>
                <a:tc>
                  <a:txBody>
                    <a:bodyPr/>
                    <a:lstStyle/>
                    <a:p>
                      <a:r>
                        <a:rPr lang="en-GB" dirty="0"/>
                        <a:t> 32.55</a:t>
                      </a:r>
                    </a:p>
                  </a:txBody>
                  <a:tcPr/>
                </a:tc>
                <a:tc>
                  <a:txBody>
                    <a:bodyPr/>
                    <a:lstStyle/>
                    <a:p>
                      <a:r>
                        <a:rPr lang="en-GB" dirty="0"/>
                        <a:t>5,737,922.60</a:t>
                      </a:r>
                    </a:p>
                  </a:txBody>
                  <a:tcPr/>
                </a:tc>
                <a:tc>
                  <a:txBody>
                    <a:bodyPr/>
                    <a:lstStyle/>
                    <a:p>
                      <a:r>
                        <a:rPr lang="en-GB" dirty="0"/>
                        <a:t> 32.55</a:t>
                      </a:r>
                    </a:p>
                  </a:txBody>
                  <a:tcPr/>
                </a:tc>
                <a:tc>
                  <a:txBody>
                    <a:bodyPr/>
                    <a:lstStyle/>
                    <a:p>
                      <a:endParaRPr lang="en-GB" dirty="0"/>
                    </a:p>
                  </a:txBody>
                  <a:tcPr/>
                </a:tc>
                <a:extLst>
                  <a:ext uri="{0D108BD9-81ED-4DB2-BD59-A6C34878D82A}">
                    <a16:rowId xmlns:a16="http://schemas.microsoft.com/office/drawing/2014/main" val="1427444436"/>
                  </a:ext>
                </a:extLst>
              </a:tr>
              <a:tr h="859871">
                <a:tc>
                  <a:txBody>
                    <a:bodyPr/>
                    <a:lstStyle/>
                    <a:p>
                      <a:r>
                        <a:rPr lang="en-US" sz="1600" dirty="0"/>
                        <a:t>Water, Sanitation &amp; Hygiene</a:t>
                      </a:r>
                      <a:endParaRPr lang="en-GB" sz="1600" dirty="0"/>
                    </a:p>
                  </a:txBody>
                  <a:tcPr/>
                </a:tc>
                <a:tc>
                  <a:txBody>
                    <a:bodyPr/>
                    <a:lstStyle/>
                    <a:p>
                      <a:r>
                        <a:rPr lang="en-GB" dirty="0"/>
                        <a:t> 2,167,334.79</a:t>
                      </a:r>
                    </a:p>
                  </a:txBody>
                  <a:tcPr/>
                </a:tc>
                <a:tc>
                  <a:txBody>
                    <a:bodyPr/>
                    <a:lstStyle/>
                    <a:p>
                      <a:r>
                        <a:rPr lang="en-GB" dirty="0"/>
                        <a:t> 12.3</a:t>
                      </a:r>
                    </a:p>
                  </a:txBody>
                  <a:tcPr/>
                </a:tc>
                <a:tc>
                  <a:txBody>
                    <a:bodyPr/>
                    <a:lstStyle/>
                    <a:p>
                      <a:r>
                        <a:rPr lang="en-GB" dirty="0"/>
                        <a:t> 2,167,334.79</a:t>
                      </a:r>
                    </a:p>
                  </a:txBody>
                  <a:tcPr/>
                </a:tc>
                <a:tc>
                  <a:txBody>
                    <a:bodyPr/>
                    <a:lstStyle/>
                    <a:p>
                      <a:r>
                        <a:rPr lang="en-GB" dirty="0"/>
                        <a:t>12.3</a:t>
                      </a:r>
                    </a:p>
                  </a:txBody>
                  <a:tcPr/>
                </a:tc>
                <a:tc>
                  <a:txBody>
                    <a:bodyPr/>
                    <a:lstStyle/>
                    <a:p>
                      <a:endParaRPr lang="en-GB" dirty="0"/>
                    </a:p>
                  </a:txBody>
                  <a:tcPr/>
                </a:tc>
                <a:extLst>
                  <a:ext uri="{0D108BD9-81ED-4DB2-BD59-A6C34878D82A}">
                    <a16:rowId xmlns:a16="http://schemas.microsoft.com/office/drawing/2014/main" val="146695595"/>
                  </a:ext>
                </a:extLst>
              </a:tr>
              <a:tr h="859871">
                <a:tc>
                  <a:txBody>
                    <a:bodyPr/>
                    <a:lstStyle/>
                    <a:p>
                      <a:r>
                        <a:rPr lang="en-US" sz="1600" dirty="0"/>
                        <a:t>Social Services</a:t>
                      </a:r>
                      <a:endParaRPr lang="en-GB" sz="1600" dirty="0"/>
                    </a:p>
                  </a:txBody>
                  <a:tcPr/>
                </a:tc>
                <a:tc>
                  <a:txBody>
                    <a:bodyPr/>
                    <a:lstStyle/>
                    <a:p>
                      <a:r>
                        <a:rPr lang="en-GB" dirty="0"/>
                        <a:t> 3,390,674.18</a:t>
                      </a:r>
                    </a:p>
                  </a:txBody>
                  <a:tcPr/>
                </a:tc>
                <a:tc>
                  <a:txBody>
                    <a:bodyPr/>
                    <a:lstStyle/>
                    <a:p>
                      <a:r>
                        <a:rPr lang="en-GB" dirty="0"/>
                        <a:t> 19.24</a:t>
                      </a:r>
                    </a:p>
                  </a:txBody>
                  <a:tcPr/>
                </a:tc>
                <a:tc>
                  <a:txBody>
                    <a:bodyPr/>
                    <a:lstStyle/>
                    <a:p>
                      <a:r>
                        <a:rPr lang="en-GB" dirty="0"/>
                        <a:t> 3,390,674.18</a:t>
                      </a:r>
                    </a:p>
                  </a:txBody>
                  <a:tcPr/>
                </a:tc>
                <a:tc>
                  <a:txBody>
                    <a:bodyPr/>
                    <a:lstStyle/>
                    <a:p>
                      <a:r>
                        <a:rPr lang="en-GB" dirty="0"/>
                        <a:t>19.24</a:t>
                      </a:r>
                    </a:p>
                  </a:txBody>
                  <a:tcPr/>
                </a:tc>
                <a:tc>
                  <a:txBody>
                    <a:bodyPr/>
                    <a:lstStyle/>
                    <a:p>
                      <a:endParaRPr lang="en-GB" dirty="0"/>
                    </a:p>
                  </a:txBody>
                  <a:tcPr/>
                </a:tc>
                <a:extLst>
                  <a:ext uri="{0D108BD9-81ED-4DB2-BD59-A6C34878D82A}">
                    <a16:rowId xmlns:a16="http://schemas.microsoft.com/office/drawing/2014/main" val="4289499622"/>
                  </a:ext>
                </a:extLst>
              </a:tr>
              <a:tr h="601910">
                <a:tc>
                  <a:txBody>
                    <a:bodyPr/>
                    <a:lstStyle/>
                    <a:p>
                      <a:r>
                        <a:rPr lang="en-US" sz="1600" dirty="0"/>
                        <a:t>Roads</a:t>
                      </a:r>
                      <a:endParaRPr lang="en-GB" sz="1600" dirty="0"/>
                    </a:p>
                  </a:txBody>
                  <a:tcPr/>
                </a:tc>
                <a:tc>
                  <a:txBody>
                    <a:bodyPr/>
                    <a:lstStyle/>
                    <a:p>
                      <a:r>
                        <a:rPr lang="en-GB" dirty="0"/>
                        <a:t>5,463,808.59</a:t>
                      </a:r>
                    </a:p>
                  </a:txBody>
                  <a:tcPr/>
                </a:tc>
                <a:tc>
                  <a:txBody>
                    <a:bodyPr/>
                    <a:lstStyle/>
                    <a:p>
                      <a:r>
                        <a:rPr lang="en-GB" dirty="0"/>
                        <a:t> 31</a:t>
                      </a:r>
                    </a:p>
                  </a:txBody>
                  <a:tcPr/>
                </a:tc>
                <a:tc>
                  <a:txBody>
                    <a:bodyPr/>
                    <a:lstStyle/>
                    <a:p>
                      <a:r>
                        <a:rPr lang="en-GB" dirty="0"/>
                        <a:t>5,463,808.59</a:t>
                      </a:r>
                    </a:p>
                  </a:txBody>
                  <a:tcPr/>
                </a:tc>
                <a:tc>
                  <a:txBody>
                    <a:bodyPr/>
                    <a:lstStyle/>
                    <a:p>
                      <a:r>
                        <a:rPr lang="en-GB" dirty="0"/>
                        <a:t>31</a:t>
                      </a:r>
                    </a:p>
                  </a:txBody>
                  <a:tcPr/>
                </a:tc>
                <a:tc>
                  <a:txBody>
                    <a:bodyPr/>
                    <a:lstStyle/>
                    <a:p>
                      <a:endParaRPr lang="en-GB" dirty="0"/>
                    </a:p>
                  </a:txBody>
                  <a:tcPr/>
                </a:tc>
                <a:extLst>
                  <a:ext uri="{0D108BD9-81ED-4DB2-BD59-A6C34878D82A}">
                    <a16:rowId xmlns:a16="http://schemas.microsoft.com/office/drawing/2014/main" val="2577597650"/>
                  </a:ext>
                </a:extLst>
              </a:tr>
              <a:tr h="601910">
                <a:tc>
                  <a:txBody>
                    <a:bodyPr/>
                    <a:lstStyle/>
                    <a:p>
                      <a:r>
                        <a:rPr lang="en-US" sz="1600" dirty="0"/>
                        <a:t>Public Safety and Security</a:t>
                      </a:r>
                      <a:endParaRPr lang="en-GB" sz="1600" dirty="0"/>
                    </a:p>
                  </a:txBody>
                  <a:tcPr/>
                </a:tc>
                <a:tc>
                  <a:txBody>
                    <a:bodyPr/>
                    <a:lstStyle/>
                    <a:p>
                      <a:r>
                        <a:rPr lang="en-GB" dirty="0"/>
                        <a:t>575,551.45</a:t>
                      </a:r>
                    </a:p>
                  </a:txBody>
                  <a:tcPr/>
                </a:tc>
                <a:tc>
                  <a:txBody>
                    <a:bodyPr/>
                    <a:lstStyle/>
                    <a:p>
                      <a:r>
                        <a:rPr lang="en-GB" dirty="0"/>
                        <a:t> 3.27</a:t>
                      </a:r>
                    </a:p>
                  </a:txBody>
                  <a:tcPr/>
                </a:tc>
                <a:tc>
                  <a:txBody>
                    <a:bodyPr/>
                    <a:lstStyle/>
                    <a:p>
                      <a:r>
                        <a:rPr lang="en-GB" dirty="0"/>
                        <a:t>575,551.45</a:t>
                      </a:r>
                    </a:p>
                    <a:p>
                      <a:endParaRPr lang="en-GB" dirty="0"/>
                    </a:p>
                  </a:txBody>
                  <a:tcPr/>
                </a:tc>
                <a:tc>
                  <a:txBody>
                    <a:bodyPr/>
                    <a:lstStyle/>
                    <a:p>
                      <a:r>
                        <a:rPr lang="en-GB" dirty="0"/>
                        <a:t>3.27</a:t>
                      </a:r>
                    </a:p>
                  </a:txBody>
                  <a:tcPr/>
                </a:tc>
                <a:tc>
                  <a:txBody>
                    <a:bodyPr/>
                    <a:lstStyle/>
                    <a:p>
                      <a:endParaRPr lang="en-GB" dirty="0"/>
                    </a:p>
                  </a:txBody>
                  <a:tcPr/>
                </a:tc>
                <a:extLst>
                  <a:ext uri="{0D108BD9-81ED-4DB2-BD59-A6C34878D82A}">
                    <a16:rowId xmlns:a16="http://schemas.microsoft.com/office/drawing/2014/main" val="4134463939"/>
                  </a:ext>
                </a:extLst>
              </a:tr>
              <a:tr h="1003183">
                <a:tc>
                  <a:txBody>
                    <a:bodyPr/>
                    <a:lstStyle/>
                    <a:p>
                      <a:r>
                        <a:rPr lang="en-US" sz="1600" dirty="0"/>
                        <a:t>Natural Resources &amp; Conservation Mgt</a:t>
                      </a:r>
                      <a:endParaRPr lang="en-GB" sz="1600" dirty="0"/>
                    </a:p>
                  </a:txBody>
                  <a:tcPr/>
                </a:tc>
                <a:tc>
                  <a:txBody>
                    <a:bodyPr/>
                    <a:lstStyle/>
                    <a:p>
                      <a:r>
                        <a:rPr lang="en-GB" dirty="0"/>
                        <a:t>291,107.88</a:t>
                      </a:r>
                    </a:p>
                  </a:txBody>
                  <a:tcPr/>
                </a:tc>
                <a:tc>
                  <a:txBody>
                    <a:bodyPr/>
                    <a:lstStyle/>
                    <a:p>
                      <a:r>
                        <a:rPr lang="en-GB" dirty="0"/>
                        <a:t>1.65</a:t>
                      </a:r>
                    </a:p>
                  </a:txBody>
                  <a:tcPr/>
                </a:tc>
                <a:tc>
                  <a:txBody>
                    <a:bodyPr/>
                    <a:lstStyle/>
                    <a:p>
                      <a:r>
                        <a:rPr lang="en-GB" dirty="0"/>
                        <a:t>291,107.88</a:t>
                      </a:r>
                    </a:p>
                  </a:txBody>
                  <a:tcPr/>
                </a:tc>
                <a:tc>
                  <a:txBody>
                    <a:bodyPr/>
                    <a:lstStyle/>
                    <a:p>
                      <a:r>
                        <a:rPr lang="en-GB" dirty="0"/>
                        <a:t>1.65</a:t>
                      </a:r>
                    </a:p>
                  </a:txBody>
                  <a:tcPr/>
                </a:tc>
                <a:tc>
                  <a:txBody>
                    <a:bodyPr/>
                    <a:lstStyle/>
                    <a:p>
                      <a:endParaRPr lang="en-GB" dirty="0"/>
                    </a:p>
                  </a:txBody>
                  <a:tcPr/>
                </a:tc>
                <a:extLst>
                  <a:ext uri="{0D108BD9-81ED-4DB2-BD59-A6C34878D82A}">
                    <a16:rowId xmlns:a16="http://schemas.microsoft.com/office/drawing/2014/main" val="239956510"/>
                  </a:ext>
                </a:extLst>
              </a:tr>
              <a:tr h="859871">
                <a:tc>
                  <a:txBody>
                    <a:bodyPr/>
                    <a:lstStyle/>
                    <a:p>
                      <a:r>
                        <a:rPr lang="en-US" b="1" dirty="0"/>
                        <a:t>Total</a:t>
                      </a:r>
                      <a:endParaRPr lang="en-GB" b="1" dirty="0"/>
                    </a:p>
                  </a:txBody>
                  <a:tcPr/>
                </a:tc>
                <a:tc>
                  <a:txBody>
                    <a:bodyPr/>
                    <a:lstStyle/>
                    <a:p>
                      <a:r>
                        <a:rPr lang="en-GB" dirty="0"/>
                        <a:t>17,626,399.49</a:t>
                      </a:r>
                    </a:p>
                  </a:txBody>
                  <a:tcPr/>
                </a:tc>
                <a:tc>
                  <a:txBody>
                    <a:bodyPr/>
                    <a:lstStyle/>
                    <a:p>
                      <a:r>
                        <a:rPr lang="en-GB" dirty="0"/>
                        <a:t>100</a:t>
                      </a:r>
                    </a:p>
                  </a:txBody>
                  <a:tcPr/>
                </a:tc>
                <a:tc>
                  <a:txBody>
                    <a:bodyPr/>
                    <a:lstStyle/>
                    <a:p>
                      <a:r>
                        <a:rPr lang="en-GB" dirty="0"/>
                        <a:t>17,626,399.49</a:t>
                      </a:r>
                    </a:p>
                    <a:p>
                      <a:endParaRPr lang="en-GB" dirty="0"/>
                    </a:p>
                  </a:txBody>
                  <a:tcPr/>
                </a:tc>
                <a:tc>
                  <a:txBody>
                    <a:bodyPr/>
                    <a:lstStyle/>
                    <a:p>
                      <a:r>
                        <a:rPr lang="en-GB" dirty="0"/>
                        <a:t>100</a:t>
                      </a:r>
                    </a:p>
                  </a:txBody>
                  <a:tcPr/>
                </a:tc>
                <a:tc>
                  <a:txBody>
                    <a:bodyPr/>
                    <a:lstStyle/>
                    <a:p>
                      <a:endParaRPr lang="en-GB" dirty="0"/>
                    </a:p>
                  </a:txBody>
                  <a:tcPr/>
                </a:tc>
                <a:extLst>
                  <a:ext uri="{0D108BD9-81ED-4DB2-BD59-A6C34878D82A}">
                    <a16:rowId xmlns:a16="http://schemas.microsoft.com/office/drawing/2014/main" val="3152774393"/>
                  </a:ext>
                </a:extLst>
              </a:tr>
            </a:tbl>
          </a:graphicData>
        </a:graphic>
      </p:graphicFrame>
    </p:spTree>
    <p:extLst>
      <p:ext uri="{BB962C8B-B14F-4D97-AF65-F5344CB8AC3E}">
        <p14:creationId xmlns:p14="http://schemas.microsoft.com/office/powerpoint/2010/main" val="4268981048"/>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2800" b="1" dirty="0">
                <a:solidFill>
                  <a:prstClr val="black"/>
                </a:solidFill>
                <a:ea typeface="+mn-ea"/>
                <a:cs typeface="+mn-cs"/>
              </a:rPr>
              <a:t>VI. BUDGET CROSS SUBSIDISATION ANALYSIS</a:t>
            </a:r>
            <a:endParaRPr lang="en-ZA" dirty="0"/>
          </a:p>
        </p:txBody>
      </p:sp>
      <p:sp>
        <p:nvSpPr>
          <p:cNvPr id="7" name="TextBox 6"/>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9" name="Content Placeholder 8">
            <a:extLst>
              <a:ext uri="{FF2B5EF4-FFF2-40B4-BE49-F238E27FC236}">
                <a16:creationId xmlns:a16="http://schemas.microsoft.com/office/drawing/2014/main" id="{C0249B11-A253-BA76-6140-9C152BCE20CE}"/>
              </a:ext>
            </a:extLst>
          </p:cNvPr>
          <p:cNvSpPr>
            <a:spLocks noGrp="1"/>
          </p:cNvSpPr>
          <p:nvPr>
            <p:ph idx="1"/>
          </p:nvPr>
        </p:nvSpPr>
        <p:spPr/>
        <p:txBody>
          <a:bodyPr>
            <a:normAutofit fontScale="85000" lnSpcReduction="10000"/>
          </a:bodyPr>
          <a:lstStyle/>
          <a:p>
            <a:pPr algn="just">
              <a:lnSpc>
                <a:spcPct val="150000"/>
              </a:lnSpc>
              <a:spcBef>
                <a:spcPts val="0"/>
              </a:spcBef>
            </a:pPr>
            <a:r>
              <a:rPr lang="en-GB" sz="2000" b="1" dirty="0">
                <a:solidFill>
                  <a:srgbClr val="000000"/>
                </a:solidFill>
                <a:effectLst/>
                <a:ea typeface="Calibri" panose="020F0502020204030204" pitchFamily="34" charset="0"/>
                <a:cs typeface="Times New Roman" panose="02020603050405020304" pitchFamily="18" charset="0"/>
              </a:rPr>
              <a:t>Which programmes generate more income than expenditure? </a:t>
            </a:r>
          </a:p>
          <a:p>
            <a:pPr algn="just">
              <a:lnSpc>
                <a:spcPct val="150000"/>
              </a:lnSpc>
              <a:spcBef>
                <a:spcPts val="0"/>
              </a:spcBef>
            </a:pPr>
            <a:r>
              <a:rPr lang="en-GB" sz="2000" dirty="0">
                <a:effectLst/>
                <a:ea typeface="Calibri" panose="020F0502020204030204" pitchFamily="34" charset="0"/>
                <a:cs typeface="Times New Roman" panose="02020603050405020304" pitchFamily="18" charset="0"/>
              </a:rPr>
              <a:t>The Social Services programme generates more income than expenditure.</a:t>
            </a:r>
          </a:p>
          <a:p>
            <a:pPr algn="just">
              <a:lnSpc>
                <a:spcPct val="150000"/>
              </a:lnSpc>
              <a:spcBef>
                <a:spcPts val="0"/>
              </a:spcBef>
            </a:pPr>
            <a:r>
              <a:rPr lang="en-GB" sz="2000" b="1" dirty="0">
                <a:solidFill>
                  <a:srgbClr val="000000"/>
                </a:solidFill>
                <a:effectLst/>
                <a:ea typeface="Calibri" panose="020F0502020204030204" pitchFamily="34" charset="0"/>
                <a:cs typeface="Times New Roman" panose="02020603050405020304" pitchFamily="18" charset="0"/>
              </a:rPr>
              <a:t>Which programmes spend more than they generate (i.e. they are being subsidised).  Specify nature of activities being subsidised and funding source.</a:t>
            </a:r>
          </a:p>
          <a:p>
            <a:pPr algn="just">
              <a:lnSpc>
                <a:spcPct val="150000"/>
              </a:lnSpc>
              <a:spcBef>
                <a:spcPts val="0"/>
              </a:spcBef>
            </a:pPr>
            <a:r>
              <a:rPr lang="en-GB" sz="2000" dirty="0">
                <a:effectLst/>
                <a:ea typeface="Calibri" panose="020F0502020204030204" pitchFamily="34" charset="0"/>
                <a:cs typeface="Times New Roman" panose="02020603050405020304" pitchFamily="18" charset="0"/>
              </a:rPr>
              <a:t>Programme 1 (Governance) and Programme 4 (Roads). Activities are basically labour related costs, road making and servicing of equipment.</a:t>
            </a:r>
          </a:p>
          <a:p>
            <a:pPr algn="just">
              <a:lnSpc>
                <a:spcPct val="150000"/>
              </a:lnSpc>
              <a:spcBef>
                <a:spcPts val="0"/>
              </a:spcBef>
            </a:pPr>
            <a:r>
              <a:rPr lang="en-GB" sz="2000" b="1" dirty="0">
                <a:solidFill>
                  <a:srgbClr val="000000"/>
                </a:solidFill>
                <a:effectLst/>
                <a:ea typeface="Calibri" panose="020F0502020204030204" pitchFamily="34" charset="0"/>
                <a:cs typeface="Times New Roman" panose="02020603050405020304" pitchFamily="18" charset="0"/>
              </a:rPr>
              <a:t>Are there any policies to support or guide cross-subsidisation</a:t>
            </a:r>
            <a:r>
              <a:rPr lang="en-GB" sz="2000" dirty="0">
                <a:solidFill>
                  <a:srgbClr val="000000"/>
                </a:solidFill>
                <a:effectLst/>
                <a:ea typeface="Calibri" panose="020F0502020204030204" pitchFamily="34" charset="0"/>
                <a:cs typeface="Times New Roman" panose="02020603050405020304" pitchFamily="18" charset="0"/>
              </a:rPr>
              <a:t>?</a:t>
            </a:r>
          </a:p>
          <a:p>
            <a:pPr algn="just">
              <a:lnSpc>
                <a:spcPct val="150000"/>
              </a:lnSpc>
              <a:spcBef>
                <a:spcPts val="0"/>
              </a:spcBef>
            </a:pPr>
            <a:r>
              <a:rPr lang="en-US" sz="2000" dirty="0">
                <a:effectLst/>
                <a:ea typeface="Calibri" panose="020F0502020204030204" pitchFamily="34" charset="0"/>
                <a:cs typeface="Times New Roman" panose="02020603050405020304" pitchFamily="18" charset="0"/>
              </a:rPr>
              <a:t>Yes, the </a:t>
            </a:r>
            <a:r>
              <a:rPr lang="en-US" sz="2000" dirty="0" err="1">
                <a:effectLst/>
                <a:ea typeface="Calibri" panose="020F0502020204030204" pitchFamily="34" charset="0"/>
                <a:cs typeface="Times New Roman" panose="02020603050405020304" pitchFamily="18" charset="0"/>
              </a:rPr>
              <a:t>viramenting</a:t>
            </a:r>
            <a:r>
              <a:rPr lang="en-US" sz="2000" dirty="0">
                <a:effectLst/>
                <a:ea typeface="Calibri" panose="020F0502020204030204" pitchFamily="34" charset="0"/>
                <a:cs typeface="Times New Roman" panose="02020603050405020304" pitchFamily="18" charset="0"/>
              </a:rPr>
              <a:t> policy is in place.</a:t>
            </a:r>
            <a:endParaRPr lang="en-GB" sz="2000" dirty="0">
              <a:effectLst/>
              <a:ea typeface="Calibri" panose="020F0502020204030204" pitchFamily="34" charset="0"/>
              <a:cs typeface="Times New Roman" panose="02020603050405020304" pitchFamily="18" charset="0"/>
            </a:endParaRPr>
          </a:p>
          <a:p>
            <a:pPr>
              <a:lnSpc>
                <a:spcPct val="150000"/>
              </a:lnSpc>
              <a:spcBef>
                <a:spcPts val="0"/>
              </a:spcBef>
            </a:pPr>
            <a:r>
              <a:rPr lang="en-GB" sz="2000" dirty="0">
                <a:solidFill>
                  <a:srgbClr val="000000"/>
                </a:solidFill>
                <a:effectLst/>
                <a:ea typeface="Calibri" panose="020F0502020204030204" pitchFamily="34" charset="0"/>
                <a:cs typeface="Times New Roman" panose="02020603050405020304" pitchFamily="18" charset="0"/>
              </a:rPr>
              <a:t>How have gender considerations influenced the cross-subsidisation of services?</a:t>
            </a:r>
          </a:p>
          <a:p>
            <a:pPr>
              <a:lnSpc>
                <a:spcPct val="150000"/>
              </a:lnSpc>
              <a:spcBef>
                <a:spcPts val="0"/>
              </a:spcBef>
            </a:pPr>
            <a:r>
              <a:rPr lang="en-GB" sz="2000" dirty="0">
                <a:solidFill>
                  <a:srgbClr val="000000"/>
                </a:solidFill>
                <a:ea typeface="Calibri" panose="020F0502020204030204" pitchFamily="34" charset="0"/>
                <a:cs typeface="Times New Roman" panose="02020603050405020304" pitchFamily="18" charset="0"/>
              </a:rPr>
              <a:t>No as there are a lot of programmes to be done under the Social Services programme.</a:t>
            </a:r>
            <a:endParaRPr lang="en-GB" sz="2000" dirty="0">
              <a:effectLst/>
              <a:ea typeface="Calibri" panose="020F0502020204030204" pitchFamily="34" charset="0"/>
              <a:cs typeface="Times New Roman" panose="02020603050405020304" pitchFamily="18" charset="0"/>
            </a:endParaRPr>
          </a:p>
          <a:p>
            <a:pPr algn="just">
              <a:lnSpc>
                <a:spcPct val="150000"/>
              </a:lnSpc>
              <a:spcBef>
                <a:spcPts val="0"/>
              </a:spcBef>
            </a:pPr>
            <a:r>
              <a:rPr lang="en-GB" sz="2000" b="1" dirty="0">
                <a:solidFill>
                  <a:srgbClr val="000000"/>
                </a:solidFill>
                <a:effectLst/>
                <a:ea typeface="Calibri" panose="020F0502020204030204" pitchFamily="34" charset="0"/>
                <a:cs typeface="Times New Roman" panose="02020603050405020304" pitchFamily="18" charset="0"/>
              </a:rPr>
              <a:t>What percentage of allocations have been influenced by gender considerations? </a:t>
            </a:r>
          </a:p>
          <a:p>
            <a:pPr algn="just">
              <a:lnSpc>
                <a:spcPct val="150000"/>
              </a:lnSpc>
              <a:spcBef>
                <a:spcPts val="0"/>
              </a:spcBef>
            </a:pPr>
            <a:r>
              <a:rPr lang="en-GB" sz="2000" dirty="0">
                <a:effectLst/>
                <a:ea typeface="Calibri" panose="020F0502020204030204" pitchFamily="34" charset="0"/>
                <a:cs typeface="Times New Roman" panose="02020603050405020304" pitchFamily="18" charset="0"/>
              </a:rPr>
              <a:t>33.69%</a:t>
            </a:r>
          </a:p>
          <a:p>
            <a:pPr marL="0" indent="0">
              <a:buNone/>
            </a:pPr>
            <a:endParaRPr lang="en-GB" dirty="0"/>
          </a:p>
        </p:txBody>
      </p:sp>
    </p:spTree>
    <p:extLst>
      <p:ext uri="{BB962C8B-B14F-4D97-AF65-F5344CB8AC3E}">
        <p14:creationId xmlns:p14="http://schemas.microsoft.com/office/powerpoint/2010/main" val="2433676531"/>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762000"/>
          </a:xfrm>
        </p:spPr>
        <p:txBody>
          <a:bodyPr>
            <a:normAutofit/>
          </a:bodyPr>
          <a:lstStyle/>
          <a:p>
            <a:r>
              <a:rPr lang="en-ZW" b="1" dirty="0"/>
              <a:t>OVERVIEW </a:t>
            </a:r>
          </a:p>
        </p:txBody>
      </p:sp>
      <p:sp>
        <p:nvSpPr>
          <p:cNvPr id="5" name="Content Placeholder 4"/>
          <p:cNvSpPr>
            <a:spLocks noGrp="1"/>
          </p:cNvSpPr>
          <p:nvPr>
            <p:ph idx="1"/>
          </p:nvPr>
        </p:nvSpPr>
        <p:spPr>
          <a:xfrm>
            <a:off x="457200" y="914400"/>
            <a:ext cx="8229600" cy="5211763"/>
          </a:xfrm>
        </p:spPr>
        <p:txBody>
          <a:bodyPr>
            <a:normAutofit/>
          </a:bodyPr>
          <a:lstStyle/>
          <a:p>
            <a:pPr marL="0" indent="0">
              <a:buNone/>
            </a:pPr>
            <a:endParaRPr lang="en-ZA" sz="2800"/>
          </a:p>
          <a:p>
            <a:endParaRPr lang="en-GB" sz="2800"/>
          </a:p>
          <a:p>
            <a:endParaRPr lang="en-GB" sz="2800"/>
          </a:p>
          <a:p>
            <a:endParaRPr lang="en-ZW" sz="2600" dirty="0"/>
          </a:p>
        </p:txBody>
      </p:sp>
      <p:graphicFrame>
        <p:nvGraphicFramePr>
          <p:cNvPr id="2" name="Table 1"/>
          <p:cNvGraphicFramePr>
            <a:graphicFrameLocks noGrp="1"/>
          </p:cNvGraphicFramePr>
          <p:nvPr>
            <p:extLst>
              <p:ext uri="{D42A27DB-BD31-4B8C-83A1-F6EECF244321}">
                <p14:modId xmlns:p14="http://schemas.microsoft.com/office/powerpoint/2010/main" val="3940886879"/>
              </p:ext>
            </p:extLst>
          </p:nvPr>
        </p:nvGraphicFramePr>
        <p:xfrm>
          <a:off x="838200" y="914400"/>
          <a:ext cx="7543801" cy="4448937"/>
        </p:xfrm>
        <a:graphic>
          <a:graphicData uri="http://schemas.openxmlformats.org/drawingml/2006/table">
            <a:tbl>
              <a:tblPr firstRow="1" firstCol="1" bandRow="1">
                <a:tableStyleId>{5C22544A-7EE6-4342-B048-85BDC9FD1C3A}</a:tableStyleId>
              </a:tblPr>
              <a:tblGrid>
                <a:gridCol w="2475062">
                  <a:extLst>
                    <a:ext uri="{9D8B030D-6E8A-4147-A177-3AD203B41FA5}">
                      <a16:colId xmlns:a16="http://schemas.microsoft.com/office/drawing/2014/main" val="20000"/>
                    </a:ext>
                  </a:extLst>
                </a:gridCol>
                <a:gridCol w="1411138">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gridCol w="914401">
                  <a:extLst>
                    <a:ext uri="{9D8B030D-6E8A-4147-A177-3AD203B41FA5}">
                      <a16:colId xmlns:a16="http://schemas.microsoft.com/office/drawing/2014/main" val="20004"/>
                    </a:ext>
                  </a:extLst>
                </a:gridCol>
              </a:tblGrid>
              <a:tr h="29464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COUNTRY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nSpc>
                          <a:spcPct val="115000"/>
                        </a:lnSpc>
                        <a:spcAft>
                          <a:spcPts val="0"/>
                        </a:spcAft>
                      </a:pPr>
                      <a:r>
                        <a:rPr lang="en-ZA" sz="1100" dirty="0">
                          <a:effectLst/>
                        </a:rPr>
                        <a:t> ZIMBABWE</a:t>
                      </a:r>
                      <a:endParaRPr lang="en-ZA" sz="11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ZA"/>
                    </a:p>
                  </a:txBody>
                  <a:tcPr/>
                </a:tc>
                <a:tc hMerge="1">
                  <a:txBody>
                    <a:bodyPr/>
                    <a:lstStyle/>
                    <a:p>
                      <a:endParaRPr lang="en-ZA"/>
                    </a:p>
                  </a:txBody>
                  <a:tcPr>
                    <a:lnL w="12700" cap="flat" cmpd="sng" algn="ctr">
                      <a:solidFill>
                        <a:schemeClr val="tx1"/>
                      </a:solidFill>
                      <a:prstDash val="solid"/>
                      <a:round/>
                      <a:headEnd type="none" w="med" len="med"/>
                      <a:tailEnd type="none" w="med" len="med"/>
                    </a:lnL>
                  </a:tcPr>
                </a:tc>
                <a:tc hMerge="1">
                  <a:txBody>
                    <a:bodyPr/>
                    <a:lstStyle/>
                    <a:p>
                      <a:endParaRPr lang="en-ZA"/>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r h="29464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COUNCIL (HUB/SPOKE)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nSpc>
                          <a:spcPct val="115000"/>
                        </a:lnSpc>
                        <a:spcAft>
                          <a:spcPts val="0"/>
                        </a:spcAft>
                      </a:pPr>
                      <a:r>
                        <a:rPr lang="en-ZA" sz="1100" dirty="0">
                          <a:effectLst/>
                        </a:rPr>
                        <a:t> </a:t>
                      </a:r>
                      <a:r>
                        <a:rPr lang="en-ZA" sz="1100" dirty="0">
                          <a:effectLst/>
                          <a:latin typeface="Arial" panose="020B0604020202020204" pitchFamily="34" charset="0"/>
                          <a:cs typeface="Arial" panose="020B0604020202020204" pitchFamily="34" charset="0"/>
                        </a:rPr>
                        <a:t>MUTASA RURAL DISTRICT COUNCIL</a:t>
                      </a:r>
                      <a:endParaRPr lang="en-ZA" sz="1100" dirty="0">
                        <a:effectLst/>
                        <a:latin typeface="Arial" panose="020B0604020202020204" pitchFamily="34" charset="0"/>
                        <a:ea typeface="Times New Roman"/>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ZA"/>
                    </a:p>
                  </a:txBody>
                  <a:tcPr/>
                </a:tc>
                <a:tc hMerge="1">
                  <a:txBody>
                    <a:bodyPr/>
                    <a:lstStyle/>
                    <a:p>
                      <a:endParaRPr lang="en-ZA"/>
                    </a:p>
                  </a:txBody>
                  <a:tcPr>
                    <a:lnL w="12700" cap="flat" cmpd="sng" algn="ctr">
                      <a:solidFill>
                        <a:schemeClr val="tx1"/>
                      </a:solidFill>
                      <a:prstDash val="solid"/>
                      <a:round/>
                      <a:headEnd type="none" w="med" len="med"/>
                      <a:tailEnd type="none" w="med" len="med"/>
                    </a:lnL>
                  </a:tcPr>
                </a:tc>
                <a:tc hMerge="1">
                  <a:txBody>
                    <a:bodyPr/>
                    <a:lstStyle/>
                    <a:p>
                      <a:endParaRPr lang="en-ZA"/>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1"/>
                  </a:ext>
                </a:extLst>
              </a:tr>
              <a:tr h="29464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GENDER CHAMPION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ZA" sz="1100" dirty="0">
                          <a:effectLst/>
                          <a:latin typeface="Arial" panose="020B0604020202020204" pitchFamily="34" charset="0"/>
                          <a:cs typeface="Arial" panose="020B0604020202020204" pitchFamily="34" charset="0"/>
                        </a:rPr>
                        <a:t>RUFARO MUDONHI</a:t>
                      </a:r>
                      <a:endParaRPr lang="en-ZA" sz="1100" dirty="0">
                        <a:effectLst/>
                        <a:latin typeface="Arial" panose="020B0604020202020204" pitchFamily="34" charset="0"/>
                        <a:ea typeface="Times New Roman"/>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ZA"/>
                    </a:p>
                  </a:txBody>
                  <a:tcPr/>
                </a:tc>
                <a:tc hMerge="1">
                  <a:txBody>
                    <a:bodyPr/>
                    <a:lstStyle/>
                    <a:p>
                      <a:endParaRPr lang="en-ZA"/>
                    </a:p>
                  </a:txBody>
                  <a:tcPr>
                    <a:lnL w="12700" cap="flat" cmpd="sng" algn="ctr">
                      <a:solidFill>
                        <a:schemeClr val="tx1"/>
                      </a:solidFill>
                      <a:prstDash val="solid"/>
                      <a:round/>
                      <a:headEnd type="none" w="med" len="med"/>
                      <a:tailEnd type="none" w="med" len="med"/>
                    </a:lnL>
                  </a:tcPr>
                </a:tc>
                <a:tc hMerge="1">
                  <a:txBody>
                    <a:bodyPr/>
                    <a:lstStyle/>
                    <a:p>
                      <a:endParaRPr lang="en-ZA"/>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2"/>
                  </a:ext>
                </a:extLst>
              </a:tr>
              <a:tr h="33528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GENDER FOCAL PERSON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nSpc>
                          <a:spcPct val="115000"/>
                        </a:lnSpc>
                        <a:spcAft>
                          <a:spcPts val="0"/>
                        </a:spcAft>
                      </a:pPr>
                      <a:r>
                        <a:rPr lang="en-ZA" sz="1100" dirty="0">
                          <a:effectLst/>
                        </a:rPr>
                        <a:t> </a:t>
                      </a:r>
                      <a:r>
                        <a:rPr lang="en-ZA" sz="1100" dirty="0">
                          <a:effectLst/>
                          <a:latin typeface="Arial" panose="020B0604020202020204" pitchFamily="34" charset="0"/>
                          <a:cs typeface="Arial" panose="020B0604020202020204" pitchFamily="34" charset="0"/>
                        </a:rPr>
                        <a:t>SPIWE CHIKUKWA</a:t>
                      </a:r>
                      <a:endParaRPr lang="en-ZA" sz="11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ZA"/>
                    </a:p>
                  </a:txBody>
                  <a:tcPr/>
                </a:tc>
                <a:tc hMerge="1">
                  <a:txBody>
                    <a:bodyPr/>
                    <a:lstStyle/>
                    <a:p>
                      <a:endParaRPr lang="en-ZA"/>
                    </a:p>
                  </a:txBody>
                  <a:tcPr>
                    <a:lnL w="12700" cap="flat" cmpd="sng" algn="ctr">
                      <a:solidFill>
                        <a:schemeClr val="tx1"/>
                      </a:solidFill>
                      <a:prstDash val="solid"/>
                      <a:round/>
                      <a:headEnd type="none" w="med" len="med"/>
                      <a:tailEnd type="none" w="med" len="med"/>
                    </a:lnL>
                  </a:tcPr>
                </a:tc>
                <a:tc hMerge="1">
                  <a:txBody>
                    <a:bodyPr/>
                    <a:lstStyle/>
                    <a:p>
                      <a:endParaRPr lang="en-ZA"/>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3"/>
                  </a:ext>
                </a:extLst>
              </a:tr>
              <a:tr h="28956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Latest score (year)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nSpc>
                          <a:spcPct val="115000"/>
                        </a:lnSpc>
                        <a:spcAft>
                          <a:spcPts val="0"/>
                        </a:spcAft>
                      </a:pPr>
                      <a:r>
                        <a:rPr lang="en-ZA" sz="1100" dirty="0">
                          <a:effectLst/>
                        </a:rPr>
                        <a:t> </a:t>
                      </a:r>
                      <a:endParaRPr lang="en-ZA" sz="11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ZA"/>
                    </a:p>
                  </a:txBody>
                  <a:tcPr/>
                </a:tc>
                <a:tc hMerge="1">
                  <a:txBody>
                    <a:bodyPr/>
                    <a:lstStyle/>
                    <a:p>
                      <a:endParaRPr lang="en-ZA"/>
                    </a:p>
                  </a:txBody>
                  <a:tcPr>
                    <a:lnL w="12700" cap="flat" cmpd="sng" algn="ctr">
                      <a:solidFill>
                        <a:schemeClr val="tx1"/>
                      </a:solidFill>
                      <a:prstDash val="solid"/>
                      <a:round/>
                      <a:headEnd type="none" w="med" len="med"/>
                      <a:tailEnd type="none" w="med" len="med"/>
                    </a:lnL>
                  </a:tcPr>
                </a:tc>
                <a:tc hMerge="1">
                  <a:txBody>
                    <a:bodyPr/>
                    <a:lstStyle/>
                    <a:p>
                      <a:endParaRPr lang="en-ZA"/>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5"/>
                  </a:ext>
                </a:extLst>
              </a:tr>
              <a:tr h="360680">
                <a:tc>
                  <a:txBody>
                    <a:bodyPr/>
                    <a:lstStyle/>
                    <a:p>
                      <a:pPr>
                        <a:lnSpc>
                          <a:spcPct val="115000"/>
                        </a:lnSpc>
                        <a:spcAft>
                          <a:spcPts val="0"/>
                        </a:spcAft>
                      </a:pPr>
                      <a:endParaRPr lang="en-ZA" sz="14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600" b="1" dirty="0">
                          <a:effectLst/>
                          <a:latin typeface="+mn-lt"/>
                          <a:ea typeface="Times New Roman"/>
                          <a:cs typeface="Times New Roman"/>
                        </a:rPr>
                        <a:t>Income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ZA" sz="1600" b="1" dirty="0">
                          <a:effectLst/>
                          <a:latin typeface="+mn-lt"/>
                          <a:ea typeface="Times New Roman"/>
                          <a:cs typeface="Times New Roman"/>
                        </a:rPr>
                        <a:t>Expenditure</a:t>
                      </a:r>
                      <a:endParaRPr lang="en-GB" sz="2800" b="1" dirty="0">
                        <a:latin typeface="+mn-lt"/>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lang="en-US" b="1" dirty="0">
                          <a:latin typeface="+mn-lt"/>
                        </a:rPr>
                        <a:t>% Gender Specific</a:t>
                      </a:r>
                      <a:endParaRPr lang="en-GB" b="1" dirty="0">
                        <a:latin typeface="+mn-lt"/>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11733292"/>
                  </a:ext>
                </a:extLst>
              </a:tr>
              <a:tr h="28956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Budget  (YEAR)</a:t>
                      </a:r>
                      <a:r>
                        <a:rPr lang="en-ZA" sz="1400" baseline="0" dirty="0">
                          <a:effectLst/>
                          <a:latin typeface="Tahoma" panose="020B0604030504040204" pitchFamily="34" charset="0"/>
                          <a:ea typeface="Tahoma" panose="020B0604030504040204" pitchFamily="34" charset="0"/>
                          <a:cs typeface="Tahoma" panose="020B0604030504040204" pitchFamily="34" charset="0"/>
                        </a:rPr>
                        <a:t> </a:t>
                      </a:r>
                      <a:endParaRPr lang="en-ZA" sz="14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endParaRPr lang="en-ZA" sz="11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endParaRPr lang="en-GB"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706468650"/>
                  </a:ext>
                </a:extLst>
              </a:tr>
              <a:tr h="29464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600" dirty="0">
                          <a:effectLst/>
                        </a:rPr>
                        <a:t>Women </a:t>
                      </a:r>
                      <a:endParaRPr lang="en-ZA" sz="16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600" dirty="0">
                          <a:effectLst/>
                        </a:rPr>
                        <a:t>Men </a:t>
                      </a:r>
                      <a:endParaRPr lang="en-ZA" sz="16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600">
                          <a:effectLst/>
                        </a:rPr>
                        <a:t>Total </a:t>
                      </a:r>
                      <a:endParaRPr lang="en-ZA" sz="160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600" dirty="0">
                          <a:effectLst/>
                        </a:rPr>
                        <a:t>% Women </a:t>
                      </a:r>
                      <a:endParaRPr lang="en-ZA" sz="16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29464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Council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en-ZA" sz="1200" b="1" dirty="0">
                          <a:effectLst/>
                          <a:latin typeface="Arial" panose="020B0604020202020204" pitchFamily="34" charset="0"/>
                          <a:cs typeface="Arial" panose="020B0604020202020204" pitchFamily="34" charset="0"/>
                        </a:rPr>
                        <a:t> 14</a:t>
                      </a:r>
                      <a:endParaRPr lang="en-ZA" sz="1200" b="1" dirty="0">
                        <a:effectLst/>
                        <a:latin typeface="Arial" panose="020B0604020202020204" pitchFamily="34" charset="0"/>
                        <a:ea typeface="Times New Roman"/>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en-ZA" sz="1200" b="1" dirty="0">
                          <a:effectLst/>
                          <a:latin typeface="Arial" panose="020B0604020202020204" pitchFamily="34" charset="0"/>
                          <a:cs typeface="Arial" panose="020B0604020202020204" pitchFamily="34" charset="0"/>
                        </a:rPr>
                        <a:t>26 </a:t>
                      </a:r>
                      <a:endParaRPr lang="en-ZA" sz="1200" b="1" dirty="0">
                        <a:effectLst/>
                        <a:latin typeface="Arial" panose="020B0604020202020204" pitchFamily="34" charset="0"/>
                        <a:ea typeface="Times New Roman"/>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en-ZA" sz="1200" b="1" dirty="0">
                          <a:effectLst/>
                          <a:latin typeface="Arial" panose="020B0604020202020204" pitchFamily="34" charset="0"/>
                          <a:cs typeface="Arial" panose="020B0604020202020204" pitchFamily="34" charset="0"/>
                        </a:rPr>
                        <a:t>40 </a:t>
                      </a:r>
                      <a:endParaRPr lang="en-ZA" sz="1200" b="1" dirty="0">
                        <a:effectLst/>
                        <a:latin typeface="Arial" panose="020B0604020202020204" pitchFamily="34" charset="0"/>
                        <a:ea typeface="Times New Roman"/>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en-ZA" sz="1200" b="1" dirty="0">
                          <a:effectLst/>
                          <a:latin typeface="Arial" panose="020B0604020202020204" pitchFamily="34" charset="0"/>
                          <a:cs typeface="Arial" panose="020B0604020202020204" pitchFamily="34" charset="0"/>
                        </a:rPr>
                        <a:t>35 </a:t>
                      </a:r>
                      <a:endParaRPr lang="en-ZA" sz="1200" b="1" dirty="0">
                        <a:effectLst/>
                        <a:latin typeface="Arial" panose="020B0604020202020204" pitchFamily="34" charset="0"/>
                        <a:ea typeface="Times New Roman"/>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29464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Management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en-ZA" sz="1200" b="1" dirty="0">
                          <a:effectLst/>
                          <a:latin typeface="Arial" panose="020B0604020202020204" pitchFamily="34" charset="0"/>
                          <a:cs typeface="Arial" panose="020B0604020202020204" pitchFamily="34" charset="0"/>
                        </a:rPr>
                        <a:t> 5</a:t>
                      </a:r>
                      <a:endParaRPr lang="en-ZA" sz="1200" b="1" dirty="0">
                        <a:effectLst/>
                        <a:latin typeface="Arial" panose="020B0604020202020204" pitchFamily="34" charset="0"/>
                        <a:ea typeface="Times New Roman"/>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en-ZA" sz="1200" b="1" dirty="0">
                          <a:effectLst/>
                          <a:latin typeface="Arial" panose="020B0604020202020204" pitchFamily="34" charset="0"/>
                          <a:cs typeface="Arial" panose="020B0604020202020204" pitchFamily="34" charset="0"/>
                        </a:rPr>
                        <a:t> 14</a:t>
                      </a:r>
                      <a:endParaRPr lang="en-ZA" sz="1200" b="1" dirty="0">
                        <a:effectLst/>
                        <a:latin typeface="Arial" panose="020B0604020202020204" pitchFamily="34" charset="0"/>
                        <a:ea typeface="Times New Roman"/>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en-ZA" sz="1200" b="1" dirty="0">
                          <a:effectLst/>
                          <a:latin typeface="Arial" panose="020B0604020202020204" pitchFamily="34" charset="0"/>
                          <a:cs typeface="Arial" panose="020B0604020202020204" pitchFamily="34" charset="0"/>
                        </a:rPr>
                        <a:t> 19</a:t>
                      </a:r>
                      <a:endParaRPr lang="en-ZA" sz="1200" b="1" dirty="0">
                        <a:effectLst/>
                        <a:latin typeface="Arial" panose="020B0604020202020204" pitchFamily="34" charset="0"/>
                        <a:ea typeface="Times New Roman"/>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en-ZA" sz="1200" b="1" dirty="0">
                          <a:effectLst/>
                          <a:latin typeface="Arial" panose="020B0604020202020204" pitchFamily="34" charset="0"/>
                          <a:cs typeface="Arial" panose="020B0604020202020204" pitchFamily="34" charset="0"/>
                        </a:rPr>
                        <a:t> 26.32</a:t>
                      </a:r>
                      <a:endParaRPr lang="en-ZA" sz="1200" b="1" dirty="0">
                        <a:effectLst/>
                        <a:latin typeface="Arial" panose="020B0604020202020204" pitchFamily="34" charset="0"/>
                        <a:ea typeface="Times New Roman"/>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29464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Council staff overall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en-ZA" sz="1200" b="1" dirty="0">
                          <a:effectLst/>
                          <a:latin typeface="Arial" panose="020B0604020202020204" pitchFamily="34" charset="0"/>
                          <a:cs typeface="Arial" panose="020B0604020202020204" pitchFamily="34" charset="0"/>
                        </a:rPr>
                        <a:t> 25</a:t>
                      </a:r>
                      <a:endParaRPr lang="en-ZA" sz="1200" b="1" dirty="0">
                        <a:effectLst/>
                        <a:latin typeface="Arial" panose="020B0604020202020204" pitchFamily="34" charset="0"/>
                        <a:ea typeface="Times New Roman"/>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en-ZA" sz="1200" b="1" dirty="0">
                          <a:effectLst/>
                          <a:latin typeface="Arial" panose="020B0604020202020204" pitchFamily="34" charset="0"/>
                          <a:cs typeface="Arial" panose="020B0604020202020204" pitchFamily="34" charset="0"/>
                        </a:rPr>
                        <a:t>63 </a:t>
                      </a:r>
                      <a:endParaRPr lang="en-ZA" sz="1200" b="1" dirty="0">
                        <a:effectLst/>
                        <a:latin typeface="Arial" panose="020B0604020202020204" pitchFamily="34" charset="0"/>
                        <a:ea typeface="Times New Roman"/>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en-ZA" sz="1200" b="1" dirty="0">
                          <a:effectLst/>
                          <a:latin typeface="Arial" panose="020B0604020202020204" pitchFamily="34" charset="0"/>
                          <a:ea typeface="Times New Roman"/>
                          <a:cs typeface="Arial" panose="020B0604020202020204" pitchFamily="34" charset="0"/>
                        </a:rPr>
                        <a:t>88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en-ZA" sz="1200" b="1" dirty="0">
                          <a:effectLst/>
                          <a:latin typeface="Arial" panose="020B0604020202020204" pitchFamily="34" charset="0"/>
                          <a:cs typeface="Arial" panose="020B0604020202020204" pitchFamily="34" charset="0"/>
                        </a:rPr>
                        <a:t> 28.41</a:t>
                      </a:r>
                      <a:endParaRPr lang="en-ZA" sz="1200" b="1" dirty="0">
                        <a:effectLst/>
                        <a:latin typeface="Arial" panose="020B0604020202020204" pitchFamily="34" charset="0"/>
                        <a:ea typeface="Times New Roman"/>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29464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Population served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nSpc>
                          <a:spcPct val="115000"/>
                        </a:lnSpc>
                        <a:spcAft>
                          <a:spcPts val="0"/>
                        </a:spcAft>
                      </a:pPr>
                      <a:r>
                        <a:rPr lang="en-ZA" sz="1100" dirty="0">
                          <a:effectLst/>
                        </a:rPr>
                        <a:t> </a:t>
                      </a:r>
                      <a:r>
                        <a:rPr kumimoji="0" lang="en-ZW"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197,808</a:t>
                      </a:r>
                      <a:endParaRPr lang="en-ZA" sz="11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ZA"/>
                    </a:p>
                  </a:txBody>
                  <a:tcPr/>
                </a:tc>
                <a:tc hMerge="1">
                  <a:txBody>
                    <a:bodyPr/>
                    <a:lstStyle/>
                    <a:p>
                      <a:endParaRPr lang="en-ZA"/>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lang="en-ZA"/>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11"/>
                  </a:ext>
                </a:extLst>
              </a:tr>
              <a:tr h="29464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Key characteristics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ZA" sz="1100" dirty="0">
                          <a:effectLst/>
                        </a:rPr>
                        <a:t> </a:t>
                      </a:r>
                      <a:r>
                        <a:rPr lang="en-ZA" sz="1100" b="1" dirty="0">
                          <a:effectLst/>
                          <a:latin typeface="Arial" panose="020B0604020202020204" pitchFamily="34" charset="0"/>
                          <a:cs typeface="Arial" panose="020B0604020202020204" pitchFamily="34" charset="0"/>
                        </a:rPr>
                        <a:t>The population of 197,808 comprises of </a:t>
                      </a:r>
                      <a:r>
                        <a:rPr lang="en-ZW" sz="1100" b="1" kern="1200" dirty="0">
                          <a:solidFill>
                            <a:schemeClr val="dk1"/>
                          </a:solidFill>
                          <a:effectLst/>
                          <a:latin typeface="Arial" panose="020B0604020202020204" pitchFamily="34" charset="0"/>
                          <a:ea typeface="+mn-ea"/>
                          <a:cs typeface="Arial" panose="020B0604020202020204" pitchFamily="34" charset="0"/>
                        </a:rPr>
                        <a:t>103,863 females and 93,945 males. There are 52,370 households in the Mutasa District.</a:t>
                      </a:r>
                      <a:endParaRPr lang="en-ZA" sz="1100" b="1" dirty="0">
                        <a:effectLst/>
                        <a:latin typeface="Arial" panose="020B0604020202020204" pitchFamily="34" charset="0"/>
                        <a:ea typeface="Times New Roman"/>
                        <a:cs typeface="Arial" panose="020B0604020202020204" pitchFamily="34" charset="0"/>
                      </a:endParaRPr>
                    </a:p>
                    <a:p>
                      <a:pPr>
                        <a:lnSpc>
                          <a:spcPct val="115000"/>
                        </a:lnSpc>
                        <a:spcAft>
                          <a:spcPts val="0"/>
                        </a:spcAft>
                      </a:pPr>
                      <a:endParaRPr lang="en-ZA" sz="11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ZA"/>
                    </a:p>
                  </a:txBody>
                  <a:tcPr/>
                </a:tc>
                <a:tc hMerge="1">
                  <a:txBody>
                    <a:bodyPr/>
                    <a:lstStyle/>
                    <a:p>
                      <a:endParaRPr lang="en-ZA"/>
                    </a:p>
                  </a:txBody>
                  <a:tcPr>
                    <a:lnL w="12700" cap="flat" cmpd="sng" algn="ctr">
                      <a:solidFill>
                        <a:schemeClr val="tx1"/>
                      </a:solidFill>
                      <a:prstDash val="solid"/>
                      <a:round/>
                      <a:headEnd type="none" w="med" len="med"/>
                      <a:tailEnd type="none" w="med" len="med"/>
                    </a:lnL>
                  </a:tcPr>
                </a:tc>
                <a:tc hMerge="1">
                  <a:txBody>
                    <a:bodyPr/>
                    <a:lstStyle/>
                    <a:p>
                      <a:endParaRPr lang="en-ZA"/>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2"/>
                  </a:ext>
                </a:extLst>
              </a:tr>
            </a:tbl>
          </a:graphicData>
        </a:graphic>
      </p:graphicFrame>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Tree>
    <p:extLst>
      <p:ext uri="{BB962C8B-B14F-4D97-AF65-F5344CB8AC3E}">
        <p14:creationId xmlns:p14="http://schemas.microsoft.com/office/powerpoint/2010/main" val="154590272"/>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2700" b="1" dirty="0">
                <a:solidFill>
                  <a:prstClr val="black"/>
                </a:solidFill>
                <a:ea typeface="+mn-ea"/>
                <a:cs typeface="+mn-cs"/>
              </a:rPr>
              <a:t>VII. CONCLUSIONS AND NEXT STEPS</a:t>
            </a:r>
            <a:endParaRPr lang="en-ZA" dirty="0"/>
          </a:p>
        </p:txBody>
      </p:sp>
      <p:sp>
        <p:nvSpPr>
          <p:cNvPr id="10" name="Content Placeholder 9">
            <a:extLst>
              <a:ext uri="{FF2B5EF4-FFF2-40B4-BE49-F238E27FC236}">
                <a16:creationId xmlns:a16="http://schemas.microsoft.com/office/drawing/2014/main" id="{AAB69D43-64BD-7825-87DA-82AFF55A727B}"/>
              </a:ext>
            </a:extLst>
          </p:cNvPr>
          <p:cNvSpPr>
            <a:spLocks noGrp="1"/>
          </p:cNvSpPr>
          <p:nvPr>
            <p:ph idx="1"/>
          </p:nvPr>
        </p:nvSpPr>
        <p:spPr/>
        <p:txBody>
          <a:bodyPr>
            <a:normAutofit/>
          </a:bodyPr>
          <a:lstStyle/>
          <a:p>
            <a:pPr algn="just">
              <a:lnSpc>
                <a:spcPct val="107000"/>
              </a:lnSpc>
              <a:spcBef>
                <a:spcPts val="0"/>
              </a:spcBef>
            </a:pPr>
            <a:r>
              <a:rPr lang="en-GB" sz="2000" b="1" dirty="0">
                <a:effectLst/>
                <a:ea typeface="Calibri" panose="020F0502020204030204" pitchFamily="34" charset="0"/>
                <a:cs typeface="Times New Roman" panose="02020603050405020304" pitchFamily="18" charset="0"/>
              </a:rPr>
              <a:t>To what extent has the council budget contributed to gender equality and women’s empowerment? </a:t>
            </a:r>
          </a:p>
          <a:p>
            <a:pPr algn="just">
              <a:lnSpc>
                <a:spcPct val="107000"/>
              </a:lnSpc>
              <a:spcBef>
                <a:spcPts val="0"/>
              </a:spcBef>
            </a:pPr>
            <a:r>
              <a:rPr lang="en-US" sz="1800" dirty="0">
                <a:effectLst/>
                <a:ea typeface="Calibri" panose="020F0502020204030204" pitchFamily="34" charset="0"/>
                <a:cs typeface="Times New Roman" panose="02020603050405020304" pitchFamily="18" charset="0"/>
              </a:rPr>
              <a:t>Almost over 56% of Council’s budget has been directly attributed to Gender equality issues, Youths recreational facilities, Health, Education and Women empowerment, Girl Child initiative programs, Sanitation and Hygiene, and Roads Infrastructure among others. As such the budget has been prepared in such a way that it promotes equality and accessibility of basic necessities of life to everyone</a:t>
            </a:r>
            <a:endParaRPr lang="en-GB" sz="1800" dirty="0">
              <a:effectLst/>
              <a:ea typeface="Calibri" panose="020F0502020204030204" pitchFamily="34" charset="0"/>
              <a:cs typeface="Times New Roman" panose="02020603050405020304" pitchFamily="18" charset="0"/>
            </a:endParaRPr>
          </a:p>
          <a:p>
            <a:pPr marL="0" indent="0" algn="just">
              <a:lnSpc>
                <a:spcPct val="107000"/>
              </a:lnSpc>
              <a:spcBef>
                <a:spcPts val="0"/>
              </a:spcBef>
              <a:buNone/>
            </a:pPr>
            <a:endParaRPr lang="en-GB" sz="2400" dirty="0">
              <a:ea typeface="Calibri" panose="020F0502020204030204" pitchFamily="34" charset="0"/>
              <a:cs typeface="Times New Roman" panose="02020603050405020304" pitchFamily="18" charset="0"/>
            </a:endParaRPr>
          </a:p>
          <a:p>
            <a:pPr algn="just">
              <a:lnSpc>
                <a:spcPct val="107000"/>
              </a:lnSpc>
              <a:spcBef>
                <a:spcPts val="0"/>
              </a:spcBef>
            </a:pPr>
            <a:r>
              <a:rPr lang="en-GB" sz="2400" dirty="0">
                <a:effectLst/>
                <a:ea typeface="Calibri" panose="020F0502020204030204" pitchFamily="34" charset="0"/>
                <a:cs typeface="Times New Roman" panose="02020603050405020304" pitchFamily="18" charset="0"/>
              </a:rPr>
              <a:t>What </a:t>
            </a:r>
            <a:r>
              <a:rPr lang="en-GB" sz="2400" dirty="0">
                <a:ea typeface="Calibri" panose="020F0502020204030204" pitchFamily="34" charset="0"/>
                <a:cs typeface="Times New Roman" panose="02020603050405020304" pitchFamily="18" charset="0"/>
              </a:rPr>
              <a:t>are the next steps regards gender budgeting for the council</a:t>
            </a:r>
            <a:r>
              <a:rPr lang="en-GB" sz="2400" dirty="0">
                <a:effectLst/>
                <a:ea typeface="Calibri" panose="020F0502020204030204" pitchFamily="34" charset="0"/>
              </a:rPr>
              <a:t>?</a:t>
            </a:r>
          </a:p>
          <a:p>
            <a:pPr algn="just">
              <a:lnSpc>
                <a:spcPct val="107000"/>
              </a:lnSpc>
              <a:spcBef>
                <a:spcPts val="0"/>
              </a:spcBef>
            </a:pPr>
            <a:r>
              <a:rPr lang="en-GB" sz="2000" dirty="0"/>
              <a:t>To allocate resources clearly to gender activities(unbundling).</a:t>
            </a:r>
          </a:p>
        </p:txBody>
      </p:sp>
      <p:sp>
        <p:nvSpPr>
          <p:cNvPr id="6" name="TextBox 5"/>
          <p:cNvSpPr txBox="1"/>
          <p:nvPr/>
        </p:nvSpPr>
        <p:spPr>
          <a:xfrm>
            <a:off x="0" y="6398786"/>
            <a:ext cx="9334500" cy="487506"/>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GB" sz="2400" i="1" dirty="0"/>
              <a:t> </a:t>
            </a:r>
            <a:endParaRPr lang="en-ZW" sz="2400" dirty="0"/>
          </a:p>
        </p:txBody>
      </p:sp>
    </p:spTree>
    <p:extLst>
      <p:ext uri="{BB962C8B-B14F-4D97-AF65-F5344CB8AC3E}">
        <p14:creationId xmlns:p14="http://schemas.microsoft.com/office/powerpoint/2010/main" val="4268981048"/>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457200" marR="191135" lvl="1">
              <a:lnSpc>
                <a:spcPct val="115000"/>
              </a:lnSpc>
              <a:spcAft>
                <a:spcPts val="0"/>
              </a:spcAft>
            </a:pPr>
            <a:br>
              <a:rPr lang="en-ZW" b="1" dirty="0"/>
            </a:br>
            <a:r>
              <a:rPr lang="en-ZA" sz="31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I. POLICY FRAMEWORK  </a:t>
            </a:r>
            <a:br>
              <a:rPr lang="en-ZA" dirty="0">
                <a:effectLst/>
                <a:latin typeface="Calibri" panose="020F0502020204030204" pitchFamily="34" charset="0"/>
                <a:ea typeface="Calibri" panose="020F0502020204030204" pitchFamily="34" charset="0"/>
                <a:cs typeface="Times New Roman" panose="02020603050405020304" pitchFamily="18" charset="0"/>
              </a:rPr>
            </a:br>
            <a:br>
              <a:rPr lang="en-ZW" b="1" dirty="0"/>
            </a:br>
            <a:endParaRPr lang="en-ZW" b="1" dirty="0"/>
          </a:p>
        </p:txBody>
      </p:sp>
      <p:sp>
        <p:nvSpPr>
          <p:cNvPr id="3" name="Content Placeholder 2"/>
          <p:cNvSpPr>
            <a:spLocks noGrp="1"/>
          </p:cNvSpPr>
          <p:nvPr>
            <p:ph sz="half" idx="1"/>
          </p:nvPr>
        </p:nvSpPr>
        <p:spPr>
          <a:xfrm>
            <a:off x="457200" y="1600200"/>
            <a:ext cx="4648200" cy="4525963"/>
          </a:xfrm>
          <a:ln>
            <a:solidFill>
              <a:schemeClr val="tx1"/>
            </a:solidFill>
          </a:ln>
        </p:spPr>
        <p:txBody>
          <a:bodyPr>
            <a:noAutofit/>
          </a:bodyPr>
          <a:lstStyle/>
          <a:p>
            <a:pPr marL="0" marR="0" lvl="0" indent="0" algn="just">
              <a:lnSpc>
                <a:spcPts val="1365"/>
              </a:lnSpc>
              <a:spcBef>
                <a:spcPts val="0"/>
              </a:spcBef>
              <a:spcAft>
                <a:spcPts val="0"/>
              </a:spcAft>
              <a:buNone/>
            </a:pPr>
            <a:endParaRPr lang="en-US" sz="2400" dirty="0">
              <a:ea typeface="Liberation Sans Narrow"/>
              <a:cs typeface="Liberation Sans Narrow"/>
            </a:endParaRPr>
          </a:p>
          <a:p>
            <a:pPr lvl="0" algn="just">
              <a:buFont typeface="Calibri" panose="020F0502020204030204" pitchFamily="34" charset="0"/>
              <a:buChar char="•"/>
            </a:pPr>
            <a:r>
              <a:rPr lang="en-ZA" sz="2400" dirty="0">
                <a:latin typeface="Arial" panose="020B0604020202020204" pitchFamily="34" charset="0"/>
                <a:cs typeface="Arial" panose="020B0604020202020204" pitchFamily="34" charset="0"/>
              </a:rPr>
              <a:t>Mutasa RDC has a policy which partly incorporates the Post 2015 SADC Gender Protocol, SDGs. </a:t>
            </a:r>
          </a:p>
          <a:p>
            <a:pPr lvl="0" algn="just">
              <a:buFont typeface="Calibri" panose="020F0502020204030204" pitchFamily="34" charset="0"/>
              <a:buChar char="•"/>
            </a:pPr>
            <a:r>
              <a:rPr lang="en-ZW" sz="2400" dirty="0">
                <a:latin typeface="Arial" panose="020B0604020202020204" pitchFamily="34" charset="0"/>
                <a:cs typeface="Arial" panose="020B0604020202020204" pitchFamily="34" charset="0"/>
              </a:rPr>
              <a:t>The policy is not well known by the new Councillors</a:t>
            </a:r>
          </a:p>
          <a:p>
            <a:pPr lvl="0" algn="just">
              <a:buFont typeface="Calibri" panose="020F0502020204030204" pitchFamily="34" charset="0"/>
              <a:buChar char="•"/>
            </a:pPr>
            <a:r>
              <a:rPr lang="en-ZW" sz="2400" dirty="0">
                <a:latin typeface="Arial" panose="020B0604020202020204" pitchFamily="34" charset="0"/>
                <a:cs typeface="Arial" panose="020B0604020202020204" pitchFamily="34" charset="0"/>
              </a:rPr>
              <a:t>The policy was recently reviewed and the reviews were not communicated to all employees.</a:t>
            </a:r>
          </a:p>
          <a:p>
            <a:pPr lvl="0" algn="just">
              <a:buFont typeface="Calibri" panose="020F0502020204030204" pitchFamily="34" charset="0"/>
              <a:buChar char="•"/>
            </a:pPr>
            <a:r>
              <a:rPr lang="en-ZW" sz="2400" dirty="0">
                <a:latin typeface="Arial" panose="020B0604020202020204" pitchFamily="34" charset="0"/>
                <a:cs typeface="Arial" panose="020B0604020202020204" pitchFamily="34" charset="0"/>
              </a:rPr>
              <a:t>Management are aware of the changes</a:t>
            </a:r>
          </a:p>
          <a:p>
            <a:pPr marL="0" marR="0" indent="0">
              <a:spcBef>
                <a:spcPts val="0"/>
              </a:spcBef>
              <a:spcAft>
                <a:spcPts val="0"/>
              </a:spcAft>
              <a:buNone/>
            </a:pPr>
            <a:endParaRPr lang="en-ZW" sz="2400" dirty="0"/>
          </a:p>
        </p:txBody>
      </p:sp>
      <p:sp>
        <p:nvSpPr>
          <p:cNvPr id="5" name="Content Placeholder 4"/>
          <p:cNvSpPr>
            <a:spLocks noGrp="1"/>
          </p:cNvSpPr>
          <p:nvPr>
            <p:ph sz="half" idx="2"/>
          </p:nvPr>
        </p:nvSpPr>
        <p:spPr>
          <a:xfrm>
            <a:off x="5486400" y="1600200"/>
            <a:ext cx="3200400" cy="4525963"/>
          </a:xfrm>
          <a:ln>
            <a:solidFill>
              <a:schemeClr val="tx1"/>
            </a:solidFill>
          </a:ln>
        </p:spPr>
        <p:txBody>
          <a:bodyPr/>
          <a:lstStyle/>
          <a:p>
            <a:r>
              <a:rPr lang="en-ZA" dirty="0">
                <a:solidFill>
                  <a:srgbClr val="FF0000"/>
                </a:solidFill>
              </a:rPr>
              <a:t>Photo of the Gender Policy </a:t>
            </a:r>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pic>
        <p:nvPicPr>
          <p:cNvPr id="4" name="Content Placeholder 6" descr="A green and white rectangular sign with text&#10;&#10;Description automatically generated">
            <a:extLst>
              <a:ext uri="{FF2B5EF4-FFF2-40B4-BE49-F238E27FC236}">
                <a16:creationId xmlns:a16="http://schemas.microsoft.com/office/drawing/2014/main" id="{C9BD666B-F4E4-C63F-9ECE-8D2D46AFBC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6400" y="1597572"/>
            <a:ext cx="3271025" cy="4435902"/>
          </a:xfrm>
          <a:prstGeom prst="rect">
            <a:avLst/>
          </a:prstGeom>
          <a:ln>
            <a:solidFill>
              <a:schemeClr val="tx1"/>
            </a:solidFill>
          </a:ln>
        </p:spPr>
      </p:pic>
    </p:spTree>
    <p:extLst>
      <p:ext uri="{BB962C8B-B14F-4D97-AF65-F5344CB8AC3E}">
        <p14:creationId xmlns:p14="http://schemas.microsoft.com/office/powerpoint/2010/main" val="1224357605"/>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3600" b="1" dirty="0"/>
              <a:t>II</a:t>
            </a:r>
            <a:r>
              <a:rPr lang="en-ZA" b="1" dirty="0"/>
              <a:t>. </a:t>
            </a:r>
            <a:r>
              <a:rPr lang="en-US" sz="3600" b="1" dirty="0">
                <a:effectLst/>
                <a:latin typeface="+mn-lt"/>
                <a:ea typeface="Liberation Sans Narrow"/>
                <a:cs typeface="Liberation Sans Narrow"/>
              </a:rPr>
              <a:t>THE BUDGET PROCESS</a:t>
            </a:r>
            <a:br>
              <a:rPr lang="en-GB" sz="1800" dirty="0">
                <a:effectLst/>
                <a:latin typeface="Liberation Sans Narrow"/>
                <a:ea typeface="Liberation Sans Narrow"/>
                <a:cs typeface="Liberation Sans Narrow"/>
              </a:rPr>
            </a:br>
            <a:r>
              <a:rPr lang="en-ZA" b="1" dirty="0"/>
              <a:t>  </a:t>
            </a:r>
            <a:endParaRPr lang="en-ZA" dirty="0"/>
          </a:p>
        </p:txBody>
      </p:sp>
      <p:sp>
        <p:nvSpPr>
          <p:cNvPr id="7" name="Content Placeholder 6"/>
          <p:cNvSpPr>
            <a:spLocks noGrp="1"/>
          </p:cNvSpPr>
          <p:nvPr>
            <p:ph sz="half" idx="2"/>
          </p:nvPr>
        </p:nvSpPr>
        <p:spPr>
          <a:xfrm>
            <a:off x="457200" y="1535112"/>
            <a:ext cx="4572000" cy="4854745"/>
          </a:xfrm>
          <a:ln>
            <a:solidFill>
              <a:schemeClr val="tx1"/>
            </a:solidFill>
          </a:ln>
        </p:spPr>
        <p:txBody>
          <a:bodyPr>
            <a:noAutofit/>
          </a:bodyPr>
          <a:lstStyle/>
          <a:p>
            <a:pPr marR="151130" algn="just">
              <a:spcBef>
                <a:spcPts val="0"/>
              </a:spcBef>
              <a:tabLst>
                <a:tab pos="3150235" algn="l"/>
              </a:tabLst>
            </a:pPr>
            <a:r>
              <a:rPr lang="en-US" sz="1800" b="1" dirty="0">
                <a:effectLst/>
                <a:ea typeface="Liberation Sans Narrow"/>
                <a:cs typeface="Liberation Sans Narrow"/>
              </a:rPr>
              <a:t>How did the council integrate gender and inclusion in budget planning?</a:t>
            </a:r>
          </a:p>
          <a:p>
            <a:pPr marR="151130" algn="just">
              <a:spcBef>
                <a:spcPts val="0"/>
              </a:spcBef>
              <a:tabLst>
                <a:tab pos="3150235" algn="l"/>
              </a:tabLst>
            </a:pPr>
            <a:r>
              <a:rPr lang="en-US" sz="1800" dirty="0">
                <a:ea typeface="Liberation Sans Narrow"/>
                <a:cs typeface="Liberation Sans Narrow"/>
              </a:rPr>
              <a:t>Resources were allocated to address the various needs brought in by its citizens.</a:t>
            </a:r>
            <a:endParaRPr lang="en-GB" sz="1800" dirty="0">
              <a:effectLst/>
              <a:ea typeface="Liberation Sans Narrow"/>
              <a:cs typeface="Liberation Sans Narrow"/>
            </a:endParaRPr>
          </a:p>
          <a:p>
            <a:pPr marR="151130" algn="just">
              <a:spcBef>
                <a:spcPts val="0"/>
              </a:spcBef>
              <a:tabLst>
                <a:tab pos="3150235" algn="l"/>
              </a:tabLst>
            </a:pPr>
            <a:r>
              <a:rPr lang="en-US" sz="1800" b="1" dirty="0">
                <a:effectLst/>
                <a:ea typeface="Liberation Sans Narrow"/>
                <a:cs typeface="Liberation Sans Narrow"/>
              </a:rPr>
              <a:t>How did the council integrate gender and inclusion into budget consultations? (Include all the methodologies used during the budget consultation process e.g., civic engagements, online consultations, etc.) </a:t>
            </a:r>
          </a:p>
          <a:p>
            <a:pPr marR="151130" algn="just">
              <a:spcBef>
                <a:spcPts val="0"/>
              </a:spcBef>
              <a:tabLst>
                <a:tab pos="3150235" algn="l"/>
              </a:tabLst>
            </a:pPr>
            <a:r>
              <a:rPr lang="en-US" sz="1800" dirty="0">
                <a:ea typeface="Liberation Sans Narrow"/>
                <a:cs typeface="Liberation Sans Narrow"/>
              </a:rPr>
              <a:t>Council used the print media to sensitize about the budget.</a:t>
            </a:r>
          </a:p>
          <a:p>
            <a:pPr marR="151130" algn="just">
              <a:spcBef>
                <a:spcPts val="0"/>
              </a:spcBef>
              <a:tabLst>
                <a:tab pos="3150235" algn="l"/>
              </a:tabLst>
            </a:pPr>
            <a:r>
              <a:rPr lang="en-US" sz="1800" dirty="0">
                <a:effectLst/>
                <a:ea typeface="Liberation Sans Narrow"/>
                <a:cs typeface="Liberation Sans Narrow"/>
              </a:rPr>
              <a:t>Consultations for specific groups were made </a:t>
            </a:r>
            <a:r>
              <a:rPr lang="en-US" sz="1800" dirty="0" err="1">
                <a:effectLst/>
                <a:ea typeface="Liberation Sans Narrow"/>
                <a:cs typeface="Liberation Sans Narrow"/>
              </a:rPr>
              <a:t>ie</a:t>
            </a:r>
            <a:r>
              <a:rPr lang="en-US" sz="1800" dirty="0">
                <a:effectLst/>
                <a:ea typeface="Liberation Sans Narrow"/>
                <a:cs typeface="Liberation Sans Narrow"/>
              </a:rPr>
              <a:t> PWD, Women in Business, Women in </a:t>
            </a:r>
            <a:r>
              <a:rPr lang="en-US" sz="1800" dirty="0">
                <a:ea typeface="Liberation Sans Narrow"/>
                <a:cs typeface="Liberation Sans Narrow"/>
              </a:rPr>
              <a:t>Mining, Youths.</a:t>
            </a:r>
            <a:endParaRPr lang="en-GB" sz="1800" dirty="0">
              <a:effectLst/>
              <a:ea typeface="Liberation Sans Narrow"/>
              <a:cs typeface="Liberation Sans Narrow"/>
            </a:endParaRPr>
          </a:p>
          <a:p>
            <a:pPr marR="151130" algn="just">
              <a:spcBef>
                <a:spcPts val="0"/>
              </a:spcBef>
              <a:tabLst>
                <a:tab pos="3150235" algn="l"/>
              </a:tabLst>
            </a:pPr>
            <a:r>
              <a:rPr lang="en-US" sz="1800" dirty="0">
                <a:effectLst/>
                <a:ea typeface="Liberation Sans Narrow"/>
                <a:cs typeface="Liberation Sans Narrow"/>
              </a:rPr>
              <a:t>How did the council ensure that the budget consultation process was inclusive i.e., “no one is left behind”, e.g., that every resident including the hearing and visually impaired knew about meetings. Please cite all methods used.</a:t>
            </a:r>
            <a:endParaRPr lang="en-US" sz="1800" dirty="0">
              <a:ea typeface="Liberation Sans Narrow"/>
              <a:cs typeface="Liberation Sans Narrow"/>
            </a:endParaRPr>
          </a:p>
          <a:p>
            <a:pPr marL="0" marR="151130" lvl="0" indent="0" algn="just">
              <a:spcBef>
                <a:spcPts val="0"/>
              </a:spcBef>
              <a:spcAft>
                <a:spcPts val="0"/>
              </a:spcAft>
              <a:buNone/>
              <a:tabLst>
                <a:tab pos="3150235" algn="l"/>
              </a:tabLst>
            </a:pPr>
            <a:endParaRPr lang="en-US" sz="1200" dirty="0">
              <a:effectLst/>
              <a:ea typeface="Liberation Sans Narrow"/>
              <a:cs typeface="Liberation Sans Narrow"/>
            </a:endParaRPr>
          </a:p>
        </p:txBody>
      </p:sp>
      <p:sp>
        <p:nvSpPr>
          <p:cNvPr id="9" name="Content Placeholder 8"/>
          <p:cNvSpPr>
            <a:spLocks noGrp="1"/>
          </p:cNvSpPr>
          <p:nvPr>
            <p:ph sz="quarter" idx="4"/>
          </p:nvPr>
        </p:nvSpPr>
        <p:spPr>
          <a:xfrm>
            <a:off x="5029200" y="1534347"/>
            <a:ext cx="4141076" cy="4864438"/>
          </a:xfrm>
          <a:ln>
            <a:solidFill>
              <a:schemeClr val="tx1"/>
            </a:solidFill>
          </a:ln>
        </p:spPr>
        <p:txBody>
          <a:bodyPr>
            <a:normAutofit/>
          </a:bodyPr>
          <a:lstStyle/>
          <a:p>
            <a:pPr marL="0" indent="0">
              <a:buNone/>
            </a:pPr>
            <a:r>
              <a:rPr lang="en-ZA" b="1" dirty="0"/>
              <a:t>Hwizo clinic consultation</a:t>
            </a:r>
          </a:p>
        </p:txBody>
      </p:sp>
      <p:sp>
        <p:nvSpPr>
          <p:cNvPr id="10" name="TextBox 9"/>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pic>
        <p:nvPicPr>
          <p:cNvPr id="3" name="Picture 2">
            <a:extLst>
              <a:ext uri="{FF2B5EF4-FFF2-40B4-BE49-F238E27FC236}">
                <a16:creationId xmlns:a16="http://schemas.microsoft.com/office/drawing/2014/main" id="{7DBA3AC0-9247-56BE-0ACD-A2942389FE39}"/>
              </a:ext>
            </a:extLst>
          </p:cNvPr>
          <p:cNvPicPr>
            <a:picLocks noChangeAspect="1"/>
          </p:cNvPicPr>
          <p:nvPr/>
        </p:nvPicPr>
        <p:blipFill>
          <a:blip r:embed="rId2"/>
          <a:stretch>
            <a:fillRect/>
          </a:stretch>
        </p:blipFill>
        <p:spPr>
          <a:xfrm>
            <a:off x="5029200" y="1904999"/>
            <a:ext cx="4284279" cy="4484857"/>
          </a:xfrm>
          <a:prstGeom prst="rect">
            <a:avLst/>
          </a:prstGeom>
        </p:spPr>
      </p:pic>
    </p:spTree>
    <p:extLst>
      <p:ext uri="{BB962C8B-B14F-4D97-AF65-F5344CB8AC3E}">
        <p14:creationId xmlns:p14="http://schemas.microsoft.com/office/powerpoint/2010/main" val="2158104489"/>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b="1" dirty="0"/>
              <a:t>II. </a:t>
            </a:r>
            <a:r>
              <a:rPr lang="en-US" sz="3600" b="1" dirty="0">
                <a:effectLst/>
                <a:latin typeface="+mn-lt"/>
                <a:ea typeface="Liberation Sans Narrow"/>
                <a:cs typeface="Liberation Sans Narrow"/>
              </a:rPr>
              <a:t>THE BUDGET PROCESS</a:t>
            </a:r>
            <a:br>
              <a:rPr lang="en-GB" sz="1800" dirty="0">
                <a:effectLst/>
                <a:latin typeface="Liberation Sans Narrow"/>
                <a:ea typeface="Liberation Sans Narrow"/>
                <a:cs typeface="Liberation Sans Narrow"/>
              </a:rPr>
            </a:br>
            <a:r>
              <a:rPr lang="en-ZA" b="1" dirty="0"/>
              <a:t>  </a:t>
            </a:r>
            <a:endParaRPr lang="en-ZA" dirty="0"/>
          </a:p>
        </p:txBody>
      </p:sp>
      <p:sp>
        <p:nvSpPr>
          <p:cNvPr id="5" name="Text Placeholder 4"/>
          <p:cNvSpPr>
            <a:spLocks noGrp="1"/>
          </p:cNvSpPr>
          <p:nvPr>
            <p:ph type="body" idx="1"/>
          </p:nvPr>
        </p:nvSpPr>
        <p:spPr>
          <a:xfrm>
            <a:off x="381000" y="914188"/>
            <a:ext cx="4040188" cy="348302"/>
          </a:xfrm>
        </p:spPr>
        <p:txBody>
          <a:bodyPr>
            <a:normAutofit fontScale="85000" lnSpcReduction="20000"/>
          </a:bodyPr>
          <a:lstStyle/>
          <a:p>
            <a:r>
              <a:rPr lang="en-ZA" dirty="0"/>
              <a:t>Detail</a:t>
            </a:r>
          </a:p>
        </p:txBody>
      </p:sp>
      <p:sp>
        <p:nvSpPr>
          <p:cNvPr id="7" name="Content Placeholder 6"/>
          <p:cNvSpPr>
            <a:spLocks noGrp="1"/>
          </p:cNvSpPr>
          <p:nvPr>
            <p:ph sz="half" idx="2"/>
          </p:nvPr>
        </p:nvSpPr>
        <p:spPr>
          <a:xfrm>
            <a:off x="457200" y="1262490"/>
            <a:ext cx="4040188" cy="4863673"/>
          </a:xfrm>
          <a:ln>
            <a:solidFill>
              <a:schemeClr val="tx1"/>
            </a:solidFill>
          </a:ln>
        </p:spPr>
        <p:txBody>
          <a:bodyPr>
            <a:noAutofit/>
          </a:bodyPr>
          <a:lstStyle/>
          <a:p>
            <a:pPr marR="151130" algn="just">
              <a:spcBef>
                <a:spcPts val="0"/>
              </a:spcBef>
              <a:tabLst>
                <a:tab pos="3150235" algn="l"/>
              </a:tabLst>
            </a:pPr>
            <a:r>
              <a:rPr lang="en-US" sz="1800" b="1" dirty="0">
                <a:effectLst/>
                <a:ea typeface="Liberation Sans Narrow"/>
                <a:cs typeface="Liberation Sans Narrow"/>
              </a:rPr>
              <a:t>What time, venue and meeting strategies did the council use to ensure inclusion? </a:t>
            </a:r>
            <a:r>
              <a:rPr lang="en-US" sz="1800" b="1" dirty="0">
                <a:ea typeface="Liberation Sans Narrow"/>
                <a:cs typeface="Liberation Sans Narrow"/>
              </a:rPr>
              <a:t>E.g.</a:t>
            </a:r>
            <a:r>
              <a:rPr lang="en-US" sz="1800" b="1" dirty="0">
                <a:effectLst/>
                <a:ea typeface="Liberation Sans Narrow"/>
                <a:cs typeface="Liberation Sans Narrow"/>
              </a:rPr>
              <a:t>, were women consulted about what day/time would work best for them? </a:t>
            </a:r>
          </a:p>
          <a:p>
            <a:pPr marR="151130" algn="just">
              <a:spcBef>
                <a:spcPts val="0"/>
              </a:spcBef>
              <a:tabLst>
                <a:tab pos="3150235" algn="l"/>
              </a:tabLst>
            </a:pPr>
            <a:r>
              <a:rPr lang="en-GB" sz="2200" b="1" dirty="0">
                <a:effectLst/>
                <a:ea typeface="Calibri" panose="020F0502020204030204" pitchFamily="34" charset="0"/>
              </a:rPr>
              <a:t>Did the council make use of technology to broaden your reach? How?  </a:t>
            </a:r>
            <a:r>
              <a:rPr lang="en-GB" sz="2200" b="1" dirty="0">
                <a:ea typeface="Calibri" panose="020F0502020204030204" pitchFamily="34" charset="0"/>
              </a:rPr>
              <a:t>E.g. WhatsApp</a:t>
            </a:r>
            <a:r>
              <a:rPr lang="en-GB" sz="2200" dirty="0">
                <a:ea typeface="Calibri" panose="020F0502020204030204" pitchFamily="34" charset="0"/>
              </a:rPr>
              <a:t>.</a:t>
            </a:r>
          </a:p>
          <a:p>
            <a:pPr marR="151130" algn="just">
              <a:spcBef>
                <a:spcPts val="0"/>
              </a:spcBef>
              <a:tabLst>
                <a:tab pos="3150235" algn="l"/>
              </a:tabLst>
            </a:pPr>
            <a:r>
              <a:rPr lang="en-GB" sz="2200" b="1" dirty="0">
                <a:ea typeface="Calibri" panose="020F0502020204030204" pitchFamily="34" charset="0"/>
              </a:rPr>
              <a:t>How effective was this technology?</a:t>
            </a:r>
          </a:p>
          <a:p>
            <a:pPr marL="0" marR="151130" lvl="0" indent="0" algn="just">
              <a:spcBef>
                <a:spcPts val="0"/>
              </a:spcBef>
              <a:spcAft>
                <a:spcPts val="0"/>
              </a:spcAft>
              <a:buNone/>
              <a:tabLst>
                <a:tab pos="3150235" algn="l"/>
              </a:tabLst>
            </a:pPr>
            <a:endParaRPr lang="en-GB" sz="1800" dirty="0">
              <a:effectLst/>
              <a:ea typeface="Calibri" panose="020F0502020204030204" pitchFamily="34" charset="0"/>
            </a:endParaRPr>
          </a:p>
          <a:p>
            <a:pPr marL="0" marR="151130" lvl="0" indent="0" algn="just">
              <a:spcBef>
                <a:spcPts val="0"/>
              </a:spcBef>
              <a:spcAft>
                <a:spcPts val="0"/>
              </a:spcAft>
              <a:buNone/>
              <a:tabLst>
                <a:tab pos="3150235" algn="l"/>
              </a:tabLst>
            </a:pPr>
            <a:endParaRPr lang="en-US" sz="1200" dirty="0">
              <a:effectLst/>
              <a:ea typeface="Liberation Sans Narrow"/>
              <a:cs typeface="Liberation Sans Narrow"/>
            </a:endParaRPr>
          </a:p>
        </p:txBody>
      </p:sp>
      <p:sp>
        <p:nvSpPr>
          <p:cNvPr id="8" name="Text Placeholder 7"/>
          <p:cNvSpPr>
            <a:spLocks noGrp="1"/>
          </p:cNvSpPr>
          <p:nvPr>
            <p:ph type="body" sz="quarter" idx="3"/>
          </p:nvPr>
        </p:nvSpPr>
        <p:spPr>
          <a:xfrm>
            <a:off x="4598276" y="923117"/>
            <a:ext cx="4041775" cy="348302"/>
          </a:xfrm>
        </p:spPr>
        <p:txBody>
          <a:bodyPr>
            <a:normAutofit fontScale="85000" lnSpcReduction="20000"/>
          </a:bodyPr>
          <a:lstStyle/>
          <a:p>
            <a:r>
              <a:rPr lang="en-ZA" dirty="0"/>
              <a:t>Evidence</a:t>
            </a:r>
          </a:p>
        </p:txBody>
      </p:sp>
      <p:sp>
        <p:nvSpPr>
          <p:cNvPr id="10" name="TextBox 9"/>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4" name="Content Placeholder 3">
            <a:extLst>
              <a:ext uri="{FF2B5EF4-FFF2-40B4-BE49-F238E27FC236}">
                <a16:creationId xmlns:a16="http://schemas.microsoft.com/office/drawing/2014/main" id="{841B8F27-4693-2129-A5B4-E57C4EE74881}"/>
              </a:ext>
            </a:extLst>
          </p:cNvPr>
          <p:cNvSpPr>
            <a:spLocks noGrp="1"/>
          </p:cNvSpPr>
          <p:nvPr>
            <p:ph sz="quarter" idx="4"/>
          </p:nvPr>
        </p:nvSpPr>
        <p:spPr>
          <a:xfrm>
            <a:off x="4667250" y="1271419"/>
            <a:ext cx="4041775" cy="4854744"/>
          </a:xfrm>
        </p:spPr>
        <p:txBody>
          <a:bodyPr/>
          <a:lstStyle/>
          <a:p>
            <a:r>
              <a:rPr lang="en-US" sz="2400" dirty="0">
                <a:ea typeface="Liberation Sans Narrow"/>
                <a:cs typeface="Liberation Sans Narrow"/>
              </a:rPr>
              <a:t>A proposed consultation programme is shared with all concerned stakeholders.</a:t>
            </a:r>
          </a:p>
          <a:p>
            <a:endParaRPr lang="en-US" dirty="0">
              <a:ea typeface="Liberation Sans Narrow"/>
              <a:cs typeface="Liberation Sans Narrow"/>
            </a:endParaRPr>
          </a:p>
          <a:p>
            <a:r>
              <a:rPr lang="en-US" dirty="0"/>
              <a:t>Programme is shared in Social Media groups of various stakeholders</a:t>
            </a:r>
          </a:p>
          <a:p>
            <a:endParaRPr lang="en-US" dirty="0"/>
          </a:p>
          <a:p>
            <a:r>
              <a:rPr lang="en-US" dirty="0"/>
              <a:t>The method reaches out to many people though physical participation is limited.</a:t>
            </a:r>
            <a:endParaRPr lang="en-GB" dirty="0"/>
          </a:p>
        </p:txBody>
      </p:sp>
    </p:spTree>
    <p:extLst>
      <p:ext uri="{BB962C8B-B14F-4D97-AF65-F5344CB8AC3E}">
        <p14:creationId xmlns:p14="http://schemas.microsoft.com/office/powerpoint/2010/main" val="4262653513"/>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2" y="228600"/>
            <a:ext cx="8229600" cy="639762"/>
          </a:xfrm>
        </p:spPr>
        <p:txBody>
          <a:bodyPr>
            <a:normAutofit fontScale="90000"/>
          </a:bodyPr>
          <a:lstStyle/>
          <a:p>
            <a:r>
              <a:rPr lang="en-ZA" b="1" dirty="0"/>
              <a:t>II. </a:t>
            </a:r>
            <a:r>
              <a:rPr lang="en-US" sz="3600" b="1" dirty="0">
                <a:effectLst/>
                <a:latin typeface="+mn-lt"/>
                <a:ea typeface="Liberation Sans Narrow"/>
                <a:cs typeface="Liberation Sans Narrow"/>
              </a:rPr>
              <a:t>THE BUDGET PROCESS</a:t>
            </a:r>
            <a:br>
              <a:rPr lang="en-GB" sz="1800" dirty="0">
                <a:effectLst/>
                <a:latin typeface="Liberation Sans Narrow"/>
                <a:ea typeface="Liberation Sans Narrow"/>
                <a:cs typeface="Liberation Sans Narrow"/>
              </a:rPr>
            </a:br>
            <a:r>
              <a:rPr lang="en-ZA" b="1" dirty="0"/>
              <a:t>  </a:t>
            </a:r>
            <a:endParaRPr lang="en-ZA" dirty="0"/>
          </a:p>
        </p:txBody>
      </p:sp>
      <p:graphicFrame>
        <p:nvGraphicFramePr>
          <p:cNvPr id="3" name="Table 3">
            <a:extLst>
              <a:ext uri="{FF2B5EF4-FFF2-40B4-BE49-F238E27FC236}">
                <a16:creationId xmlns:a16="http://schemas.microsoft.com/office/drawing/2014/main" id="{E3F2E008-324E-644E-78D4-EFC94C39738D}"/>
              </a:ext>
            </a:extLst>
          </p:cNvPr>
          <p:cNvGraphicFramePr>
            <a:graphicFrameLocks noGrp="1"/>
          </p:cNvGraphicFramePr>
          <p:nvPr>
            <p:ph idx="1"/>
            <p:extLst>
              <p:ext uri="{D42A27DB-BD31-4B8C-83A1-F6EECF244321}">
                <p14:modId xmlns:p14="http://schemas.microsoft.com/office/powerpoint/2010/main" val="1818612287"/>
              </p:ext>
            </p:extLst>
          </p:nvPr>
        </p:nvGraphicFramePr>
        <p:xfrm>
          <a:off x="457200" y="2057400"/>
          <a:ext cx="8229592" cy="4592320"/>
        </p:xfrm>
        <a:graphic>
          <a:graphicData uri="http://schemas.openxmlformats.org/drawingml/2006/table">
            <a:tbl>
              <a:tblPr firstRow="1" bandRow="1">
                <a:tableStyleId>{5C22544A-7EE6-4342-B048-85BDC9FD1C3A}</a:tableStyleId>
              </a:tblPr>
              <a:tblGrid>
                <a:gridCol w="587828">
                  <a:extLst>
                    <a:ext uri="{9D8B030D-6E8A-4147-A177-3AD203B41FA5}">
                      <a16:colId xmlns:a16="http://schemas.microsoft.com/office/drawing/2014/main" val="56608404"/>
                    </a:ext>
                  </a:extLst>
                </a:gridCol>
                <a:gridCol w="587828">
                  <a:extLst>
                    <a:ext uri="{9D8B030D-6E8A-4147-A177-3AD203B41FA5}">
                      <a16:colId xmlns:a16="http://schemas.microsoft.com/office/drawing/2014/main" val="380872478"/>
                    </a:ext>
                  </a:extLst>
                </a:gridCol>
                <a:gridCol w="587828">
                  <a:extLst>
                    <a:ext uri="{9D8B030D-6E8A-4147-A177-3AD203B41FA5}">
                      <a16:colId xmlns:a16="http://schemas.microsoft.com/office/drawing/2014/main" val="1457223945"/>
                    </a:ext>
                  </a:extLst>
                </a:gridCol>
                <a:gridCol w="587828">
                  <a:extLst>
                    <a:ext uri="{9D8B030D-6E8A-4147-A177-3AD203B41FA5}">
                      <a16:colId xmlns:a16="http://schemas.microsoft.com/office/drawing/2014/main" val="2940392165"/>
                    </a:ext>
                  </a:extLst>
                </a:gridCol>
                <a:gridCol w="587828">
                  <a:extLst>
                    <a:ext uri="{9D8B030D-6E8A-4147-A177-3AD203B41FA5}">
                      <a16:colId xmlns:a16="http://schemas.microsoft.com/office/drawing/2014/main" val="3605606572"/>
                    </a:ext>
                  </a:extLst>
                </a:gridCol>
                <a:gridCol w="587828">
                  <a:extLst>
                    <a:ext uri="{9D8B030D-6E8A-4147-A177-3AD203B41FA5}">
                      <a16:colId xmlns:a16="http://schemas.microsoft.com/office/drawing/2014/main" val="1241101679"/>
                    </a:ext>
                  </a:extLst>
                </a:gridCol>
                <a:gridCol w="587828">
                  <a:extLst>
                    <a:ext uri="{9D8B030D-6E8A-4147-A177-3AD203B41FA5}">
                      <a16:colId xmlns:a16="http://schemas.microsoft.com/office/drawing/2014/main" val="662765075"/>
                    </a:ext>
                  </a:extLst>
                </a:gridCol>
                <a:gridCol w="587828">
                  <a:extLst>
                    <a:ext uri="{9D8B030D-6E8A-4147-A177-3AD203B41FA5}">
                      <a16:colId xmlns:a16="http://schemas.microsoft.com/office/drawing/2014/main" val="1649991834"/>
                    </a:ext>
                  </a:extLst>
                </a:gridCol>
                <a:gridCol w="587828">
                  <a:extLst>
                    <a:ext uri="{9D8B030D-6E8A-4147-A177-3AD203B41FA5}">
                      <a16:colId xmlns:a16="http://schemas.microsoft.com/office/drawing/2014/main" val="2185934482"/>
                    </a:ext>
                  </a:extLst>
                </a:gridCol>
                <a:gridCol w="587828">
                  <a:extLst>
                    <a:ext uri="{9D8B030D-6E8A-4147-A177-3AD203B41FA5}">
                      <a16:colId xmlns:a16="http://schemas.microsoft.com/office/drawing/2014/main" val="2077918054"/>
                    </a:ext>
                  </a:extLst>
                </a:gridCol>
                <a:gridCol w="587828">
                  <a:extLst>
                    <a:ext uri="{9D8B030D-6E8A-4147-A177-3AD203B41FA5}">
                      <a16:colId xmlns:a16="http://schemas.microsoft.com/office/drawing/2014/main" val="791894052"/>
                    </a:ext>
                  </a:extLst>
                </a:gridCol>
                <a:gridCol w="587828">
                  <a:extLst>
                    <a:ext uri="{9D8B030D-6E8A-4147-A177-3AD203B41FA5}">
                      <a16:colId xmlns:a16="http://schemas.microsoft.com/office/drawing/2014/main" val="3302416731"/>
                    </a:ext>
                  </a:extLst>
                </a:gridCol>
                <a:gridCol w="587828">
                  <a:extLst>
                    <a:ext uri="{9D8B030D-6E8A-4147-A177-3AD203B41FA5}">
                      <a16:colId xmlns:a16="http://schemas.microsoft.com/office/drawing/2014/main" val="430883825"/>
                    </a:ext>
                  </a:extLst>
                </a:gridCol>
                <a:gridCol w="587828">
                  <a:extLst>
                    <a:ext uri="{9D8B030D-6E8A-4147-A177-3AD203B41FA5}">
                      <a16:colId xmlns:a16="http://schemas.microsoft.com/office/drawing/2014/main" val="1432351515"/>
                    </a:ext>
                  </a:extLst>
                </a:gridCol>
              </a:tblGrid>
              <a:tr h="370840">
                <a:tc>
                  <a:txBody>
                    <a:bodyPr/>
                    <a:lstStyle/>
                    <a:p>
                      <a:r>
                        <a:rPr lang="en-US" dirty="0"/>
                        <a:t>Consultation</a:t>
                      </a:r>
                      <a:endParaRPr lang="en-GB" dirty="0"/>
                    </a:p>
                  </a:txBody>
                  <a:tcPr/>
                </a:tc>
                <a:tc gridSpan="5">
                  <a:txBody>
                    <a:bodyPr/>
                    <a:lstStyle/>
                    <a:p>
                      <a:r>
                        <a:rPr lang="en-US" dirty="0"/>
                        <a:t>Women</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a:txBody>
                    <a:bodyPr/>
                    <a:lstStyle/>
                    <a:p>
                      <a:r>
                        <a:rPr lang="en-US" dirty="0"/>
                        <a:t>Total</a:t>
                      </a:r>
                      <a:endParaRPr lang="en-GB" dirty="0"/>
                    </a:p>
                  </a:txBody>
                  <a:tcPr/>
                </a:tc>
                <a:tc gridSpan="4">
                  <a:txBody>
                    <a:bodyPr/>
                    <a:lstStyle/>
                    <a:p>
                      <a:r>
                        <a:rPr lang="en-US" dirty="0"/>
                        <a:t>Men</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a:txBody>
                    <a:bodyPr/>
                    <a:lstStyle/>
                    <a:p>
                      <a:endParaRPr lang="en-GB"/>
                    </a:p>
                  </a:txBody>
                  <a:tcPr/>
                </a:tc>
                <a:tc>
                  <a:txBody>
                    <a:bodyPr/>
                    <a:lstStyle/>
                    <a:p>
                      <a:r>
                        <a:rPr lang="en-US" dirty="0"/>
                        <a:t>Total</a:t>
                      </a:r>
                      <a:endParaRPr lang="en-GB" dirty="0"/>
                    </a:p>
                  </a:txBody>
                  <a:tcPr/>
                </a:tc>
                <a:tc>
                  <a:txBody>
                    <a:bodyPr/>
                    <a:lstStyle/>
                    <a:p>
                      <a:r>
                        <a:rPr lang="en-US" dirty="0"/>
                        <a:t>% Women</a:t>
                      </a:r>
                      <a:endParaRPr lang="en-GB" dirty="0"/>
                    </a:p>
                  </a:txBody>
                  <a:tcPr/>
                </a:tc>
                <a:extLst>
                  <a:ext uri="{0D108BD9-81ED-4DB2-BD59-A6C34878D82A}">
                    <a16:rowId xmlns:a16="http://schemas.microsoft.com/office/drawing/2014/main" val="4267298776"/>
                  </a:ext>
                </a:extLst>
              </a:tr>
              <a:tr h="370840">
                <a:tc>
                  <a:txBody>
                    <a:bodyPr/>
                    <a:lstStyle/>
                    <a:p>
                      <a:endParaRPr lang="en-GB"/>
                    </a:p>
                  </a:txBody>
                  <a:tcPr/>
                </a:tc>
                <a:tc gridSpan="4">
                  <a:txBody>
                    <a:bodyPr/>
                    <a:lstStyle/>
                    <a:p>
                      <a:r>
                        <a:rPr lang="en-US" dirty="0"/>
                        <a:t>Age</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a:txBody>
                    <a:bodyPr/>
                    <a:lstStyle/>
                    <a:p>
                      <a:endParaRPr lang="en-GB" dirty="0"/>
                    </a:p>
                  </a:txBody>
                  <a:tcPr/>
                </a:tc>
                <a:tc>
                  <a:txBody>
                    <a:bodyPr/>
                    <a:lstStyle/>
                    <a:p>
                      <a:endParaRPr lang="en-GB"/>
                    </a:p>
                  </a:txBody>
                  <a:tcPr/>
                </a:tc>
                <a:tc gridSpan="4">
                  <a:txBody>
                    <a:bodyPr/>
                    <a:lstStyle/>
                    <a:p>
                      <a:r>
                        <a:rPr lang="en-US" dirty="0"/>
                        <a:t>Age</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570912337"/>
                  </a:ext>
                </a:extLst>
              </a:tr>
              <a:tr h="370840">
                <a:tc>
                  <a:txBody>
                    <a:bodyPr/>
                    <a:lstStyle/>
                    <a:p>
                      <a:endParaRPr lang="en-GB"/>
                    </a:p>
                  </a:txBody>
                  <a:tcPr/>
                </a:tc>
                <a:tc>
                  <a:txBody>
                    <a:bodyPr/>
                    <a:lstStyle/>
                    <a:p>
                      <a:r>
                        <a:rPr lang="en-US" dirty="0"/>
                        <a:t>- 15</a:t>
                      </a:r>
                      <a:endParaRPr lang="en-GB" dirty="0"/>
                    </a:p>
                  </a:txBody>
                  <a:tcPr/>
                </a:tc>
                <a:tc>
                  <a:txBody>
                    <a:bodyPr/>
                    <a:lstStyle/>
                    <a:p>
                      <a:r>
                        <a:rPr lang="en-US" dirty="0"/>
                        <a:t>15-35</a:t>
                      </a:r>
                      <a:endParaRPr lang="en-GB" dirty="0"/>
                    </a:p>
                  </a:txBody>
                  <a:tcPr/>
                </a:tc>
                <a:tc>
                  <a:txBody>
                    <a:bodyPr/>
                    <a:lstStyle/>
                    <a:p>
                      <a:r>
                        <a:rPr lang="en-US" dirty="0"/>
                        <a:t>36-59</a:t>
                      </a:r>
                      <a:endParaRPr lang="en-GB" dirty="0"/>
                    </a:p>
                  </a:txBody>
                  <a:tcPr/>
                </a:tc>
                <a:tc>
                  <a:txBody>
                    <a:bodyPr/>
                    <a:lstStyle/>
                    <a:p>
                      <a:r>
                        <a:rPr lang="en-US" dirty="0"/>
                        <a:t>60+</a:t>
                      </a:r>
                      <a:endParaRPr lang="en-GB" dirty="0"/>
                    </a:p>
                  </a:txBody>
                  <a:tcPr/>
                </a:tc>
                <a:tc>
                  <a:txBody>
                    <a:bodyPr/>
                    <a:lstStyle/>
                    <a:p>
                      <a:r>
                        <a:rPr lang="en-US" dirty="0"/>
                        <a:t>PWD</a:t>
                      </a:r>
                      <a:endParaRPr lang="en-GB" dirty="0"/>
                    </a:p>
                  </a:txBody>
                  <a:tcPr/>
                </a:tc>
                <a:tc>
                  <a:txBody>
                    <a:bodyPr/>
                    <a:lstStyle/>
                    <a:p>
                      <a:endParaRPr lang="en-GB"/>
                    </a:p>
                  </a:txBody>
                  <a:tcPr/>
                </a:tc>
                <a:tc>
                  <a:txBody>
                    <a:bodyPr/>
                    <a:lstStyle/>
                    <a:p>
                      <a:r>
                        <a:rPr lang="en-US" dirty="0"/>
                        <a:t>- 15</a:t>
                      </a:r>
                      <a:endParaRPr lang="en-GB" dirty="0"/>
                    </a:p>
                  </a:txBody>
                  <a:tcPr/>
                </a:tc>
                <a:tc>
                  <a:txBody>
                    <a:bodyPr/>
                    <a:lstStyle/>
                    <a:p>
                      <a:r>
                        <a:rPr lang="en-US" dirty="0"/>
                        <a:t>15-35</a:t>
                      </a:r>
                      <a:endParaRPr lang="en-GB" dirty="0"/>
                    </a:p>
                  </a:txBody>
                  <a:tcPr/>
                </a:tc>
                <a:tc>
                  <a:txBody>
                    <a:bodyPr/>
                    <a:lstStyle/>
                    <a:p>
                      <a:r>
                        <a:rPr lang="en-US" dirty="0"/>
                        <a:t>36-59</a:t>
                      </a:r>
                      <a:endParaRPr lang="en-GB" dirty="0"/>
                    </a:p>
                  </a:txBody>
                  <a:tcPr/>
                </a:tc>
                <a:tc>
                  <a:txBody>
                    <a:bodyPr/>
                    <a:lstStyle/>
                    <a:p>
                      <a:r>
                        <a:rPr lang="en-US" dirty="0"/>
                        <a:t>60+</a:t>
                      </a:r>
                      <a:endParaRPr lang="en-GB" dirty="0"/>
                    </a:p>
                  </a:txBody>
                  <a:tcPr/>
                </a:tc>
                <a:tc>
                  <a:txBody>
                    <a:bodyPr/>
                    <a:lstStyle/>
                    <a:p>
                      <a:r>
                        <a:rPr lang="en-US" dirty="0"/>
                        <a:t>PWD</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636825304"/>
                  </a:ext>
                </a:extLst>
              </a:tr>
              <a:tr h="370840">
                <a:tc>
                  <a:txBody>
                    <a:bodyPr/>
                    <a:lstStyle/>
                    <a:p>
                      <a:endParaRPr lang="en-GB"/>
                    </a:p>
                  </a:txBody>
                  <a:tcPr/>
                </a:tc>
                <a:tc>
                  <a:txBody>
                    <a:bodyPr/>
                    <a:lstStyle/>
                    <a:p>
                      <a:r>
                        <a:rPr lang="en-GB" dirty="0"/>
                        <a:t>0</a:t>
                      </a:r>
                    </a:p>
                  </a:txBody>
                  <a:tcPr/>
                </a:tc>
                <a:tc>
                  <a:txBody>
                    <a:bodyPr/>
                    <a:lstStyle/>
                    <a:p>
                      <a:r>
                        <a:rPr lang="en-GB" dirty="0"/>
                        <a:t>89</a:t>
                      </a:r>
                    </a:p>
                  </a:txBody>
                  <a:tcPr/>
                </a:tc>
                <a:tc>
                  <a:txBody>
                    <a:bodyPr/>
                    <a:lstStyle/>
                    <a:p>
                      <a:r>
                        <a:rPr lang="en-GB" dirty="0"/>
                        <a:t>39</a:t>
                      </a:r>
                    </a:p>
                  </a:txBody>
                  <a:tcPr/>
                </a:tc>
                <a:tc>
                  <a:txBody>
                    <a:bodyPr/>
                    <a:lstStyle/>
                    <a:p>
                      <a:r>
                        <a:rPr lang="en-GB" dirty="0"/>
                        <a:t>21</a:t>
                      </a:r>
                    </a:p>
                  </a:txBody>
                  <a:tcPr/>
                </a:tc>
                <a:tc>
                  <a:txBody>
                    <a:bodyPr/>
                    <a:lstStyle/>
                    <a:p>
                      <a:r>
                        <a:rPr lang="en-GB" dirty="0"/>
                        <a:t>0</a:t>
                      </a:r>
                    </a:p>
                  </a:txBody>
                  <a:tcPr/>
                </a:tc>
                <a:tc>
                  <a:txBody>
                    <a:bodyPr/>
                    <a:lstStyle/>
                    <a:p>
                      <a:r>
                        <a:rPr lang="en-GB" dirty="0"/>
                        <a:t>149</a:t>
                      </a:r>
                    </a:p>
                  </a:txBody>
                  <a:tcPr/>
                </a:tc>
                <a:tc>
                  <a:txBody>
                    <a:bodyPr/>
                    <a:lstStyle/>
                    <a:p>
                      <a:r>
                        <a:rPr lang="en-GB" dirty="0"/>
                        <a:t>0</a:t>
                      </a:r>
                    </a:p>
                  </a:txBody>
                  <a:tcPr/>
                </a:tc>
                <a:tc>
                  <a:txBody>
                    <a:bodyPr/>
                    <a:lstStyle/>
                    <a:p>
                      <a:r>
                        <a:rPr lang="en-GB" dirty="0"/>
                        <a:t>50</a:t>
                      </a:r>
                    </a:p>
                  </a:txBody>
                  <a:tcPr/>
                </a:tc>
                <a:tc>
                  <a:txBody>
                    <a:bodyPr/>
                    <a:lstStyle/>
                    <a:p>
                      <a:r>
                        <a:rPr lang="en-GB" dirty="0"/>
                        <a:t>61</a:t>
                      </a:r>
                    </a:p>
                  </a:txBody>
                  <a:tcPr/>
                </a:tc>
                <a:tc>
                  <a:txBody>
                    <a:bodyPr/>
                    <a:lstStyle/>
                    <a:p>
                      <a:r>
                        <a:rPr lang="en-GB" dirty="0"/>
                        <a:t>11</a:t>
                      </a:r>
                    </a:p>
                  </a:txBody>
                  <a:tcPr/>
                </a:tc>
                <a:tc>
                  <a:txBody>
                    <a:bodyPr/>
                    <a:lstStyle/>
                    <a:p>
                      <a:r>
                        <a:rPr lang="en-GB" dirty="0"/>
                        <a:t>0</a:t>
                      </a:r>
                    </a:p>
                  </a:txBody>
                  <a:tcPr/>
                </a:tc>
                <a:tc>
                  <a:txBody>
                    <a:bodyPr/>
                    <a:lstStyle/>
                    <a:p>
                      <a:r>
                        <a:rPr lang="en-GB" dirty="0"/>
                        <a:t>122</a:t>
                      </a:r>
                    </a:p>
                  </a:txBody>
                  <a:tcPr/>
                </a:tc>
                <a:tc>
                  <a:txBody>
                    <a:bodyPr/>
                    <a:lstStyle/>
                    <a:p>
                      <a:r>
                        <a:rPr lang="en-GB" dirty="0"/>
                        <a:t>54.98</a:t>
                      </a:r>
                    </a:p>
                  </a:txBody>
                  <a:tcPr/>
                </a:tc>
                <a:extLst>
                  <a:ext uri="{0D108BD9-81ED-4DB2-BD59-A6C34878D82A}">
                    <a16:rowId xmlns:a16="http://schemas.microsoft.com/office/drawing/2014/main" val="2257679851"/>
                  </a:ext>
                </a:extLst>
              </a:tr>
              <a:tr h="370840">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2254946839"/>
                  </a:ext>
                </a:extLst>
              </a:tr>
              <a:tr h="370840">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961915414"/>
                  </a:ext>
                </a:extLst>
              </a:tr>
              <a:tr h="370840">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1429898524"/>
                  </a:ext>
                </a:extLst>
              </a:tr>
              <a:tr h="370840">
                <a:tc>
                  <a:txBody>
                    <a:bodyPr/>
                    <a:lstStyle/>
                    <a:p>
                      <a:r>
                        <a:rPr lang="en-US" dirty="0"/>
                        <a:t>%</a:t>
                      </a:r>
                      <a:endParaRPr lang="en-GB" dirty="0"/>
                    </a:p>
                  </a:txBody>
                  <a:tcPr/>
                </a:tc>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tc>
                  <a:txBody>
                    <a:bodyPr/>
                    <a:lstStyle/>
                    <a:p>
                      <a:r>
                        <a:rPr lang="en-US" dirty="0"/>
                        <a:t>100%</a:t>
                      </a:r>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r>
                        <a:rPr lang="en-US" dirty="0"/>
                        <a:t>100%</a:t>
                      </a:r>
                      <a:endParaRPr lang="en-GB" dirty="0"/>
                    </a:p>
                  </a:txBody>
                  <a:tcPr/>
                </a:tc>
                <a:tc>
                  <a:txBody>
                    <a:bodyPr/>
                    <a:lstStyle/>
                    <a:p>
                      <a:endParaRPr lang="en-GB" dirty="0"/>
                    </a:p>
                  </a:txBody>
                  <a:tcPr/>
                </a:tc>
                <a:extLst>
                  <a:ext uri="{0D108BD9-81ED-4DB2-BD59-A6C34878D82A}">
                    <a16:rowId xmlns:a16="http://schemas.microsoft.com/office/drawing/2014/main" val="2067044557"/>
                  </a:ext>
                </a:extLst>
              </a:tr>
            </a:tbl>
          </a:graphicData>
        </a:graphic>
      </p:graphicFrame>
      <p:sp>
        <p:nvSpPr>
          <p:cNvPr id="5" name="Text Placeholder 4"/>
          <p:cNvSpPr>
            <a:spLocks noGrp="1"/>
          </p:cNvSpPr>
          <p:nvPr>
            <p:ph type="body" idx="4294967295"/>
          </p:nvPr>
        </p:nvSpPr>
        <p:spPr>
          <a:xfrm>
            <a:off x="228592" y="1161392"/>
            <a:ext cx="8686800" cy="639763"/>
          </a:xfrm>
        </p:spPr>
        <p:txBody>
          <a:bodyPr>
            <a:normAutofit fontScale="62500" lnSpcReduction="20000"/>
          </a:bodyPr>
          <a:lstStyle/>
          <a:p>
            <a:pPr marL="0" indent="0">
              <a:buNone/>
            </a:pPr>
            <a:r>
              <a:rPr lang="en-US" dirty="0"/>
              <a:t>Does the council have sex/age/PLWD statistics on those who participated in the consultations? – refer to consultation registers and populate table below</a:t>
            </a:r>
          </a:p>
        </p:txBody>
      </p:sp>
      <p:sp>
        <p:nvSpPr>
          <p:cNvPr id="10" name="TextBox 9"/>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Tree>
    <p:extLst>
      <p:ext uri="{BB962C8B-B14F-4D97-AF65-F5344CB8AC3E}">
        <p14:creationId xmlns:p14="http://schemas.microsoft.com/office/powerpoint/2010/main" val="2321813111"/>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spcBef>
                <a:spcPct val="20000"/>
              </a:spcBef>
            </a:pPr>
            <a:r>
              <a:rPr lang="en-ZA" sz="3200" b="1" dirty="0">
                <a:solidFill>
                  <a:prstClr val="black"/>
                </a:solidFill>
                <a:ea typeface="+mn-ea"/>
                <a:cs typeface="+mn-cs"/>
              </a:rPr>
              <a:t>III. REVENUE</a:t>
            </a:r>
            <a:endParaRPr lang="en-ZW" sz="3200" dirty="0">
              <a:solidFill>
                <a:prstClr val="black"/>
              </a:solidFill>
              <a:ea typeface="+mn-ea"/>
              <a:cs typeface="+mn-cs"/>
            </a:endParaRPr>
          </a:p>
        </p:txBody>
      </p:sp>
      <p:sp>
        <p:nvSpPr>
          <p:cNvPr id="3" name="Content Placeholder 2"/>
          <p:cNvSpPr>
            <a:spLocks noGrp="1"/>
          </p:cNvSpPr>
          <p:nvPr>
            <p:ph sz="half" idx="1"/>
          </p:nvPr>
        </p:nvSpPr>
        <p:spPr>
          <a:ln>
            <a:solidFill>
              <a:schemeClr val="tx1"/>
            </a:solidFill>
          </a:ln>
        </p:spPr>
        <p:txBody>
          <a:bodyPr>
            <a:normAutofit/>
          </a:bodyPr>
          <a:lstStyle/>
          <a:p>
            <a:r>
              <a:rPr lang="en-ZA" sz="2000" b="1" dirty="0">
                <a:solidFill>
                  <a:prstClr val="black"/>
                </a:solidFill>
              </a:rPr>
              <a:t>What is the break down between  internal and external sources of funding</a:t>
            </a:r>
            <a:r>
              <a:rPr lang="en-ZA" sz="2000" dirty="0">
                <a:solidFill>
                  <a:prstClr val="black"/>
                </a:solidFill>
              </a:rPr>
              <a:t>?</a:t>
            </a:r>
          </a:p>
          <a:p>
            <a:r>
              <a:rPr lang="en-ZA" sz="2000" dirty="0">
                <a:solidFill>
                  <a:prstClr val="black"/>
                </a:solidFill>
              </a:rPr>
              <a:t>Internal-13 049 076</a:t>
            </a:r>
          </a:p>
          <a:p>
            <a:pPr marL="0" indent="0">
              <a:buNone/>
            </a:pPr>
            <a:r>
              <a:rPr lang="en-ZA" sz="2000" dirty="0">
                <a:solidFill>
                  <a:prstClr val="black"/>
                </a:solidFill>
              </a:rPr>
              <a:t>External -4 492 709</a:t>
            </a:r>
          </a:p>
          <a:p>
            <a:r>
              <a:rPr lang="en-GB" sz="2000" dirty="0">
                <a:effectLst/>
                <a:ea typeface="Calibri" panose="020F0502020204030204" pitchFamily="34" charset="0"/>
              </a:rPr>
              <a:t>How did  gender considerations informed decisions concerning the budgeting of revenue? </a:t>
            </a:r>
          </a:p>
          <a:p>
            <a:r>
              <a:rPr lang="en-GB" sz="1800" dirty="0">
                <a:effectLst/>
                <a:latin typeface="Tahoma" panose="020B0604030504040204" pitchFamily="34" charset="0"/>
                <a:ea typeface="Calibri" panose="020F0502020204030204" pitchFamily="34" charset="0"/>
                <a:cs typeface="Times New Roman" panose="02020603050405020304" pitchFamily="18" charset="0"/>
              </a:rPr>
              <a:t>How were these decisions influenced by budget consultations, in particular the views of women?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Tahoma" panose="020B0604030504040204" pitchFamily="34" charset="0"/>
                <a:ea typeface="Calibri" panose="020F0502020204030204" pitchFamily="34" charset="0"/>
                <a:cs typeface="Times New Roman" panose="02020603050405020304" pitchFamily="18" charset="0"/>
              </a:rPr>
              <a:t>Is any of the external financing specifically targeted at gender?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ZA" sz="2000" b="1" dirty="0">
              <a:solidFill>
                <a:prstClr val="black"/>
              </a:solidFill>
            </a:endParaRPr>
          </a:p>
          <a:p>
            <a:pPr marL="0" indent="0">
              <a:buNone/>
            </a:pPr>
            <a:endParaRPr lang="en-ZW" sz="1800" b="1" dirty="0"/>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graphicFrame>
        <p:nvGraphicFramePr>
          <p:cNvPr id="10" name="Content Placeholder 9">
            <a:extLst>
              <a:ext uri="{FF2B5EF4-FFF2-40B4-BE49-F238E27FC236}">
                <a16:creationId xmlns:a16="http://schemas.microsoft.com/office/drawing/2014/main" id="{C2249562-EE3B-3712-AC08-CADFE6B41B7B}"/>
              </a:ext>
            </a:extLst>
          </p:cNvPr>
          <p:cNvGraphicFramePr>
            <a:graphicFrameLocks noGrp="1"/>
          </p:cNvGraphicFramePr>
          <p:nvPr>
            <p:ph sz="half" idx="2"/>
            <p:extLst>
              <p:ext uri="{D42A27DB-BD31-4B8C-83A1-F6EECF244321}">
                <p14:modId xmlns:p14="http://schemas.microsoft.com/office/powerpoint/2010/main" val="1908366924"/>
              </p:ext>
            </p:extLst>
          </p:nvPr>
        </p:nvGraphicFramePr>
        <p:xfrm>
          <a:off x="4648200" y="1600200"/>
          <a:ext cx="4038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2242207"/>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6576"/>
          </a:xfrm>
        </p:spPr>
        <p:txBody>
          <a:bodyPr>
            <a:normAutofit fontScale="90000"/>
          </a:bodyPr>
          <a:lstStyle/>
          <a:p>
            <a:pPr marR="0" lvl="0">
              <a:lnSpc>
                <a:spcPct val="107000"/>
              </a:lnSpc>
              <a:spcBef>
                <a:spcPts val="0"/>
              </a:spcBef>
              <a:spcAft>
                <a:spcPts val="0"/>
              </a:spcAft>
            </a:pPr>
            <a:r>
              <a:rPr lang="en-ZA" sz="3600" b="1" dirty="0">
                <a:solidFill>
                  <a:prstClr val="black"/>
                </a:solidFill>
                <a:latin typeface="+mn-lt"/>
                <a:ea typeface="+mn-ea"/>
                <a:cs typeface="+mn-cs"/>
              </a:rPr>
              <a:t>IV. </a:t>
            </a:r>
            <a:r>
              <a:rPr lang="en-GB" sz="3600" b="1" dirty="0">
                <a:effectLst/>
                <a:latin typeface="+mn-lt"/>
                <a:ea typeface="Calibri" panose="020F0502020204030204" pitchFamily="34" charset="0"/>
                <a:cs typeface="Times New Roman" panose="02020603050405020304" pitchFamily="18" charset="0"/>
              </a:rPr>
              <a:t>EXPENDITURE </a:t>
            </a:r>
            <a:br>
              <a:rPr lang="en-GB" sz="3600" dirty="0">
                <a:effectLst/>
                <a:latin typeface="Calibri" panose="020F0502020204030204" pitchFamily="34" charset="0"/>
                <a:ea typeface="Calibri" panose="020F0502020204030204" pitchFamily="34" charset="0"/>
                <a:cs typeface="Times New Roman" panose="02020603050405020304" pitchFamily="18" charset="0"/>
              </a:rPr>
            </a:br>
            <a:endParaRPr lang="en-ZA" sz="3600" dirty="0"/>
          </a:p>
        </p:txBody>
      </p:sp>
      <p:sp>
        <p:nvSpPr>
          <p:cNvPr id="3" name="Content Placeholder 2"/>
          <p:cNvSpPr>
            <a:spLocks noGrp="1"/>
          </p:cNvSpPr>
          <p:nvPr>
            <p:ph sz="half" idx="1"/>
          </p:nvPr>
        </p:nvSpPr>
        <p:spPr>
          <a:ln>
            <a:solidFill>
              <a:schemeClr val="tx1"/>
            </a:solidFill>
          </a:ln>
        </p:spPr>
        <p:txBody>
          <a:bodyPr>
            <a:normAutofit/>
          </a:bodyPr>
          <a:lstStyle/>
          <a:p>
            <a:pPr marL="0" indent="0" algn="just">
              <a:lnSpc>
                <a:spcPct val="107000"/>
              </a:lnSpc>
              <a:spcBef>
                <a:spcPts val="0"/>
              </a:spcBef>
              <a:buNone/>
            </a:pPr>
            <a:endParaRPr lang="en-GB" sz="2400" dirty="0">
              <a:ea typeface="Tahoma" panose="020B0604030504040204" pitchFamily="34" charset="0"/>
              <a:cs typeface="Tahoma" panose="020B0604030504040204" pitchFamily="34" charset="0"/>
            </a:endParaRPr>
          </a:p>
          <a:p>
            <a:pPr marL="0" indent="0" algn="just">
              <a:lnSpc>
                <a:spcPct val="107000"/>
              </a:lnSpc>
              <a:spcBef>
                <a:spcPts val="0"/>
              </a:spcBef>
              <a:buNone/>
            </a:pPr>
            <a:endParaRPr lang="en-GB" sz="2400" dirty="0">
              <a:effectLst/>
              <a:ea typeface="Tahoma" panose="020B0604030504040204" pitchFamily="34" charset="0"/>
              <a:cs typeface="Tahoma" panose="020B0604030504040204" pitchFamily="34" charset="0"/>
            </a:endParaRPr>
          </a:p>
        </p:txBody>
      </p:sp>
      <p:graphicFrame>
        <p:nvGraphicFramePr>
          <p:cNvPr id="9" name="Content Placeholder 8">
            <a:extLst>
              <a:ext uri="{FF2B5EF4-FFF2-40B4-BE49-F238E27FC236}">
                <a16:creationId xmlns:a16="http://schemas.microsoft.com/office/drawing/2014/main" id="{C78D5B37-DD20-B2EB-66B7-4B4078644302}"/>
              </a:ext>
            </a:extLst>
          </p:cNvPr>
          <p:cNvGraphicFramePr>
            <a:graphicFrameLocks noGrp="1"/>
          </p:cNvGraphicFramePr>
          <p:nvPr>
            <p:ph sz="half" idx="2"/>
            <p:extLst>
              <p:ext uri="{D42A27DB-BD31-4B8C-83A1-F6EECF244321}">
                <p14:modId xmlns:p14="http://schemas.microsoft.com/office/powerpoint/2010/main" val="2582950262"/>
              </p:ext>
            </p:extLst>
          </p:nvPr>
        </p:nvGraphicFramePr>
        <p:xfrm>
          <a:off x="4984530" y="1600199"/>
          <a:ext cx="3702270" cy="4525964"/>
        </p:xfrm>
        <a:graphic>
          <a:graphicData uri="http://schemas.openxmlformats.org/drawingml/2006/table">
            <a:tbl>
              <a:tblPr firstRow="1" bandRow="1">
                <a:tableStyleId>{5C22544A-7EE6-4342-B048-85BDC9FD1C3A}</a:tableStyleId>
              </a:tblPr>
              <a:tblGrid>
                <a:gridCol w="1851135">
                  <a:extLst>
                    <a:ext uri="{9D8B030D-6E8A-4147-A177-3AD203B41FA5}">
                      <a16:colId xmlns:a16="http://schemas.microsoft.com/office/drawing/2014/main" val="3215743839"/>
                    </a:ext>
                  </a:extLst>
                </a:gridCol>
                <a:gridCol w="1851135">
                  <a:extLst>
                    <a:ext uri="{9D8B030D-6E8A-4147-A177-3AD203B41FA5}">
                      <a16:colId xmlns:a16="http://schemas.microsoft.com/office/drawing/2014/main" val="2259458711"/>
                    </a:ext>
                  </a:extLst>
                </a:gridCol>
              </a:tblGrid>
              <a:tr h="877341">
                <a:tc>
                  <a:txBody>
                    <a:bodyPr/>
                    <a:lstStyle/>
                    <a:p>
                      <a:r>
                        <a:rPr lang="en-US" dirty="0"/>
                        <a:t>Gender Mgt Systems</a:t>
                      </a:r>
                      <a:endParaRPr lang="en-ZW" dirty="0"/>
                    </a:p>
                  </a:txBody>
                  <a:tcPr/>
                </a:tc>
                <a:tc>
                  <a:txBody>
                    <a:bodyPr/>
                    <a:lstStyle/>
                    <a:p>
                      <a:r>
                        <a:rPr lang="en-US" dirty="0"/>
                        <a:t>9%</a:t>
                      </a:r>
                      <a:endParaRPr lang="en-ZW" dirty="0"/>
                    </a:p>
                  </a:txBody>
                  <a:tcPr/>
                </a:tc>
                <a:extLst>
                  <a:ext uri="{0D108BD9-81ED-4DB2-BD59-A6C34878D82A}">
                    <a16:rowId xmlns:a16="http://schemas.microsoft.com/office/drawing/2014/main" val="2300294343"/>
                  </a:ext>
                </a:extLst>
              </a:tr>
              <a:tr h="508300">
                <a:tc>
                  <a:txBody>
                    <a:bodyPr/>
                    <a:lstStyle/>
                    <a:p>
                      <a:r>
                        <a:rPr lang="en-US" dirty="0"/>
                        <a:t>Salaries</a:t>
                      </a:r>
                      <a:endParaRPr lang="en-ZW" dirty="0"/>
                    </a:p>
                  </a:txBody>
                  <a:tcPr/>
                </a:tc>
                <a:tc>
                  <a:txBody>
                    <a:bodyPr/>
                    <a:lstStyle/>
                    <a:p>
                      <a:r>
                        <a:rPr lang="en-US" dirty="0"/>
                        <a:t>61%</a:t>
                      </a:r>
                      <a:endParaRPr lang="en-ZW" dirty="0"/>
                    </a:p>
                  </a:txBody>
                  <a:tcPr/>
                </a:tc>
                <a:extLst>
                  <a:ext uri="{0D108BD9-81ED-4DB2-BD59-A6C34878D82A}">
                    <a16:rowId xmlns:a16="http://schemas.microsoft.com/office/drawing/2014/main" val="2031168128"/>
                  </a:ext>
                </a:extLst>
              </a:tr>
              <a:tr h="877341">
                <a:tc>
                  <a:txBody>
                    <a:bodyPr/>
                    <a:lstStyle/>
                    <a:p>
                      <a:r>
                        <a:rPr lang="en-US" dirty="0"/>
                        <a:t>Employment equity related</a:t>
                      </a:r>
                      <a:endParaRPr lang="en-ZW" dirty="0"/>
                    </a:p>
                  </a:txBody>
                  <a:tcPr/>
                </a:tc>
                <a:tc>
                  <a:txBody>
                    <a:bodyPr/>
                    <a:lstStyle/>
                    <a:p>
                      <a:r>
                        <a:rPr lang="en-US" dirty="0"/>
                        <a:t>0%</a:t>
                      </a:r>
                      <a:endParaRPr lang="en-ZW" dirty="0"/>
                    </a:p>
                  </a:txBody>
                  <a:tcPr/>
                </a:tc>
                <a:extLst>
                  <a:ext uri="{0D108BD9-81ED-4DB2-BD59-A6C34878D82A}">
                    <a16:rowId xmlns:a16="http://schemas.microsoft.com/office/drawing/2014/main" val="1253421544"/>
                  </a:ext>
                </a:extLst>
              </a:tr>
              <a:tr h="877341">
                <a:tc>
                  <a:txBody>
                    <a:bodyPr/>
                    <a:lstStyle/>
                    <a:p>
                      <a:r>
                        <a:rPr lang="en-US" dirty="0"/>
                        <a:t>Gender Specific programmes</a:t>
                      </a:r>
                      <a:endParaRPr lang="en-ZW" dirty="0"/>
                    </a:p>
                  </a:txBody>
                  <a:tcPr/>
                </a:tc>
                <a:tc>
                  <a:txBody>
                    <a:bodyPr/>
                    <a:lstStyle/>
                    <a:p>
                      <a:r>
                        <a:rPr lang="en-US" dirty="0"/>
                        <a:t>16%</a:t>
                      </a:r>
                      <a:endParaRPr lang="en-ZW" dirty="0"/>
                    </a:p>
                  </a:txBody>
                  <a:tcPr/>
                </a:tc>
                <a:extLst>
                  <a:ext uri="{0D108BD9-81ED-4DB2-BD59-A6C34878D82A}">
                    <a16:rowId xmlns:a16="http://schemas.microsoft.com/office/drawing/2014/main" val="3019617300"/>
                  </a:ext>
                </a:extLst>
              </a:tr>
              <a:tr h="877341">
                <a:tc>
                  <a:txBody>
                    <a:bodyPr/>
                    <a:lstStyle/>
                    <a:p>
                      <a:r>
                        <a:rPr lang="en-US" dirty="0"/>
                        <a:t>Mainstream programmes</a:t>
                      </a:r>
                      <a:endParaRPr lang="en-ZW" dirty="0"/>
                    </a:p>
                  </a:txBody>
                  <a:tcPr/>
                </a:tc>
                <a:tc>
                  <a:txBody>
                    <a:bodyPr/>
                    <a:lstStyle/>
                    <a:p>
                      <a:r>
                        <a:rPr lang="en-US" dirty="0"/>
                        <a:t>9%</a:t>
                      </a:r>
                      <a:endParaRPr lang="en-ZW" dirty="0"/>
                    </a:p>
                  </a:txBody>
                  <a:tcPr/>
                </a:tc>
                <a:extLst>
                  <a:ext uri="{0D108BD9-81ED-4DB2-BD59-A6C34878D82A}">
                    <a16:rowId xmlns:a16="http://schemas.microsoft.com/office/drawing/2014/main" val="780809081"/>
                  </a:ext>
                </a:extLst>
              </a:tr>
              <a:tr h="508300">
                <a:tc>
                  <a:txBody>
                    <a:bodyPr/>
                    <a:lstStyle/>
                    <a:p>
                      <a:r>
                        <a:rPr lang="en-US" dirty="0"/>
                        <a:t>Other </a:t>
                      </a:r>
                      <a:endParaRPr lang="en-ZW" dirty="0"/>
                    </a:p>
                  </a:txBody>
                  <a:tcPr/>
                </a:tc>
                <a:tc>
                  <a:txBody>
                    <a:bodyPr/>
                    <a:lstStyle/>
                    <a:p>
                      <a:r>
                        <a:rPr lang="en-US" dirty="0"/>
                        <a:t>5%</a:t>
                      </a:r>
                      <a:endParaRPr lang="en-ZW" dirty="0"/>
                    </a:p>
                  </a:txBody>
                  <a:tcPr/>
                </a:tc>
                <a:extLst>
                  <a:ext uri="{0D108BD9-81ED-4DB2-BD59-A6C34878D82A}">
                    <a16:rowId xmlns:a16="http://schemas.microsoft.com/office/drawing/2014/main" val="2387758405"/>
                  </a:ext>
                </a:extLst>
              </a:tr>
            </a:tbl>
          </a:graphicData>
        </a:graphic>
      </p:graphicFrame>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pic>
        <p:nvPicPr>
          <p:cNvPr id="8" name="Picture 7">
            <a:extLst>
              <a:ext uri="{FF2B5EF4-FFF2-40B4-BE49-F238E27FC236}">
                <a16:creationId xmlns:a16="http://schemas.microsoft.com/office/drawing/2014/main" id="{8F461061-09CF-A6AE-B1DD-7951F042296B}"/>
              </a:ext>
            </a:extLst>
          </p:cNvPr>
          <p:cNvPicPr>
            <a:picLocks noChangeAspect="1"/>
          </p:cNvPicPr>
          <p:nvPr/>
        </p:nvPicPr>
        <p:blipFill>
          <a:blip r:embed="rId2"/>
          <a:stretch>
            <a:fillRect/>
          </a:stretch>
        </p:blipFill>
        <p:spPr>
          <a:xfrm>
            <a:off x="457201" y="1600200"/>
            <a:ext cx="4419600" cy="4525963"/>
          </a:xfrm>
          <a:prstGeom prst="rect">
            <a:avLst/>
          </a:prstGeom>
        </p:spPr>
      </p:pic>
    </p:spTree>
    <p:extLst>
      <p:ext uri="{BB962C8B-B14F-4D97-AF65-F5344CB8AC3E}">
        <p14:creationId xmlns:p14="http://schemas.microsoft.com/office/powerpoint/2010/main" val="1451996036"/>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lvl="0">
              <a:lnSpc>
                <a:spcPct val="107000"/>
              </a:lnSpc>
              <a:spcBef>
                <a:spcPts val="0"/>
              </a:spcBef>
              <a:spcAft>
                <a:spcPts val="0"/>
              </a:spcAft>
            </a:pPr>
            <a:r>
              <a:rPr lang="en-ZA" sz="3600" b="1" dirty="0">
                <a:solidFill>
                  <a:prstClr val="black"/>
                </a:solidFill>
                <a:latin typeface="+mn-lt"/>
                <a:ea typeface="+mn-ea"/>
                <a:cs typeface="+mn-cs"/>
              </a:rPr>
              <a:t>IV. </a:t>
            </a:r>
            <a:r>
              <a:rPr lang="en-GB" sz="3600" b="1" dirty="0">
                <a:effectLst/>
                <a:latin typeface="+mn-lt"/>
                <a:ea typeface="Calibri" panose="020F0502020204030204" pitchFamily="34" charset="0"/>
                <a:cs typeface="Times New Roman" panose="02020603050405020304" pitchFamily="18" charset="0"/>
              </a:rPr>
              <a:t>EXPENDITURE </a:t>
            </a:r>
            <a:br>
              <a:rPr lang="en-GB" sz="3600" dirty="0">
                <a:effectLst/>
                <a:latin typeface="Calibri" panose="020F0502020204030204" pitchFamily="34" charset="0"/>
                <a:ea typeface="Calibri" panose="020F0502020204030204" pitchFamily="34" charset="0"/>
                <a:cs typeface="Times New Roman" panose="02020603050405020304" pitchFamily="18" charset="0"/>
              </a:rPr>
            </a:br>
            <a:endParaRPr lang="en-ZA" sz="3600" dirty="0"/>
          </a:p>
        </p:txBody>
      </p:sp>
      <p:graphicFrame>
        <p:nvGraphicFramePr>
          <p:cNvPr id="4" name="Table 4">
            <a:extLst>
              <a:ext uri="{FF2B5EF4-FFF2-40B4-BE49-F238E27FC236}">
                <a16:creationId xmlns:a16="http://schemas.microsoft.com/office/drawing/2014/main" id="{3A23FAEA-850F-45E8-D245-8D1325A6AFBA}"/>
              </a:ext>
            </a:extLst>
          </p:cNvPr>
          <p:cNvGraphicFramePr>
            <a:graphicFrameLocks noGrp="1"/>
          </p:cNvGraphicFramePr>
          <p:nvPr>
            <p:ph idx="1"/>
            <p:extLst>
              <p:ext uri="{D42A27DB-BD31-4B8C-83A1-F6EECF244321}">
                <p14:modId xmlns:p14="http://schemas.microsoft.com/office/powerpoint/2010/main" val="3428857662"/>
              </p:ext>
            </p:extLst>
          </p:nvPr>
        </p:nvGraphicFramePr>
        <p:xfrm>
          <a:off x="457200" y="1234441"/>
          <a:ext cx="8503920" cy="4389118"/>
        </p:xfrm>
        <a:graphic>
          <a:graphicData uri="http://schemas.openxmlformats.org/drawingml/2006/table">
            <a:tbl>
              <a:tblPr firstRow="1" bandRow="1">
                <a:tableStyleId>{5C22544A-7EE6-4342-B048-85BDC9FD1C3A}</a:tableStyleId>
              </a:tblPr>
              <a:tblGrid>
                <a:gridCol w="4173219">
                  <a:extLst>
                    <a:ext uri="{9D8B030D-6E8A-4147-A177-3AD203B41FA5}">
                      <a16:colId xmlns:a16="http://schemas.microsoft.com/office/drawing/2014/main" val="3028236975"/>
                    </a:ext>
                  </a:extLst>
                </a:gridCol>
                <a:gridCol w="2598420">
                  <a:extLst>
                    <a:ext uri="{9D8B030D-6E8A-4147-A177-3AD203B41FA5}">
                      <a16:colId xmlns:a16="http://schemas.microsoft.com/office/drawing/2014/main" val="1778747858"/>
                    </a:ext>
                  </a:extLst>
                </a:gridCol>
                <a:gridCol w="1732281">
                  <a:extLst>
                    <a:ext uri="{9D8B030D-6E8A-4147-A177-3AD203B41FA5}">
                      <a16:colId xmlns:a16="http://schemas.microsoft.com/office/drawing/2014/main" val="2139355507"/>
                    </a:ext>
                  </a:extLst>
                </a:gridCol>
              </a:tblGrid>
              <a:tr h="505658">
                <a:tc>
                  <a:txBody>
                    <a:bodyPr/>
                    <a:lstStyle/>
                    <a:p>
                      <a:r>
                        <a:rPr lang="en-US" dirty="0">
                          <a:solidFill>
                            <a:schemeClr val="tx1"/>
                          </a:solidFill>
                        </a:rPr>
                        <a:t>Type of Expenditure</a:t>
                      </a:r>
                      <a:endParaRPr lang="en-GB" dirty="0">
                        <a:solidFill>
                          <a:schemeClr val="tx1"/>
                        </a:solidFill>
                      </a:endParaRPr>
                    </a:p>
                  </a:txBody>
                  <a:tcPr/>
                </a:tc>
                <a:tc>
                  <a:txBody>
                    <a:bodyPr/>
                    <a:lstStyle/>
                    <a:p>
                      <a:r>
                        <a:rPr lang="en-US" dirty="0">
                          <a:solidFill>
                            <a:schemeClr val="tx1"/>
                          </a:solidFill>
                        </a:rPr>
                        <a:t>Amount</a:t>
                      </a:r>
                      <a:endParaRPr lang="en-GB" dirty="0">
                        <a:solidFill>
                          <a:schemeClr val="tx1"/>
                        </a:solidFill>
                      </a:endParaRPr>
                    </a:p>
                  </a:txBody>
                  <a:tcPr/>
                </a:tc>
                <a:tc>
                  <a:txBody>
                    <a:bodyPr/>
                    <a:lstStyle/>
                    <a:p>
                      <a:r>
                        <a:rPr lang="en-US" dirty="0">
                          <a:solidFill>
                            <a:schemeClr val="tx1"/>
                          </a:solidFill>
                        </a:rPr>
                        <a:t>Proportion (%)</a:t>
                      </a:r>
                      <a:endParaRPr lang="en-GB" dirty="0">
                        <a:solidFill>
                          <a:schemeClr val="tx1"/>
                        </a:solidFill>
                      </a:endParaRPr>
                    </a:p>
                  </a:txBody>
                  <a:tcPr/>
                </a:tc>
                <a:extLst>
                  <a:ext uri="{0D108BD9-81ED-4DB2-BD59-A6C34878D82A}">
                    <a16:rowId xmlns:a16="http://schemas.microsoft.com/office/drawing/2014/main" val="1696426788"/>
                  </a:ext>
                </a:extLst>
              </a:tr>
              <a:tr h="505658">
                <a:tc>
                  <a:txBody>
                    <a:bodyPr/>
                    <a:lstStyle/>
                    <a:p>
                      <a:r>
                        <a:rPr lang="en-ZA" sz="1800" kern="1200" dirty="0">
                          <a:solidFill>
                            <a:schemeClr val="dk1"/>
                          </a:solidFill>
                          <a:effectLst/>
                          <a:latin typeface="+mn-lt"/>
                          <a:ea typeface="+mn-ea"/>
                          <a:cs typeface="+mn-cs"/>
                        </a:rPr>
                        <a:t>Gender Management System (GMS) </a:t>
                      </a:r>
                      <a:endParaRPr lang="en-GB" dirty="0"/>
                    </a:p>
                  </a:txBody>
                  <a:tcPr/>
                </a:tc>
                <a:tc>
                  <a:txBody>
                    <a:bodyPr/>
                    <a:lstStyle/>
                    <a:p>
                      <a:r>
                        <a:rPr lang="en-GB" dirty="0"/>
                        <a:t>2 982</a:t>
                      </a:r>
                    </a:p>
                  </a:txBody>
                  <a:tcPr/>
                </a:tc>
                <a:tc>
                  <a:txBody>
                    <a:bodyPr/>
                    <a:lstStyle/>
                    <a:p>
                      <a:r>
                        <a:rPr lang="en-GB" dirty="0"/>
                        <a:t>9</a:t>
                      </a:r>
                    </a:p>
                  </a:txBody>
                  <a:tcPr/>
                </a:tc>
                <a:extLst>
                  <a:ext uri="{0D108BD9-81ED-4DB2-BD59-A6C34878D82A}">
                    <a16:rowId xmlns:a16="http://schemas.microsoft.com/office/drawing/2014/main" val="2594365503"/>
                  </a:ext>
                </a:extLst>
              </a:tr>
              <a:tr h="849512">
                <a:tc>
                  <a:txBody>
                    <a:bodyPr/>
                    <a:lstStyle/>
                    <a:p>
                      <a:r>
                        <a:rPr lang="en-ZA" sz="1800" kern="1200" dirty="0">
                          <a:solidFill>
                            <a:schemeClr val="dk1"/>
                          </a:solidFill>
                          <a:effectLst/>
                          <a:latin typeface="+mn-lt"/>
                          <a:ea typeface="+mn-ea"/>
                          <a:cs typeface="+mn-cs"/>
                        </a:rPr>
                        <a:t>Employment expenditure (Human Capital Expenditure)</a:t>
                      </a:r>
                      <a:endParaRPr lang="en-GB" dirty="0"/>
                    </a:p>
                  </a:txBody>
                  <a:tcPr/>
                </a:tc>
                <a:tc>
                  <a:txBody>
                    <a:bodyPr/>
                    <a:lstStyle/>
                    <a:p>
                      <a:r>
                        <a:rPr lang="en-GB" dirty="0"/>
                        <a:t>19 720</a:t>
                      </a:r>
                    </a:p>
                  </a:txBody>
                  <a:tcPr/>
                </a:tc>
                <a:tc>
                  <a:txBody>
                    <a:bodyPr/>
                    <a:lstStyle/>
                    <a:p>
                      <a:r>
                        <a:rPr lang="en-GB" dirty="0"/>
                        <a:t>61</a:t>
                      </a:r>
                    </a:p>
                  </a:txBody>
                  <a:tcPr/>
                </a:tc>
                <a:extLst>
                  <a:ext uri="{0D108BD9-81ED-4DB2-BD59-A6C34878D82A}">
                    <a16:rowId xmlns:a16="http://schemas.microsoft.com/office/drawing/2014/main" val="4039648564"/>
                  </a:ext>
                </a:extLst>
              </a:tr>
              <a:tr h="505658">
                <a:tc>
                  <a:txBody>
                    <a:bodyPr/>
                    <a:lstStyle/>
                    <a:p>
                      <a:r>
                        <a:rPr lang="en-GB" dirty="0"/>
                        <a:t>Employment equity related expenditure</a:t>
                      </a:r>
                    </a:p>
                  </a:txBody>
                  <a:tcPr/>
                </a:tc>
                <a:tc>
                  <a:txBody>
                    <a:bodyPr/>
                    <a:lstStyle/>
                    <a:p>
                      <a:r>
                        <a:rPr lang="en-GB" dirty="0"/>
                        <a:t>0</a:t>
                      </a:r>
                    </a:p>
                  </a:txBody>
                  <a:tcPr/>
                </a:tc>
                <a:tc>
                  <a:txBody>
                    <a:bodyPr/>
                    <a:lstStyle/>
                    <a:p>
                      <a:r>
                        <a:rPr lang="en-GB" dirty="0"/>
                        <a:t>0</a:t>
                      </a:r>
                    </a:p>
                  </a:txBody>
                  <a:tcPr/>
                </a:tc>
                <a:extLst>
                  <a:ext uri="{0D108BD9-81ED-4DB2-BD59-A6C34878D82A}">
                    <a16:rowId xmlns:a16="http://schemas.microsoft.com/office/drawing/2014/main" val="3537071230"/>
                  </a:ext>
                </a:extLst>
              </a:tr>
              <a:tr h="505658">
                <a:tc>
                  <a:txBody>
                    <a:bodyPr/>
                    <a:lstStyle/>
                    <a:p>
                      <a:r>
                        <a:rPr lang="en-GB" dirty="0"/>
                        <a:t>Gender Specific Programming</a:t>
                      </a:r>
                    </a:p>
                  </a:txBody>
                  <a:tcPr/>
                </a:tc>
                <a:tc>
                  <a:txBody>
                    <a:bodyPr/>
                    <a:lstStyle/>
                    <a:p>
                      <a:r>
                        <a:rPr lang="en-GB" dirty="0"/>
                        <a:t>5 250</a:t>
                      </a:r>
                    </a:p>
                  </a:txBody>
                  <a:tcPr/>
                </a:tc>
                <a:tc>
                  <a:txBody>
                    <a:bodyPr/>
                    <a:lstStyle/>
                    <a:p>
                      <a:r>
                        <a:rPr lang="en-GB" dirty="0"/>
                        <a:t>16</a:t>
                      </a:r>
                    </a:p>
                  </a:txBody>
                  <a:tcPr/>
                </a:tc>
                <a:extLst>
                  <a:ext uri="{0D108BD9-81ED-4DB2-BD59-A6C34878D82A}">
                    <a16:rowId xmlns:a16="http://schemas.microsoft.com/office/drawing/2014/main" val="3633499837"/>
                  </a:ext>
                </a:extLst>
              </a:tr>
              <a:tr h="505658">
                <a:tc>
                  <a:txBody>
                    <a:bodyPr/>
                    <a:lstStyle/>
                    <a:p>
                      <a:r>
                        <a:rPr lang="en-GB" dirty="0"/>
                        <a:t>Mainstream Programmes </a:t>
                      </a:r>
                    </a:p>
                  </a:txBody>
                  <a:tcPr/>
                </a:tc>
                <a:tc>
                  <a:txBody>
                    <a:bodyPr/>
                    <a:lstStyle/>
                    <a:p>
                      <a:r>
                        <a:rPr lang="en-GB" dirty="0"/>
                        <a:t>2 480</a:t>
                      </a:r>
                    </a:p>
                  </a:txBody>
                  <a:tcPr/>
                </a:tc>
                <a:tc>
                  <a:txBody>
                    <a:bodyPr/>
                    <a:lstStyle/>
                    <a:p>
                      <a:r>
                        <a:rPr lang="en-GB" dirty="0"/>
                        <a:t>9</a:t>
                      </a:r>
                    </a:p>
                  </a:txBody>
                  <a:tcPr/>
                </a:tc>
                <a:extLst>
                  <a:ext uri="{0D108BD9-81ED-4DB2-BD59-A6C34878D82A}">
                    <a16:rowId xmlns:a16="http://schemas.microsoft.com/office/drawing/2014/main" val="4141272286"/>
                  </a:ext>
                </a:extLst>
              </a:tr>
              <a:tr h="505658">
                <a:tc>
                  <a:txBody>
                    <a:bodyPr/>
                    <a:lstStyle/>
                    <a:p>
                      <a:r>
                        <a:rPr lang="en-US" dirty="0"/>
                        <a:t>Other</a:t>
                      </a:r>
                      <a:endParaRPr lang="en-GB" dirty="0"/>
                    </a:p>
                  </a:txBody>
                  <a:tcPr/>
                </a:tc>
                <a:tc>
                  <a:txBody>
                    <a:bodyPr/>
                    <a:lstStyle/>
                    <a:p>
                      <a:r>
                        <a:rPr lang="en-GB" dirty="0"/>
                        <a:t>1 740</a:t>
                      </a:r>
                    </a:p>
                  </a:txBody>
                  <a:tcPr/>
                </a:tc>
                <a:tc>
                  <a:txBody>
                    <a:bodyPr/>
                    <a:lstStyle/>
                    <a:p>
                      <a:r>
                        <a:rPr lang="en-GB" dirty="0"/>
                        <a:t>5</a:t>
                      </a:r>
                    </a:p>
                  </a:txBody>
                  <a:tcPr/>
                </a:tc>
                <a:extLst>
                  <a:ext uri="{0D108BD9-81ED-4DB2-BD59-A6C34878D82A}">
                    <a16:rowId xmlns:a16="http://schemas.microsoft.com/office/drawing/2014/main" val="1731612640"/>
                  </a:ext>
                </a:extLst>
              </a:tr>
              <a:tr h="505658">
                <a:tc>
                  <a:txBody>
                    <a:bodyPr/>
                    <a:lstStyle/>
                    <a:p>
                      <a:r>
                        <a:rPr lang="en-US" b="1" dirty="0"/>
                        <a:t>Total</a:t>
                      </a:r>
                      <a:endParaRPr lang="en-GB" b="1" dirty="0"/>
                    </a:p>
                  </a:txBody>
                  <a:tcPr/>
                </a:tc>
                <a:tc>
                  <a:txBody>
                    <a:bodyPr/>
                    <a:lstStyle/>
                    <a:p>
                      <a:r>
                        <a:rPr lang="en-GB" dirty="0"/>
                        <a:t>32 172</a:t>
                      </a:r>
                    </a:p>
                  </a:txBody>
                  <a:tcPr/>
                </a:tc>
                <a:tc>
                  <a:txBody>
                    <a:bodyPr/>
                    <a:lstStyle/>
                    <a:p>
                      <a:r>
                        <a:rPr lang="en-GB" dirty="0"/>
                        <a:t>100</a:t>
                      </a:r>
                    </a:p>
                  </a:txBody>
                  <a:tcPr/>
                </a:tc>
                <a:extLst>
                  <a:ext uri="{0D108BD9-81ED-4DB2-BD59-A6C34878D82A}">
                    <a16:rowId xmlns:a16="http://schemas.microsoft.com/office/drawing/2014/main" val="1896237841"/>
                  </a:ext>
                </a:extLst>
              </a:tr>
            </a:tbl>
          </a:graphicData>
        </a:graphic>
      </p:graphicFrame>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Tree>
    <p:extLst>
      <p:ext uri="{BB962C8B-B14F-4D97-AF65-F5344CB8AC3E}">
        <p14:creationId xmlns:p14="http://schemas.microsoft.com/office/powerpoint/2010/main" val="1233519545"/>
      </p:ext>
    </p:extLst>
  </p:cSld>
  <p:clrMapOvr>
    <a:masterClrMapping/>
  </p:clrMapOvr>
  <p:transition spd="slow">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URLLink xmlns="baaa1e52-d096-4578-884f-544177159c31">
      <Url xsi:nil="true"/>
      <Description xsi:nil="true"/>
    </URLLink>
    <TaxCatchAll xmlns="5c72703c-1067-4fa7-89cc-ef245258de7b" xsi:nil="true"/>
    <lcf76f155ced4ddcb4097134ff3c332f xmlns="baaa1e52-d096-4578-884f-544177159c31">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C83D288F9C0D742B1C572EE9F15CFEC" ma:contentTypeVersion="21" ma:contentTypeDescription="Create a new document." ma:contentTypeScope="" ma:versionID="053a5ec0831317e823422aaa8b6e0f06">
  <xsd:schema xmlns:xsd="http://www.w3.org/2001/XMLSchema" xmlns:xs="http://www.w3.org/2001/XMLSchema" xmlns:p="http://schemas.microsoft.com/office/2006/metadata/properties" xmlns:ns2="5c72703c-1067-4fa7-89cc-ef245258de7b" xmlns:ns3="baaa1e52-d096-4578-884f-544177159c31" targetNamespace="http://schemas.microsoft.com/office/2006/metadata/properties" ma:root="true" ma:fieldsID="22a11a410b86899d8171017e0a53600f" ns2:_="" ns3:_="">
    <xsd:import namespace="5c72703c-1067-4fa7-89cc-ef245258de7b"/>
    <xsd:import namespace="baaa1e52-d096-4578-884f-544177159c31"/>
    <xsd:element name="properties">
      <xsd:complexType>
        <xsd:sequence>
          <xsd:element name="documentManagement">
            <xsd:complexType>
              <xsd:all>
                <xsd:element ref="ns2:SharedWithUsers" minOccurs="0"/>
                <xsd:element ref="ns2:SharingHintHash"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AutoKeyPoints" minOccurs="0"/>
                <xsd:element ref="ns3:MediaServiceKeyPoints" minOccurs="0"/>
                <xsd:element ref="ns3:MediaServiceGenerationTime" minOccurs="0"/>
                <xsd:element ref="ns3:MediaServiceEventHashCode" minOccurs="0"/>
                <xsd:element ref="ns3:MediaServiceOCR" minOccurs="0"/>
                <xsd:element ref="ns3:lcf76f155ced4ddcb4097134ff3c332f" minOccurs="0"/>
                <xsd:element ref="ns2:TaxCatchAll" minOccurs="0"/>
                <xsd:element ref="ns3:MediaServiceObjectDetectorVersions" minOccurs="0"/>
                <xsd:element ref="ns3:URLLink" minOccurs="0"/>
                <xsd:element ref="ns3:MediaServiceSearchProperties"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72703c-1067-4fa7-89cc-ef245258de7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description="" ma:internalName="SharedWithDetails" ma:readOnly="true">
      <xsd:simpleType>
        <xsd:restriction base="dms:Note">
          <xsd:maxLength value="255"/>
        </xsd:restriction>
      </xsd:simpleType>
    </xsd:element>
    <xsd:element name="TaxCatchAll" ma:index="22" nillable="true" ma:displayName="Taxonomy Catch All Column" ma:hidden="true" ma:list="{9bc4b65e-775a-4a0b-8a3f-ec286c64b49d}" ma:internalName="TaxCatchAll" ma:showField="CatchAllData" ma:web="5c72703c-1067-4fa7-89cc-ef245258de7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aaa1e52-d096-4578-884f-544177159c3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300de80-7531-40b2-a37f-f138d0f80c3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URLLink" ma:index="24" nillable="true" ma:displayName="URL Link" ma:format="Hyperlink" ma:internalName="URLLink">
      <xsd:complexType>
        <xsd:complexContent>
          <xsd:extension base="dms:URL">
            <xsd:sequence>
              <xsd:element name="Url" type="dms:ValidUrl" minOccurs="0" nillable="true"/>
              <xsd:element name="Description" type="xsd:string" nillable="true"/>
            </xsd:sequence>
          </xsd:extension>
        </xsd:complexContent>
      </xsd:complex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Location" ma:index="26" nillable="true" ma:displayName="Location" ma:indexed="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55E51EE-2B4A-4D72-8861-9CB0C1EED28F}">
  <ds:schemaRefs>
    <ds:schemaRef ds:uri="5c72703c-1067-4fa7-89cc-ef245258de7b"/>
    <ds:schemaRef ds:uri="http://www.w3.org/XML/1998/namespace"/>
    <ds:schemaRef ds:uri="http://purl.org/dc/terms/"/>
    <ds:schemaRef ds:uri="http://schemas.openxmlformats.org/package/2006/metadata/core-properties"/>
    <ds:schemaRef ds:uri="http://schemas.microsoft.com/office/2006/documentManagement/types"/>
    <ds:schemaRef ds:uri="1c924d7e-c5b4-4b28-aa90-c1965de8ebdf"/>
    <ds:schemaRef ds:uri="http://purl.org/dc/elements/1.1/"/>
    <ds:schemaRef ds:uri="http://schemas.microsoft.com/office/2006/metadata/properties"/>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396C13D8-F1FF-4DEA-A48F-E646FEFCDB51}"/>
</file>

<file path=customXml/itemProps3.xml><?xml version="1.0" encoding="utf-8"?>
<ds:datastoreItem xmlns:ds="http://schemas.openxmlformats.org/officeDocument/2006/customXml" ds:itemID="{64B9AA27-9761-4E4B-B6EF-22624EC1916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Integral</Template>
  <TotalTime>7227</TotalTime>
  <Words>1786</Words>
  <Application>Microsoft Office PowerPoint</Application>
  <PresentationFormat>On-screen Show (4:3)</PresentationFormat>
  <Paragraphs>466</Paragraphs>
  <Slides>20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Liberation Sans Narrow</vt:lpstr>
      <vt:lpstr>Tahoma</vt:lpstr>
      <vt:lpstr>Office Theme</vt:lpstr>
      <vt:lpstr>PowerPoint Presentation</vt:lpstr>
      <vt:lpstr>OVERVIEW </vt:lpstr>
      <vt:lpstr> I. POLICY FRAMEWORK    </vt:lpstr>
      <vt:lpstr>II. THE BUDGET PROCESS   </vt:lpstr>
      <vt:lpstr>II. THE BUDGET PROCESS   </vt:lpstr>
      <vt:lpstr>II. THE BUDGET PROCESS   </vt:lpstr>
      <vt:lpstr>III. REVENUE</vt:lpstr>
      <vt:lpstr>IV. EXPENDITURE  </vt:lpstr>
      <vt:lpstr>IV. EXPENDITURE  </vt:lpstr>
      <vt:lpstr>IV. EXPENDITURE- GMS </vt:lpstr>
      <vt:lpstr>IV. Gender Specific expenditure </vt:lpstr>
      <vt:lpstr>IV. EMPLOYMENT EXPENDITURE </vt:lpstr>
      <vt:lpstr>IV. EMPLOYMENT EXPENDITURE- Gender Wage Gap Analysis </vt:lpstr>
      <vt:lpstr>V. EXPENDITURE- GENDER IN MAINSTREAM BUDGET </vt:lpstr>
      <vt:lpstr>V. EXPENDITURE- ANALYSIS OF ONE SECTOR EG  </vt:lpstr>
      <vt:lpstr>V. EXPENDITURE- GENDER IN MAINSTREAM BUDGET </vt:lpstr>
      <vt:lpstr>V. EXPENDITURE- GENDER IN MAINSTREAM BUDGET – EXAMPLE  </vt:lpstr>
      <vt:lpstr>VI. BUDGET CROSS SUBSIDISATION ANALYSIS</vt:lpstr>
      <vt:lpstr>VI. BUDGET CROSS SUBSIDISATION ANALYSIS</vt:lpstr>
      <vt:lpstr>VII. CONCLUSIONS AND 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vhai</dc:creator>
  <cp:lastModifiedBy>Kenneth Zenda</cp:lastModifiedBy>
  <cp:revision>131</cp:revision>
  <dcterms:created xsi:type="dcterms:W3CDTF">2014-03-06T12:27:13Z</dcterms:created>
  <dcterms:modified xsi:type="dcterms:W3CDTF">2024-11-08T07:20:36Z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0x010100FC83D288F9C0D742B1C572EE9F15CFEC</vt:lpwstr>
  </property>
</Properties>
</file>