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82" r:id="rId6"/>
    <p:sldId id="283" r:id="rId7"/>
    <p:sldId id="257" r:id="rId8"/>
    <p:sldId id="274" r:id="rId9"/>
    <p:sldId id="275" r:id="rId10"/>
    <p:sldId id="272" r:id="rId11"/>
    <p:sldId id="284" r:id="rId12"/>
    <p:sldId id="285" r:id="rId13"/>
    <p:sldId id="286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8889" autoAdjust="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543A1-1114-4681-8024-A322815650A9}" type="datetimeFigureOut">
              <a:rPr lang="en-ZA" smtClean="0"/>
              <a:t>2024/11/08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F2BAA-3E08-44D3-B111-E93934B1F670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6359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2BAA-3E08-44D3-B111-E93934B1F670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50743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F2BAA-3E08-44D3-B111-E93934B1F670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296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9707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6801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4091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2809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9287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5844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5666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18284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5329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1207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W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W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205122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485F-ED24-47DB-AFF9-387090B6200D}" type="datetimeFigureOut">
              <a:rPr lang="en-ZW" smtClean="0"/>
              <a:t>8/11/2024</a:t>
            </a:fld>
            <a:endParaRPr lang="en-ZW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W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6CC1-C62E-4793-9BAB-70F633D6ED53}" type="slidenum">
              <a:rPr lang="en-ZW" smtClean="0"/>
              <a:t>‹#›</a:t>
            </a:fld>
            <a:endParaRPr lang="en-ZW" dirty="0"/>
          </a:p>
        </p:txBody>
      </p:sp>
    </p:spTree>
    <p:extLst>
      <p:ext uri="{BB962C8B-B14F-4D97-AF65-F5344CB8AC3E}">
        <p14:creationId xmlns:p14="http://schemas.microsoft.com/office/powerpoint/2010/main" val="31464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47700" y="2335941"/>
            <a:ext cx="7848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ahoma" panose="020B0604030504040204" pitchFamily="34" charset="0"/>
                <a:ea typeface="Times New Roman" panose="02020603050405020304" pitchFamily="18" charset="0"/>
              </a:rPr>
              <a:t>SADC PROTOCOL@WORK SUMMIT </a:t>
            </a:r>
            <a:r>
              <a:rPr lang="en-ZW" sz="3600" b="1" dirty="0" smtClean="0"/>
              <a:t>2024</a:t>
            </a:r>
            <a:endParaRPr lang="en-ZW" sz="3600" b="1" dirty="0"/>
          </a:p>
          <a:p>
            <a:pPr algn="ctr"/>
            <a:r>
              <a:rPr lang="en-GB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Youth Leadership Presentation </a:t>
            </a:r>
            <a:endParaRPr lang="en-ZW" sz="2000" b="1" dirty="0"/>
          </a:p>
          <a:p>
            <a:r>
              <a:rPr lang="en-ZW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PRESENTER: DENZEL WHATA (CHITUNGWIZA JUNIOR MAYOR)</a:t>
            </a:r>
          </a:p>
          <a:p>
            <a:r>
              <a:rPr lang="en-ZW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COUNTRY:   ZIMBABWE</a:t>
            </a:r>
          </a:p>
          <a:p>
            <a:r>
              <a:rPr lang="en-ZW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LOCATION:  CHITUNGWIZA</a:t>
            </a:r>
          </a:p>
          <a:p>
            <a:r>
              <a:rPr lang="en-ZW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DATE:         11 NOVEMBER 2024</a:t>
            </a:r>
            <a:endParaRPr lang="en-ZW" sz="20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8786"/>
            <a:ext cx="9144000" cy="466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304800"/>
            <a:ext cx="8991600" cy="762000"/>
            <a:chOff x="543012" y="237175"/>
            <a:chExt cx="11206620" cy="13145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638" y="638675"/>
              <a:ext cx="3237986" cy="77875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12" y="237175"/>
              <a:ext cx="1506626" cy="13145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9018" y="679918"/>
              <a:ext cx="2780614" cy="80770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412" y="708948"/>
              <a:ext cx="3315817" cy="623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3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 smtClean="0"/>
              <a:t>Lessons</a:t>
            </a:r>
            <a:r>
              <a:rPr lang="en-ZW" dirty="0" smtClean="0"/>
              <a:t> </a:t>
            </a:r>
            <a:r>
              <a:rPr lang="en-ZW" b="1" dirty="0" smtClean="0"/>
              <a:t>Learnt</a:t>
            </a:r>
            <a:r>
              <a:rPr lang="en-ZW" dirty="0" smtClean="0"/>
              <a:t> </a:t>
            </a:r>
            <a:endParaRPr lang="en-ZW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411736" cy="454898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 Realized the potential and ability in the Girl </a:t>
            </a:r>
            <a:r>
              <a:rPr lang="en-ZA" dirty="0" smtClean="0"/>
              <a:t>child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Discovered importance  </a:t>
            </a:r>
            <a:r>
              <a:rPr lang="en-ZA" dirty="0"/>
              <a:t>of proper </a:t>
            </a:r>
            <a:r>
              <a:rPr lang="en-ZA" dirty="0" smtClean="0"/>
              <a:t>planning, </a:t>
            </a:r>
            <a:r>
              <a:rPr lang="en-ZA" dirty="0"/>
              <a:t>patience and persistence</a:t>
            </a:r>
            <a:r>
              <a:rPr lang="en-ZA" dirty="0" smtClean="0"/>
              <a:t> in all you do.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Learnt of the greater joy in helping others.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Learnt how crucial it is to surround yourself with like minded individuals.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You must be the change you want to see.</a:t>
            </a:r>
          </a:p>
          <a:p>
            <a:pPr>
              <a:buFont typeface="Wingdings" panose="05000000000000000000" pitchFamily="2" charset="2"/>
              <a:buChar char="q"/>
            </a:pPr>
            <a:endParaRPr lang="en-ZW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</p:spTree>
    <p:extLst>
      <p:ext uri="{BB962C8B-B14F-4D97-AF65-F5344CB8AC3E}">
        <p14:creationId xmlns:p14="http://schemas.microsoft.com/office/powerpoint/2010/main" val="302510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b="1" dirty="0" smtClean="0"/>
              <a:t>NEXT STEPS</a:t>
            </a:r>
            <a:endParaRPr lang="en-ZA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grpSp>
        <p:nvGrpSpPr>
          <p:cNvPr id="75" name="Group 74"/>
          <p:cNvGrpSpPr/>
          <p:nvPr/>
        </p:nvGrpSpPr>
        <p:grpSpPr>
          <a:xfrm>
            <a:off x="304800" y="1752600"/>
            <a:ext cx="8382000" cy="3886200"/>
            <a:chOff x="554417" y="1401675"/>
            <a:chExt cx="8035166" cy="3175724"/>
          </a:xfrm>
        </p:grpSpPr>
        <p:sp>
          <p:nvSpPr>
            <p:cNvPr id="76" name="Google Shape;396;p23"/>
            <p:cNvSpPr txBox="1"/>
            <p:nvPr/>
          </p:nvSpPr>
          <p:spPr>
            <a:xfrm>
              <a:off x="554417" y="3530574"/>
              <a:ext cx="1600349" cy="1046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 smtClean="0">
                  <a:latin typeface="Roboto"/>
                  <a:ea typeface="Roboto"/>
                  <a:cs typeface="Roboto"/>
                  <a:sym typeface="Roboto"/>
                </a:rPr>
                <a:t>B</a:t>
              </a:r>
              <a:r>
                <a:rPr lang="en" sz="1200" dirty="0" smtClean="0">
                  <a:latin typeface="Roboto"/>
                  <a:ea typeface="Roboto"/>
                  <a:cs typeface="Roboto"/>
                  <a:sym typeface="Roboto"/>
                </a:rPr>
                <a:t>uild a team of like minded individuals to help me in my initiatives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" name="Google Shape;397;p23"/>
            <p:cNvSpPr txBox="1"/>
            <p:nvPr/>
          </p:nvSpPr>
          <p:spPr>
            <a:xfrm>
              <a:off x="2148384" y="3530574"/>
              <a:ext cx="1600349" cy="1046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 smtClean="0">
                  <a:latin typeface="Roboto"/>
                  <a:ea typeface="Roboto"/>
                  <a:cs typeface="Roboto"/>
                  <a:sym typeface="Roboto"/>
                </a:rPr>
                <a:t>Not only focus on schools but also transition my efforts to the community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" name="Google Shape;398;p23"/>
            <p:cNvSpPr txBox="1"/>
            <p:nvPr/>
          </p:nvSpPr>
          <p:spPr>
            <a:xfrm>
              <a:off x="3742350" y="3530574"/>
              <a:ext cx="1600349" cy="1046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 smtClean="0">
                  <a:latin typeface="Roboto"/>
                  <a:ea typeface="Roboto"/>
                  <a:cs typeface="Roboto"/>
                  <a:sym typeface="Roboto"/>
                </a:rPr>
                <a:t>G</a:t>
              </a:r>
              <a:r>
                <a:rPr lang="en" sz="1200" dirty="0" smtClean="0">
                  <a:latin typeface="Roboto"/>
                  <a:ea typeface="Roboto"/>
                  <a:cs typeface="Roboto"/>
                  <a:sym typeface="Roboto"/>
                </a:rPr>
                <a:t>o beyond Chitungwiza to other schools and communities in other parts of Harare 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9" name="Google Shape;399;p23"/>
            <p:cNvSpPr txBox="1"/>
            <p:nvPr/>
          </p:nvSpPr>
          <p:spPr>
            <a:xfrm>
              <a:off x="5336316" y="3530574"/>
              <a:ext cx="1600349" cy="1046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 smtClean="0">
                  <a:latin typeface="Roboto"/>
                  <a:ea typeface="Roboto"/>
                  <a:cs typeface="Roboto"/>
                  <a:sym typeface="Roboto"/>
                </a:rPr>
                <a:t>Collaborate with NGOs and individuals focusing on gender equality in my initiatives 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0" name="Google Shape;400;p23"/>
            <p:cNvGrpSpPr/>
            <p:nvPr/>
          </p:nvGrpSpPr>
          <p:grpSpPr>
            <a:xfrm>
              <a:off x="554417" y="1401675"/>
              <a:ext cx="7976215" cy="1975500"/>
              <a:chOff x="457560" y="1401675"/>
              <a:chExt cx="7976215" cy="1975500"/>
            </a:xfrm>
          </p:grpSpPr>
          <p:cxnSp>
            <p:nvCxnSpPr>
              <p:cNvPr id="92" name="Google Shape;401;p23"/>
              <p:cNvCxnSpPr/>
              <p:nvPr/>
            </p:nvCxnSpPr>
            <p:spPr>
              <a:xfrm>
                <a:off x="1287210" y="1882875"/>
                <a:ext cx="0" cy="843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3" name="Google Shape;402;p23"/>
              <p:cNvSpPr/>
              <p:nvPr/>
            </p:nvSpPr>
            <p:spPr>
              <a:xfrm rot="10800000">
                <a:off x="1046610" y="1401675"/>
                <a:ext cx="481200" cy="481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" name="Google Shape;403;p23"/>
              <p:cNvSpPr/>
              <p:nvPr/>
            </p:nvSpPr>
            <p:spPr>
              <a:xfrm>
                <a:off x="457560" y="2576775"/>
                <a:ext cx="1659300" cy="800400"/>
              </a:xfrm>
              <a:prstGeom prst="notchedRightArrow">
                <a:avLst>
                  <a:gd name="adj1" fmla="val 74710"/>
                  <a:gd name="adj2" fmla="val 51726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95" name="Google Shape;404;p23"/>
              <p:cNvCxnSpPr/>
              <p:nvPr/>
            </p:nvCxnSpPr>
            <p:spPr>
              <a:xfrm>
                <a:off x="2866439" y="1882875"/>
                <a:ext cx="0" cy="843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6" name="Google Shape;405;p23"/>
              <p:cNvSpPr/>
              <p:nvPr/>
            </p:nvSpPr>
            <p:spPr>
              <a:xfrm rot="10800000">
                <a:off x="2625839" y="1401675"/>
                <a:ext cx="481200" cy="4812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" name="Google Shape;406;p23"/>
              <p:cNvSpPr/>
              <p:nvPr/>
            </p:nvSpPr>
            <p:spPr>
              <a:xfrm>
                <a:off x="2036789" y="2576775"/>
                <a:ext cx="1659300" cy="800400"/>
              </a:xfrm>
              <a:prstGeom prst="notchedRightArrow">
                <a:avLst>
                  <a:gd name="adj1" fmla="val 74710"/>
                  <a:gd name="adj2" fmla="val 51726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98" name="Google Shape;407;p23"/>
              <p:cNvCxnSpPr/>
              <p:nvPr/>
            </p:nvCxnSpPr>
            <p:spPr>
              <a:xfrm>
                <a:off x="4445667" y="1882875"/>
                <a:ext cx="0" cy="843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9" name="Google Shape;408;p23"/>
              <p:cNvSpPr/>
              <p:nvPr/>
            </p:nvSpPr>
            <p:spPr>
              <a:xfrm rot="10800000">
                <a:off x="4205067" y="1401675"/>
                <a:ext cx="481200" cy="481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0" name="Google Shape;409;p23"/>
              <p:cNvSpPr/>
              <p:nvPr/>
            </p:nvSpPr>
            <p:spPr>
              <a:xfrm>
                <a:off x="3616017" y="2576775"/>
                <a:ext cx="1659300" cy="800400"/>
              </a:xfrm>
              <a:prstGeom prst="notchedRightArrow">
                <a:avLst>
                  <a:gd name="adj1" fmla="val 74710"/>
                  <a:gd name="adj2" fmla="val 51726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101" name="Google Shape;410;p23"/>
              <p:cNvCxnSpPr/>
              <p:nvPr/>
            </p:nvCxnSpPr>
            <p:spPr>
              <a:xfrm>
                <a:off x="6024896" y="1882875"/>
                <a:ext cx="0" cy="843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2" name="Google Shape;411;p23"/>
              <p:cNvSpPr/>
              <p:nvPr/>
            </p:nvSpPr>
            <p:spPr>
              <a:xfrm rot="10800000">
                <a:off x="5784296" y="1401675"/>
                <a:ext cx="481200" cy="481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3" name="Google Shape;412;p23"/>
              <p:cNvSpPr/>
              <p:nvPr/>
            </p:nvSpPr>
            <p:spPr>
              <a:xfrm>
                <a:off x="5195246" y="2576775"/>
                <a:ext cx="1659300" cy="800400"/>
              </a:xfrm>
              <a:prstGeom prst="notchedRightArrow">
                <a:avLst>
                  <a:gd name="adj1" fmla="val 74710"/>
                  <a:gd name="adj2" fmla="val 51726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104" name="Google Shape;413;p23"/>
              <p:cNvCxnSpPr/>
              <p:nvPr/>
            </p:nvCxnSpPr>
            <p:spPr>
              <a:xfrm>
                <a:off x="7604125" y="1882875"/>
                <a:ext cx="0" cy="843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5" name="Google Shape;414;p23"/>
              <p:cNvSpPr/>
              <p:nvPr/>
            </p:nvSpPr>
            <p:spPr>
              <a:xfrm rot="10800000">
                <a:off x="7363525" y="1401675"/>
                <a:ext cx="481200" cy="4812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" name="Google Shape;415;p23"/>
              <p:cNvSpPr/>
              <p:nvPr/>
            </p:nvSpPr>
            <p:spPr>
              <a:xfrm>
                <a:off x="6774475" y="2576775"/>
                <a:ext cx="1659300" cy="800400"/>
              </a:xfrm>
              <a:prstGeom prst="notchedRightArrow">
                <a:avLst>
                  <a:gd name="adj1" fmla="val 74710"/>
                  <a:gd name="adj2" fmla="val 51726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6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81" name="Google Shape;416;p23"/>
            <p:cNvSpPr txBox="1"/>
            <p:nvPr/>
          </p:nvSpPr>
          <p:spPr>
            <a:xfrm>
              <a:off x="6930283" y="3530574"/>
              <a:ext cx="1600349" cy="1046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200" dirty="0" smtClean="0">
                  <a:latin typeface="Roboto"/>
                  <a:ea typeface="Roboto"/>
                  <a:cs typeface="Roboto"/>
                  <a:sym typeface="Roboto"/>
                </a:rPr>
                <a:t>Continue to grow and learn from others, developing new strategies along the way</a:t>
              </a:r>
              <a:endParaRPr sz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2" name="Google Shape;417;p23"/>
            <p:cNvSpPr/>
            <p:nvPr/>
          </p:nvSpPr>
          <p:spPr>
            <a:xfrm>
              <a:off x="948617" y="1412870"/>
              <a:ext cx="8709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endParaRPr sz="23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3" name="Google Shape;418;p23"/>
            <p:cNvSpPr/>
            <p:nvPr/>
          </p:nvSpPr>
          <p:spPr>
            <a:xfrm>
              <a:off x="2527846" y="1412870"/>
              <a:ext cx="8709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02 </a:t>
              </a:r>
              <a:endParaRPr sz="23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" name="Google Shape;419;p23"/>
            <p:cNvSpPr/>
            <p:nvPr/>
          </p:nvSpPr>
          <p:spPr>
            <a:xfrm>
              <a:off x="4107075" y="1412870"/>
              <a:ext cx="8709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03 </a:t>
              </a:r>
              <a:endParaRPr sz="23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" name="Google Shape;420;p23"/>
            <p:cNvSpPr/>
            <p:nvPr/>
          </p:nvSpPr>
          <p:spPr>
            <a:xfrm>
              <a:off x="5686304" y="1412870"/>
              <a:ext cx="8709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sz="23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" name="Google Shape;421;p23"/>
            <p:cNvSpPr/>
            <p:nvPr/>
          </p:nvSpPr>
          <p:spPr>
            <a:xfrm>
              <a:off x="7265533" y="1412870"/>
              <a:ext cx="8709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05</a:t>
              </a:r>
              <a:endParaRPr sz="23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422;p23"/>
            <p:cNvSpPr/>
            <p:nvPr/>
          </p:nvSpPr>
          <p:spPr>
            <a:xfrm>
              <a:off x="554417" y="2807400"/>
              <a:ext cx="1659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Team </a:t>
              </a:r>
              <a:endParaRPr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" name="Google Shape;423;p23"/>
            <p:cNvSpPr/>
            <p:nvPr/>
          </p:nvSpPr>
          <p:spPr>
            <a:xfrm>
              <a:off x="2148384" y="2807525"/>
              <a:ext cx="1659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Transition</a:t>
              </a:r>
              <a:endParaRPr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424;p23"/>
            <p:cNvSpPr/>
            <p:nvPr/>
          </p:nvSpPr>
          <p:spPr>
            <a:xfrm>
              <a:off x="3742350" y="2807650"/>
              <a:ext cx="1659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Go Beyond</a:t>
              </a:r>
              <a:endParaRPr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" name="Google Shape;425;p23"/>
            <p:cNvSpPr/>
            <p:nvPr/>
          </p:nvSpPr>
          <p:spPr>
            <a:xfrm>
              <a:off x="5336316" y="2807275"/>
              <a:ext cx="1659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Collaborate </a:t>
              </a:r>
              <a:endParaRPr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" name="Google Shape;426;p23"/>
            <p:cNvSpPr/>
            <p:nvPr/>
          </p:nvSpPr>
          <p:spPr>
            <a:xfrm>
              <a:off x="6930283" y="2807775"/>
              <a:ext cx="1659300" cy="33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ZA" sz="1600" b="1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</a:t>
              </a:r>
              <a:r>
                <a:rPr lang="en" sz="1600" b="1" dirty="0" smtClean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row </a:t>
              </a:r>
              <a:endParaRPr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7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 smtClean="0"/>
              <a:t>Quotable Quotes</a:t>
            </a:r>
            <a:endParaRPr lang="en-ZW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W" i="1" dirty="0" smtClean="0"/>
              <a:t>“</a:t>
            </a:r>
            <a:r>
              <a:rPr lang="en-ZA" i="1" dirty="0"/>
              <a:t>At some point, ability and character will collide and what will matter then is who you are, not what you can do. A good personality is always the best skill one could ever ask for.</a:t>
            </a:r>
            <a:r>
              <a:rPr lang="en-ZW" i="1" dirty="0"/>
              <a:t>”</a:t>
            </a:r>
          </a:p>
          <a:p>
            <a:pPr marL="0" indent="0">
              <a:buNone/>
            </a:pPr>
            <a:endParaRPr lang="en-ZW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ZW" sz="2400" dirty="0" smtClean="0"/>
              <a:t>Throughout my leadership journey I realised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W" sz="2400" dirty="0" smtClean="0"/>
              <a:t>Being reliable, accountable, correctable, honest and kind is key.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W" sz="2400" dirty="0" smtClean="0"/>
              <a:t>Working on your attitude is crucial.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W" sz="2400" dirty="0" smtClean="0"/>
              <a:t>Personal relationship with work is essential</a:t>
            </a:r>
            <a:r>
              <a:rPr lang="en-ZW" dirty="0" smtClean="0"/>
              <a:t>.</a:t>
            </a:r>
            <a:endParaRPr lang="en-ZW" dirty="0"/>
          </a:p>
          <a:p>
            <a:endParaRPr lang="en-ZW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65" y="6313805"/>
            <a:ext cx="9254530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dirty="0" smtClean="0"/>
              <a:t>Experience as a leader</a:t>
            </a:r>
            <a:endParaRPr lang="en-ZW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6728" y="1297794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ZW" dirty="0" smtClean="0"/>
              <a:t> </a:t>
            </a:r>
            <a:endParaRPr lang="en-ZW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728" y="1297794"/>
            <a:ext cx="4516272" cy="4950606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W" dirty="0" smtClean="0"/>
              <a:t>Started when I was in primary school where I would </a:t>
            </a:r>
            <a:r>
              <a:rPr lang="en-ZA" dirty="0"/>
              <a:t>report class bullies mocking </a:t>
            </a:r>
            <a:r>
              <a:rPr lang="en-ZA" dirty="0" smtClean="0"/>
              <a:t>girls and urged </a:t>
            </a:r>
            <a:r>
              <a:rPr lang="en-ZA" dirty="0"/>
              <a:t>boys and girls to </a:t>
            </a:r>
            <a:r>
              <a:rPr lang="en-ZA" dirty="0" smtClean="0"/>
              <a:t>play together during break time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In secondary school I decided </a:t>
            </a:r>
            <a:r>
              <a:rPr lang="en-ZA" dirty="0"/>
              <a:t>to move from defensive activism to offensive activism </a:t>
            </a:r>
            <a:endParaRPr lang="en-Z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Joined </a:t>
            </a:r>
            <a:r>
              <a:rPr lang="en-ZA" dirty="0"/>
              <a:t>girls empowerment </a:t>
            </a:r>
            <a:r>
              <a:rPr lang="en-ZA" dirty="0" smtClean="0"/>
              <a:t>club at my school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Joined the </a:t>
            </a:r>
            <a:r>
              <a:rPr lang="en-ZA" dirty="0"/>
              <a:t>junior council to amplify </a:t>
            </a:r>
            <a:r>
              <a:rPr lang="en-ZA" dirty="0" smtClean="0"/>
              <a:t>my reach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Organized  </a:t>
            </a:r>
            <a:r>
              <a:rPr lang="en-ZA" dirty="0"/>
              <a:t>outreaches, awareness campaigns and workshops </a:t>
            </a:r>
            <a:r>
              <a:rPr lang="en-ZA" dirty="0" smtClean="0"/>
              <a:t>to bring about gender </a:t>
            </a:r>
            <a:r>
              <a:rPr lang="en-ZA" dirty="0"/>
              <a:t>equality</a:t>
            </a:r>
            <a:r>
              <a:rPr lang="en-ZA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In all this I never </a:t>
            </a:r>
            <a:r>
              <a:rPr lang="en-ZA" dirty="0"/>
              <a:t>stopped trying to reach another person, change another life and do more </a:t>
            </a:r>
            <a:r>
              <a:rPr lang="en-ZA" dirty="0" smtClean="0"/>
              <a:t>for </a:t>
            </a:r>
            <a:r>
              <a:rPr lang="en-ZA" dirty="0"/>
              <a:t>gender equality</a:t>
            </a:r>
            <a:r>
              <a:rPr lang="en-ZA" dirty="0" smtClean="0"/>
              <a:t> </a:t>
            </a:r>
            <a:endParaRPr lang="en-ZW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98786"/>
            <a:ext cx="9144000" cy="466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5" y="1968403"/>
            <a:ext cx="4406121" cy="330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 smtClean="0"/>
              <a:t>WHO IS THIS YOUTH CHAMPION?  </a:t>
            </a:r>
            <a:endParaRPr lang="en-ZW" b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90688"/>
            <a:ext cx="3657600" cy="4502679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724400" y="1690261"/>
            <a:ext cx="3962400" cy="4435902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Before </a:t>
            </a:r>
            <a:r>
              <a:rPr lang="en-ZA" dirty="0"/>
              <a:t>anything else I am a son, a brother, a friend, a student and a helper. </a:t>
            </a:r>
            <a:endParaRPr lang="en-Z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Gender </a:t>
            </a:r>
            <a:r>
              <a:rPr lang="en-ZA" dirty="0"/>
              <a:t>equality </a:t>
            </a:r>
            <a:r>
              <a:rPr lang="en-ZA" dirty="0" smtClean="0"/>
              <a:t>activist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18 year old youth advocate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 hail from the great city of Chitungwiza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 work to reach and include everyone regardless of circumstances or background</a:t>
            </a:r>
            <a:endParaRPr lang="en-ZW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</p:spTree>
    <p:extLst>
      <p:ext uri="{BB962C8B-B14F-4D97-AF65-F5344CB8AC3E}">
        <p14:creationId xmlns:p14="http://schemas.microsoft.com/office/powerpoint/2010/main" val="1545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 smtClean="0"/>
              <a:t>WHAT DRIVES YOU?   </a:t>
            </a:r>
            <a:endParaRPr lang="en-ZW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5" y="1905000"/>
            <a:ext cx="4470399" cy="3505200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524001"/>
            <a:ext cx="4270375" cy="4572000"/>
          </a:xfrm>
          <a:ln>
            <a:solidFill>
              <a:schemeClr val="bg1"/>
            </a:solidFill>
          </a:ln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I envision a world where everyone's opinion and well-being are valued </a:t>
            </a:r>
            <a:r>
              <a:rPr lang="en-ZA" dirty="0" smtClean="0"/>
              <a:t>irrespective of </a:t>
            </a:r>
            <a:r>
              <a:rPr lang="en-ZA" dirty="0"/>
              <a:t>their gender or </a:t>
            </a:r>
            <a:r>
              <a:rPr lang="en-ZA" dirty="0" smtClean="0"/>
              <a:t>age.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 work to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 smtClean="0"/>
              <a:t>raise </a:t>
            </a:r>
            <a:r>
              <a:rPr lang="en-ZA" dirty="0"/>
              <a:t>awareness of negative impacts of gender-based bullying in schools.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equip young girls with knowledge and skills to stand up and advocate for themselves.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ZA" dirty="0"/>
              <a:t> lessen the stigma on mental health and menstrual issues</a:t>
            </a:r>
            <a:r>
              <a:rPr lang="en-ZA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 am committed to having opinions of young people on gender equality heard and understood by responsible duty bearers</a:t>
            </a:r>
            <a:endParaRPr lang="en-ZA" dirty="0"/>
          </a:p>
          <a:p>
            <a:pPr>
              <a:buFont typeface="Wingdings" panose="05000000000000000000" pitchFamily="2" charset="2"/>
              <a:buChar char="§"/>
            </a:pPr>
            <a:endParaRPr lang="en-ZA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</p:spTree>
    <p:extLst>
      <p:ext uri="{BB962C8B-B14F-4D97-AF65-F5344CB8AC3E}">
        <p14:creationId xmlns:p14="http://schemas.microsoft.com/office/powerpoint/2010/main" val="8599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W" b="1" dirty="0" smtClean="0"/>
              <a:t>WHAT DO YOU DO?   </a:t>
            </a:r>
            <a:endParaRPr lang="en-ZW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219200"/>
            <a:ext cx="4040188" cy="497522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W" sz="2600" dirty="0" smtClean="0"/>
              <a:t> </a:t>
            </a:r>
            <a:endParaRPr lang="en-ZW" sz="26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1219200"/>
            <a:ext cx="4041775" cy="4906963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Primary and secondary school outreaches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Hospital visits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Visits to schools for children with special needs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Raising awareness on mental health and gender equality through videos on social </a:t>
            </a:r>
            <a:r>
              <a:rPr lang="en-ZA" dirty="0" smtClean="0"/>
              <a:t>media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Empower female youth advocates by collaborating with them on my </a:t>
            </a:r>
            <a:r>
              <a:rPr lang="en-ZA" dirty="0" smtClean="0"/>
              <a:t>initiatives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attend budget consultations, national and international conferences to speak on the issue of gender-based violence in my community.</a:t>
            </a:r>
          </a:p>
          <a:p>
            <a:pPr>
              <a:buFont typeface="Wingdings" panose="05000000000000000000" pitchFamily="2" charset="2"/>
              <a:buChar char="q"/>
            </a:pP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pic>
        <p:nvPicPr>
          <p:cNvPr id="9" name="VID-20240928-WA00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219200"/>
            <a:ext cx="3505200" cy="50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 smtClean="0"/>
              <a:t>CHALLENGES </a:t>
            </a:r>
            <a:endParaRPr lang="en-Z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525963"/>
          </a:xfrm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Lack </a:t>
            </a:r>
            <a:r>
              <a:rPr lang="en-ZA" dirty="0"/>
              <a:t>of </a:t>
            </a:r>
            <a:r>
              <a:rPr lang="en-ZA" dirty="0" smtClean="0"/>
              <a:t>finances - used personal money, </a:t>
            </a:r>
            <a:r>
              <a:rPr lang="en-ZA" dirty="0"/>
              <a:t>I walked long </a:t>
            </a:r>
            <a:r>
              <a:rPr lang="en-ZA" dirty="0" smtClean="0"/>
              <a:t>distances, sought aid form community well wishers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Resistance </a:t>
            </a:r>
            <a:r>
              <a:rPr lang="en-ZA" dirty="0"/>
              <a:t>by girls because I was a </a:t>
            </a:r>
            <a:r>
              <a:rPr lang="en-ZA" dirty="0" smtClean="0"/>
              <a:t>boy - collaborated with girls on most of my initiatives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Undermining of </a:t>
            </a:r>
            <a:r>
              <a:rPr lang="en-ZA" dirty="0"/>
              <a:t>initiatives by some community members because of age – continued without their help until they realised its significance and joined </a:t>
            </a:r>
            <a:r>
              <a:rPr lang="en-ZA" dirty="0" smtClean="0"/>
              <a:t>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Denial </a:t>
            </a:r>
            <a:r>
              <a:rPr lang="en-ZA" dirty="0"/>
              <a:t>of access by authorities e.g.  school headmasters - sought relevant permissions and kept on going back until I was accepted</a:t>
            </a:r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8786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5" y="2133600"/>
            <a:ext cx="4492335" cy="378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8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 b="1" dirty="0" smtClean="0"/>
              <a:t>What has changed in your life?</a:t>
            </a:r>
            <a:endParaRPr lang="en-ZW" b="1" dirty="0"/>
          </a:p>
        </p:txBody>
      </p:sp>
      <p:pic>
        <p:nvPicPr>
          <p:cNvPr id="3" name="VID-20231125-WA0010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461" y="2133600"/>
            <a:ext cx="4489875" cy="3048000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Gained valuable skills like public </a:t>
            </a:r>
            <a:r>
              <a:rPr lang="en-ZA" dirty="0"/>
              <a:t>speaking, report </a:t>
            </a:r>
            <a:r>
              <a:rPr lang="en-ZA" dirty="0" smtClean="0"/>
              <a:t>writing and event planning.</a:t>
            </a:r>
            <a:endParaRPr lang="en-ZA" dirty="0"/>
          </a:p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S</a:t>
            </a:r>
            <a:r>
              <a:rPr lang="en-ZA" dirty="0" smtClean="0"/>
              <a:t>tarted </a:t>
            </a:r>
            <a:r>
              <a:rPr lang="en-ZA" dirty="0"/>
              <a:t>performing better in other aspects of my life, </a:t>
            </a:r>
            <a:r>
              <a:rPr lang="en-ZA" dirty="0" smtClean="0"/>
              <a:t>my school </a:t>
            </a:r>
            <a:r>
              <a:rPr lang="en-ZA" dirty="0"/>
              <a:t>assignments, projects </a:t>
            </a:r>
            <a:r>
              <a:rPr lang="en-ZA" dirty="0" smtClean="0"/>
              <a:t>and house chores.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 now have a </a:t>
            </a:r>
            <a:r>
              <a:rPr lang="en-ZA" dirty="0"/>
              <a:t>stronger social </a:t>
            </a:r>
            <a:r>
              <a:rPr lang="en-ZA" dirty="0" smtClean="0"/>
              <a:t>capital.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I am grateful to </a:t>
            </a:r>
            <a:r>
              <a:rPr lang="en-ZA" dirty="0"/>
              <a:t>my matron/ </a:t>
            </a:r>
            <a:r>
              <a:rPr lang="en-ZA" dirty="0" smtClean="0"/>
              <a:t>mentor.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NGOs I work with in my community e.g. Team Rescue Mission and Shamwari </a:t>
            </a:r>
            <a:r>
              <a:rPr lang="en-ZA" dirty="0" smtClean="0"/>
              <a:t>Yemwanasikana.</a:t>
            </a:r>
            <a:endParaRPr lang="en-ZW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</p:spTree>
    <p:extLst>
      <p:ext uri="{BB962C8B-B14F-4D97-AF65-F5344CB8AC3E}">
        <p14:creationId xmlns:p14="http://schemas.microsoft.com/office/powerpoint/2010/main" val="23771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W" b="1" dirty="0" smtClean="0"/>
              <a:t>What Capacity Building Initiatives Have You Initiated?</a:t>
            </a:r>
            <a:endParaRPr lang="en-ZW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4470400" cy="3352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P</a:t>
            </a:r>
            <a:r>
              <a:rPr lang="en-ZA" dirty="0" smtClean="0"/>
              <a:t>uberty workshop - training students of </a:t>
            </a:r>
            <a:r>
              <a:rPr lang="en-ZA" dirty="0"/>
              <a:t>Seke One High School on how to build a </a:t>
            </a:r>
            <a:r>
              <a:rPr lang="en-ZA" dirty="0" smtClean="0"/>
              <a:t>puberty friendly </a:t>
            </a:r>
            <a:r>
              <a:rPr lang="en-ZA" dirty="0"/>
              <a:t>environment for all</a:t>
            </a:r>
            <a:r>
              <a:rPr lang="en-ZA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ZA" dirty="0"/>
              <a:t>Gender Based Violence workshop at Beverly Hills College – teaching students of Beverly hills college on how, when and where to report GBV in their communities and school </a:t>
            </a:r>
            <a:endParaRPr lang="en-Z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ZA" dirty="0" smtClean="0"/>
              <a:t>Collaborated with Seke One High School Head Girl, Girls Empowerment </a:t>
            </a:r>
            <a:r>
              <a:rPr lang="en-ZA" dirty="0"/>
              <a:t>C</a:t>
            </a:r>
            <a:r>
              <a:rPr lang="en-ZA" dirty="0" smtClean="0"/>
              <a:t>lub </a:t>
            </a:r>
            <a:r>
              <a:rPr lang="en-ZA" dirty="0"/>
              <a:t>P</a:t>
            </a:r>
            <a:r>
              <a:rPr lang="en-ZA" dirty="0" smtClean="0"/>
              <a:t>resident on most of my initiatives.</a:t>
            </a:r>
            <a:endParaRPr lang="en-ZW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70494"/>
            <a:ext cx="9144000" cy="48750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ZW" sz="2400" dirty="0"/>
          </a:p>
        </p:txBody>
      </p:sp>
    </p:spTree>
    <p:extLst>
      <p:ext uri="{BB962C8B-B14F-4D97-AF65-F5344CB8AC3E}">
        <p14:creationId xmlns:p14="http://schemas.microsoft.com/office/powerpoint/2010/main" val="250862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RLLink xmlns="baaa1e52-d096-4578-884f-544177159c31">
      <Url xsi:nil="true"/>
      <Description xsi:nil="true"/>
    </URLLink>
    <TaxCatchAll xmlns="5c72703c-1067-4fa7-89cc-ef245258de7b" xsi:nil="true"/>
    <lcf76f155ced4ddcb4097134ff3c332f xmlns="baaa1e52-d096-4578-884f-544177159c3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3D288F9C0D742B1C572EE9F15CFEC" ma:contentTypeVersion="21" ma:contentTypeDescription="Create a new document." ma:contentTypeScope="" ma:versionID="053a5ec0831317e823422aaa8b6e0f06">
  <xsd:schema xmlns:xsd="http://www.w3.org/2001/XMLSchema" xmlns:xs="http://www.w3.org/2001/XMLSchema" xmlns:p="http://schemas.microsoft.com/office/2006/metadata/properties" xmlns:ns2="5c72703c-1067-4fa7-89cc-ef245258de7b" xmlns:ns3="baaa1e52-d096-4578-884f-544177159c31" targetNamespace="http://schemas.microsoft.com/office/2006/metadata/properties" ma:root="true" ma:fieldsID="22a11a410b86899d8171017e0a53600f" ns2:_="" ns3:_="">
    <xsd:import namespace="5c72703c-1067-4fa7-89cc-ef245258de7b"/>
    <xsd:import namespace="baaa1e52-d096-4578-884f-544177159c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URLLink" minOccurs="0"/>
                <xsd:element ref="ns3:MediaServiceSearchPropertie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aa1e52-d096-4578-884f-544177159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URLLink" ma:index="24" nillable="true" ma:displayName="URL Link" ma:format="Hyperlink" ma:internalName="URL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195517-BA27-4E6F-A7CE-68BB096E9E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00ACDD-6142-4E0C-8A7A-45D7311A2B9A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c72703c-1067-4fa7-89cc-ef245258de7b"/>
    <ds:schemaRef ds:uri="0d0128bf-0240-4a00-b00a-ea9f2cdab00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2F1ED5E-7BAA-425A-9B5C-1769F5B9A4D9}"/>
</file>

<file path=docProps/app.xml><?xml version="1.0" encoding="utf-8"?>
<Properties xmlns="http://schemas.openxmlformats.org/officeDocument/2006/extended-properties" xmlns:vt="http://schemas.openxmlformats.org/officeDocument/2006/docPropsVTypes">
  <TotalTime>4785</TotalTime>
  <Words>738</Words>
  <Application>Microsoft Office PowerPoint</Application>
  <PresentationFormat>On-screen Show (4:3)</PresentationFormat>
  <Paragraphs>80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Roboto</vt:lpstr>
      <vt:lpstr>Tahoma</vt:lpstr>
      <vt:lpstr>Times New Roman</vt:lpstr>
      <vt:lpstr>Wingdings</vt:lpstr>
      <vt:lpstr>Office Theme</vt:lpstr>
      <vt:lpstr>PowerPoint Presentation</vt:lpstr>
      <vt:lpstr>Quotable Quotes</vt:lpstr>
      <vt:lpstr>Experience as a leader</vt:lpstr>
      <vt:lpstr>WHO IS THIS YOUTH CHAMPION?  </vt:lpstr>
      <vt:lpstr>WHAT DRIVES YOU?   </vt:lpstr>
      <vt:lpstr>WHAT DO YOU DO?   </vt:lpstr>
      <vt:lpstr>CHALLENGES </vt:lpstr>
      <vt:lpstr>What has changed in your life?</vt:lpstr>
      <vt:lpstr>What Capacity Building Initiatives Have You Initiated?</vt:lpstr>
      <vt:lpstr>Lessons Learnt </vt:lpstr>
      <vt:lpstr>NEXT STEPS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vhai</dc:creator>
  <cp:lastModifiedBy>MURUNGU</cp:lastModifiedBy>
  <cp:revision>124</cp:revision>
  <dcterms:created xsi:type="dcterms:W3CDTF">2014-03-06T12:27:13Z</dcterms:created>
  <dcterms:modified xsi:type="dcterms:W3CDTF">2024-11-08T08:08:03Z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0x010100FC83D288F9C0D742B1C572EE9F15CFEC</vt:lpwstr>
  </property>
</Properties>
</file>