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0"/>
  </p:notesMasterIdLst>
  <p:sldIdLst>
    <p:sldId id="256" r:id="rId5"/>
    <p:sldId id="257" r:id="rId6"/>
    <p:sldId id="258" r:id="rId7"/>
    <p:sldId id="263" r:id="rId8"/>
    <p:sldId id="298" r:id="rId9"/>
    <p:sldId id="286" r:id="rId10"/>
    <p:sldId id="299" r:id="rId11"/>
    <p:sldId id="285" r:id="rId12"/>
    <p:sldId id="273" r:id="rId13"/>
    <p:sldId id="300" r:id="rId14"/>
    <p:sldId id="275" r:id="rId15"/>
    <p:sldId id="287" r:id="rId16"/>
    <p:sldId id="288" r:id="rId17"/>
    <p:sldId id="292" r:id="rId18"/>
    <p:sldId id="301" r:id="rId19"/>
    <p:sldId id="289" r:id="rId20"/>
    <p:sldId id="290" r:id="rId21"/>
    <p:sldId id="280" r:id="rId22"/>
    <p:sldId id="297" r:id="rId23"/>
    <p:sldId id="296" r:id="rId24"/>
    <p:sldId id="295" r:id="rId25"/>
    <p:sldId id="279" r:id="rId26"/>
    <p:sldId id="291" r:id="rId27"/>
    <p:sldId id="278" r:id="rId28"/>
    <p:sldId id="315"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CCOUNT ASSIST" initials="AA" lastIdx="1" clrIdx="0">
    <p:extLst>
      <p:ext uri="{19B8F6BF-5375-455C-9EA6-DF929625EA0E}">
        <p15:presenceInfo xmlns:p15="http://schemas.microsoft.com/office/powerpoint/2012/main" userId="ACCOUNT ASSIS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810" autoAdjust="0"/>
  </p:normalViewPr>
  <p:slideViewPr>
    <p:cSldViewPr>
      <p:cViewPr varScale="1">
        <p:scale>
          <a:sx n="61" d="100"/>
          <a:sy n="61" d="100"/>
        </p:scale>
        <p:origin x="1656"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r>
              <a:rPr lang="en-ZW"/>
              <a:t>Sources of Funding</a:t>
            </a:r>
          </a:p>
        </c:rich>
      </c:tx>
      <c:overlay val="0"/>
      <c:spPr>
        <a:noFill/>
        <a:ln>
          <a:noFill/>
        </a:ln>
        <a:effectLst/>
      </c:spPr>
      <c:txPr>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736111111111111"/>
          <c:y val="0.30206875182268883"/>
          <c:w val="0.81388888888888888"/>
          <c:h val="0.65757545931758532"/>
        </c:manualLayout>
      </c:layout>
      <c:pie3DChart>
        <c:varyColors val="1"/>
        <c:ser>
          <c:idx val="0"/>
          <c:order val="0"/>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8051-4E09-855A-4F35A15424BD}"/>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8051-4E09-855A-4F35A15424BD}"/>
              </c:ext>
            </c:extLst>
          </c:dPt>
          <c:dLbls>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1-8051-4E09-855A-4F35A15424BD}"/>
                </c:ext>
              </c:extLst>
            </c:dLbl>
            <c:dLbl>
              <c:idx val="1"/>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3-8051-4E09-855A-4F35A15424BD}"/>
                </c:ext>
              </c:extLst>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Sheet1!$B$7:$B$8</c:f>
              <c:strCache>
                <c:ptCount val="2"/>
                <c:pt idx="0">
                  <c:v>External</c:v>
                </c:pt>
                <c:pt idx="1">
                  <c:v>Internal</c:v>
                </c:pt>
              </c:strCache>
            </c:strRef>
          </c:cat>
          <c:val>
            <c:numRef>
              <c:f>Sheet1!$C$7:$C$8</c:f>
              <c:numCache>
                <c:formatCode>General</c:formatCode>
                <c:ptCount val="2"/>
                <c:pt idx="0">
                  <c:v>8</c:v>
                </c:pt>
                <c:pt idx="1">
                  <c:v>92</c:v>
                </c:pt>
              </c:numCache>
            </c:numRef>
          </c:val>
          <c:extLst>
            <c:ext xmlns:c16="http://schemas.microsoft.com/office/drawing/2014/chart" uri="{C3380CC4-5D6E-409C-BE32-E72D297353CC}">
              <c16:uniqueId val="{00000004-8051-4E09-855A-4F35A15424BD}"/>
            </c:ext>
          </c:extLst>
        </c:ser>
        <c:dLbls>
          <c:dLblPos val="outEnd"/>
          <c:showLegendKey val="0"/>
          <c:showVal val="0"/>
          <c:showCatName val="0"/>
          <c:showSerName val="0"/>
          <c:showPercent val="1"/>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9525" cap="flat" cmpd="sng" algn="ctr">
      <a:solidFill>
        <a:schemeClr val="tx1">
          <a:lumMod val="15000"/>
          <a:lumOff val="85000"/>
        </a:schemeClr>
      </a:solid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r>
              <a:rPr lang="en-ZW"/>
              <a:t>Sources of Funding</a:t>
            </a:r>
          </a:p>
        </c:rich>
      </c:tx>
      <c:overlay val="0"/>
      <c:spPr>
        <a:noFill/>
        <a:ln>
          <a:noFill/>
        </a:ln>
        <a:effectLst/>
      </c:spPr>
      <c:txPr>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736111111111111"/>
          <c:y val="0.30206875182268883"/>
          <c:w val="0.81388888888888888"/>
          <c:h val="0.65757545931758532"/>
        </c:manualLayout>
      </c:layout>
      <c:pie3DChart>
        <c:varyColors val="1"/>
        <c:ser>
          <c:idx val="0"/>
          <c:order val="0"/>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8051-4E09-855A-4F35A15424BD}"/>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8051-4E09-855A-4F35A15424BD}"/>
              </c:ext>
            </c:extLst>
          </c:dPt>
          <c:dLbls>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1-8051-4E09-855A-4F35A15424BD}"/>
                </c:ext>
              </c:extLst>
            </c:dLbl>
            <c:dLbl>
              <c:idx val="1"/>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3-8051-4E09-855A-4F35A15424BD}"/>
                </c:ext>
              </c:extLst>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Sheet1!$B$7:$B$8</c:f>
              <c:strCache>
                <c:ptCount val="2"/>
                <c:pt idx="0">
                  <c:v>External</c:v>
                </c:pt>
                <c:pt idx="1">
                  <c:v>Internal</c:v>
                </c:pt>
              </c:strCache>
            </c:strRef>
          </c:cat>
          <c:val>
            <c:numRef>
              <c:f>Sheet1!$C$7:$C$8</c:f>
              <c:numCache>
                <c:formatCode>General</c:formatCode>
                <c:ptCount val="2"/>
                <c:pt idx="0">
                  <c:v>8</c:v>
                </c:pt>
                <c:pt idx="1">
                  <c:v>92</c:v>
                </c:pt>
              </c:numCache>
            </c:numRef>
          </c:val>
          <c:extLst>
            <c:ext xmlns:c16="http://schemas.microsoft.com/office/drawing/2014/chart" uri="{C3380CC4-5D6E-409C-BE32-E72D297353CC}">
              <c16:uniqueId val="{00000004-8051-4E09-855A-4F35A15424BD}"/>
            </c:ext>
          </c:extLst>
        </c:ser>
        <c:dLbls>
          <c:dLblPos val="outEnd"/>
          <c:showLegendKey val="0"/>
          <c:showVal val="0"/>
          <c:showCatName val="0"/>
          <c:showSerName val="0"/>
          <c:showPercent val="1"/>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9525" cap="flat" cmpd="sng" algn="ctr">
      <a:solidFill>
        <a:schemeClr val="tx1">
          <a:lumMod val="15000"/>
          <a:lumOff val="85000"/>
        </a:schemeClr>
      </a:solidFill>
      <a:round/>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ZW"/>
              <a:t>Expenditure</a:t>
            </a:r>
            <a:r>
              <a:rPr lang="en-ZW" baseline="0"/>
              <a:t> </a:t>
            </a:r>
            <a:endParaRPr lang="en-ZW"/>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2566-4007-AFFB-01A680630BEE}"/>
              </c:ext>
            </c:extLst>
          </c:dPt>
          <c:dPt>
            <c:idx val="1"/>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2566-4007-AFFB-01A680630BEE}"/>
              </c:ext>
            </c:extLst>
          </c:dPt>
          <c:dPt>
            <c:idx val="2"/>
            <c:bubble3D val="0"/>
            <c:spPr>
              <a:solidFill>
                <a:schemeClr val="accent3"/>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2566-4007-AFFB-01A680630BEE}"/>
              </c:ext>
            </c:extLst>
          </c:dPt>
          <c:dPt>
            <c:idx val="3"/>
            <c:bubble3D val="0"/>
            <c:spPr>
              <a:solidFill>
                <a:schemeClr val="accent4"/>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7-2566-4007-AFFB-01A680630BEE}"/>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Sheet1!$A$29:$A$32</c:f>
              <c:strCache>
                <c:ptCount val="4"/>
                <c:pt idx="0">
                  <c:v>GMS</c:v>
                </c:pt>
                <c:pt idx="1">
                  <c:v>HUMAN CAPITAL</c:v>
                </c:pt>
                <c:pt idx="2">
                  <c:v>GSP</c:v>
                </c:pt>
                <c:pt idx="3">
                  <c:v>MAINSTREAMING PROGRAMMES</c:v>
                </c:pt>
              </c:strCache>
            </c:strRef>
          </c:cat>
          <c:val>
            <c:numRef>
              <c:f>Sheet1!$B$29:$B$32</c:f>
              <c:numCache>
                <c:formatCode>0%</c:formatCode>
                <c:ptCount val="4"/>
                <c:pt idx="0">
                  <c:v>3.4440612675622472E-4</c:v>
                </c:pt>
                <c:pt idx="1">
                  <c:v>0.27127555030905309</c:v>
                </c:pt>
                <c:pt idx="2">
                  <c:v>2.0617709233452597E-3</c:v>
                </c:pt>
                <c:pt idx="3">
                  <c:v>0.72631827264084547</c:v>
                </c:pt>
              </c:numCache>
            </c:numRef>
          </c:val>
          <c:extLst>
            <c:ext xmlns:c16="http://schemas.microsoft.com/office/drawing/2014/chart" uri="{C3380CC4-5D6E-409C-BE32-E72D297353CC}">
              <c16:uniqueId val="{00000008-2566-4007-AFFB-01A680630BEE}"/>
            </c:ext>
          </c:extLst>
        </c:ser>
        <c:dLbls>
          <c:dLblPos val="ctr"/>
          <c:showLegendKey val="0"/>
          <c:showVal val="0"/>
          <c:showCatName val="0"/>
          <c:showSerName val="0"/>
          <c:showPercent val="1"/>
          <c:showBubbleSize val="0"/>
          <c:showLeaderLines val="1"/>
        </c:dLbls>
      </c:pie3D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ZW"/>
              <a:t>Expenditure</a:t>
            </a:r>
            <a:r>
              <a:rPr lang="en-ZW" baseline="0"/>
              <a:t> by Programme</a:t>
            </a:r>
            <a:endParaRPr lang="en-ZW"/>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DB60-4ED2-924C-DB8770CD2375}"/>
              </c:ext>
            </c:extLst>
          </c:dPt>
          <c:dPt>
            <c:idx val="1"/>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DB60-4ED2-924C-DB8770CD2375}"/>
              </c:ext>
            </c:extLst>
          </c:dPt>
          <c:dPt>
            <c:idx val="2"/>
            <c:bubble3D val="0"/>
            <c:spPr>
              <a:solidFill>
                <a:schemeClr val="accent3"/>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DB60-4ED2-924C-DB8770CD2375}"/>
              </c:ext>
            </c:extLst>
          </c:dPt>
          <c:dPt>
            <c:idx val="3"/>
            <c:bubble3D val="0"/>
            <c:spPr>
              <a:solidFill>
                <a:schemeClr val="accent4"/>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7-DB60-4ED2-924C-DB8770CD2375}"/>
              </c:ext>
            </c:extLst>
          </c:dPt>
          <c:dPt>
            <c:idx val="4"/>
            <c:bubble3D val="0"/>
            <c:spPr>
              <a:solidFill>
                <a:schemeClr val="accent5"/>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9-DB60-4ED2-924C-DB8770CD2375}"/>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Sheet2!$B$14:$B$18</c:f>
              <c:strCache>
                <c:ptCount val="5"/>
                <c:pt idx="0">
                  <c:v> GOVERNANCE &amp; ADMINISTRATION </c:v>
                </c:pt>
                <c:pt idx="1">
                  <c:v> SOCIAL SERVICES </c:v>
                </c:pt>
                <c:pt idx="2">
                  <c:v> WATER , SANITATION &amp; HYGIENE </c:v>
                </c:pt>
                <c:pt idx="3">
                  <c:v> ROADS ACCOUNT </c:v>
                </c:pt>
                <c:pt idx="4">
                  <c:v> PUBLIC SAFETY &amp; SECURITY </c:v>
                </c:pt>
              </c:strCache>
            </c:strRef>
          </c:cat>
          <c:val>
            <c:numRef>
              <c:f>Sheet2!$C$14:$C$18</c:f>
              <c:numCache>
                <c:formatCode>0%</c:formatCode>
                <c:ptCount val="5"/>
                <c:pt idx="0">
                  <c:v>0.31558415573651755</c:v>
                </c:pt>
                <c:pt idx="1">
                  <c:v>0.10790946110572756</c:v>
                </c:pt>
                <c:pt idx="2">
                  <c:v>0.37900721746330029</c:v>
                </c:pt>
                <c:pt idx="3">
                  <c:v>8.4226841518140624E-2</c:v>
                </c:pt>
                <c:pt idx="4">
                  <c:v>0.11327232417631404</c:v>
                </c:pt>
              </c:numCache>
            </c:numRef>
          </c:val>
          <c:extLst>
            <c:ext xmlns:c16="http://schemas.microsoft.com/office/drawing/2014/chart" uri="{C3380CC4-5D6E-409C-BE32-E72D297353CC}">
              <c16:uniqueId val="{0000000A-DB60-4ED2-924C-DB8770CD2375}"/>
            </c:ext>
          </c:extLst>
        </c:ser>
        <c:dLbls>
          <c:dLblPos val="ctr"/>
          <c:showLegendKey val="0"/>
          <c:showVal val="0"/>
          <c:showCatName val="0"/>
          <c:showSerName val="0"/>
          <c:showPercent val="1"/>
          <c:showBubbleSize val="0"/>
          <c:showLeaderLines val="1"/>
        </c:dLbls>
      </c:pie3D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967AC4-FAAE-40C7-9D5F-93FB15DECFD0}" type="datetimeFigureOut">
              <a:rPr lang="en-GB" smtClean="0"/>
              <a:t>07/11/2024</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FD5587-7577-41D4-90F2-B824B19906F8}" type="slidenum">
              <a:rPr lang="en-GB" smtClean="0"/>
              <a:t>‹#›</a:t>
            </a:fld>
            <a:endParaRPr lang="en-GB"/>
          </a:p>
        </p:txBody>
      </p:sp>
    </p:spTree>
    <p:extLst>
      <p:ext uri="{BB962C8B-B14F-4D97-AF65-F5344CB8AC3E}">
        <p14:creationId xmlns:p14="http://schemas.microsoft.com/office/powerpoint/2010/main" val="321957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DFD5587-7577-41D4-90F2-B824B19906F8}" type="slidenum">
              <a:rPr lang="en-GB" smtClean="0"/>
              <a:t>1</a:t>
            </a:fld>
            <a:endParaRPr lang="en-GB"/>
          </a:p>
        </p:txBody>
      </p:sp>
    </p:spTree>
    <p:extLst>
      <p:ext uri="{BB962C8B-B14F-4D97-AF65-F5344CB8AC3E}">
        <p14:creationId xmlns:p14="http://schemas.microsoft.com/office/powerpoint/2010/main" val="29624344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W" dirty="0"/>
          </a:p>
        </p:txBody>
      </p:sp>
      <p:sp>
        <p:nvSpPr>
          <p:cNvPr id="4" name="Slide Number Placeholder 3"/>
          <p:cNvSpPr>
            <a:spLocks noGrp="1"/>
          </p:cNvSpPr>
          <p:nvPr>
            <p:ph type="sldNum" sz="quarter" idx="10"/>
          </p:nvPr>
        </p:nvSpPr>
        <p:spPr/>
        <p:txBody>
          <a:bodyPr/>
          <a:lstStyle/>
          <a:p>
            <a:fld id="{1DFD5587-7577-41D4-90F2-B824B19906F8}" type="slidenum">
              <a:rPr lang="en-GB" smtClean="0"/>
              <a:t>13</a:t>
            </a:fld>
            <a:endParaRPr lang="en-GB"/>
          </a:p>
        </p:txBody>
      </p:sp>
    </p:spTree>
    <p:extLst>
      <p:ext uri="{BB962C8B-B14F-4D97-AF65-F5344CB8AC3E}">
        <p14:creationId xmlns:p14="http://schemas.microsoft.com/office/powerpoint/2010/main" val="40419080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ZW"/>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W"/>
          </a:p>
        </p:txBody>
      </p:sp>
      <p:sp>
        <p:nvSpPr>
          <p:cNvPr id="4" name="Date Placeholder 3"/>
          <p:cNvSpPr>
            <a:spLocks noGrp="1"/>
          </p:cNvSpPr>
          <p:nvPr>
            <p:ph type="dt" sz="half" idx="10"/>
          </p:nvPr>
        </p:nvSpPr>
        <p:spPr/>
        <p:txBody>
          <a:bodyPr/>
          <a:lstStyle/>
          <a:p>
            <a:fld id="{BDB4485F-ED24-47DB-AFF9-387090B6200D}" type="datetimeFigureOut">
              <a:rPr lang="en-ZW" smtClean="0"/>
              <a:t>7/11/2024</a:t>
            </a:fld>
            <a:endParaRPr lang="en-ZW"/>
          </a:p>
        </p:txBody>
      </p:sp>
      <p:sp>
        <p:nvSpPr>
          <p:cNvPr id="5" name="Footer Placeholder 4"/>
          <p:cNvSpPr>
            <a:spLocks noGrp="1"/>
          </p:cNvSpPr>
          <p:nvPr>
            <p:ph type="ftr" sz="quarter" idx="11"/>
          </p:nvPr>
        </p:nvSpPr>
        <p:spPr/>
        <p:txBody>
          <a:bodyPr/>
          <a:lstStyle/>
          <a:p>
            <a:endParaRPr lang="en-ZW"/>
          </a:p>
        </p:txBody>
      </p:sp>
      <p:sp>
        <p:nvSpPr>
          <p:cNvPr id="6" name="Slide Number Placeholder 5"/>
          <p:cNvSpPr>
            <a:spLocks noGrp="1"/>
          </p:cNvSpPr>
          <p:nvPr>
            <p:ph type="sldNum" sz="quarter" idx="12"/>
          </p:nvPr>
        </p:nvSpPr>
        <p:spPr/>
        <p:txBody>
          <a:bodyPr/>
          <a:lstStyle/>
          <a:p>
            <a:fld id="{6A8A6CC1-C62E-4793-9BAB-70F633D6ED53}" type="slidenum">
              <a:rPr lang="en-ZW" smtClean="0"/>
              <a:t>‹#›</a:t>
            </a:fld>
            <a:endParaRPr lang="en-ZW"/>
          </a:p>
        </p:txBody>
      </p:sp>
    </p:spTree>
    <p:extLst>
      <p:ext uri="{BB962C8B-B14F-4D97-AF65-F5344CB8AC3E}">
        <p14:creationId xmlns:p14="http://schemas.microsoft.com/office/powerpoint/2010/main" val="3970745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W"/>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4" name="Date Placeholder 3"/>
          <p:cNvSpPr>
            <a:spLocks noGrp="1"/>
          </p:cNvSpPr>
          <p:nvPr>
            <p:ph type="dt" sz="half" idx="10"/>
          </p:nvPr>
        </p:nvSpPr>
        <p:spPr/>
        <p:txBody>
          <a:bodyPr/>
          <a:lstStyle/>
          <a:p>
            <a:fld id="{BDB4485F-ED24-47DB-AFF9-387090B6200D}" type="datetimeFigureOut">
              <a:rPr lang="en-ZW" smtClean="0"/>
              <a:t>7/11/2024</a:t>
            </a:fld>
            <a:endParaRPr lang="en-ZW"/>
          </a:p>
        </p:txBody>
      </p:sp>
      <p:sp>
        <p:nvSpPr>
          <p:cNvPr id="5" name="Footer Placeholder 4"/>
          <p:cNvSpPr>
            <a:spLocks noGrp="1"/>
          </p:cNvSpPr>
          <p:nvPr>
            <p:ph type="ftr" sz="quarter" idx="11"/>
          </p:nvPr>
        </p:nvSpPr>
        <p:spPr/>
        <p:txBody>
          <a:bodyPr/>
          <a:lstStyle/>
          <a:p>
            <a:endParaRPr lang="en-ZW"/>
          </a:p>
        </p:txBody>
      </p:sp>
      <p:sp>
        <p:nvSpPr>
          <p:cNvPr id="6" name="Slide Number Placeholder 5"/>
          <p:cNvSpPr>
            <a:spLocks noGrp="1"/>
          </p:cNvSpPr>
          <p:nvPr>
            <p:ph type="sldNum" sz="quarter" idx="12"/>
          </p:nvPr>
        </p:nvSpPr>
        <p:spPr/>
        <p:txBody>
          <a:bodyPr/>
          <a:lstStyle/>
          <a:p>
            <a:fld id="{6A8A6CC1-C62E-4793-9BAB-70F633D6ED53}" type="slidenum">
              <a:rPr lang="en-ZW" smtClean="0"/>
              <a:t>‹#›</a:t>
            </a:fld>
            <a:endParaRPr lang="en-ZW"/>
          </a:p>
        </p:txBody>
      </p:sp>
    </p:spTree>
    <p:extLst>
      <p:ext uri="{BB962C8B-B14F-4D97-AF65-F5344CB8AC3E}">
        <p14:creationId xmlns:p14="http://schemas.microsoft.com/office/powerpoint/2010/main" val="6801628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ZW"/>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4" name="Date Placeholder 3"/>
          <p:cNvSpPr>
            <a:spLocks noGrp="1"/>
          </p:cNvSpPr>
          <p:nvPr>
            <p:ph type="dt" sz="half" idx="10"/>
          </p:nvPr>
        </p:nvSpPr>
        <p:spPr/>
        <p:txBody>
          <a:bodyPr/>
          <a:lstStyle/>
          <a:p>
            <a:fld id="{BDB4485F-ED24-47DB-AFF9-387090B6200D}" type="datetimeFigureOut">
              <a:rPr lang="en-ZW" smtClean="0"/>
              <a:t>7/11/2024</a:t>
            </a:fld>
            <a:endParaRPr lang="en-ZW"/>
          </a:p>
        </p:txBody>
      </p:sp>
      <p:sp>
        <p:nvSpPr>
          <p:cNvPr id="5" name="Footer Placeholder 4"/>
          <p:cNvSpPr>
            <a:spLocks noGrp="1"/>
          </p:cNvSpPr>
          <p:nvPr>
            <p:ph type="ftr" sz="quarter" idx="11"/>
          </p:nvPr>
        </p:nvSpPr>
        <p:spPr/>
        <p:txBody>
          <a:bodyPr/>
          <a:lstStyle/>
          <a:p>
            <a:endParaRPr lang="en-ZW"/>
          </a:p>
        </p:txBody>
      </p:sp>
      <p:sp>
        <p:nvSpPr>
          <p:cNvPr id="6" name="Slide Number Placeholder 5"/>
          <p:cNvSpPr>
            <a:spLocks noGrp="1"/>
          </p:cNvSpPr>
          <p:nvPr>
            <p:ph type="sldNum" sz="quarter" idx="12"/>
          </p:nvPr>
        </p:nvSpPr>
        <p:spPr/>
        <p:txBody>
          <a:bodyPr/>
          <a:lstStyle/>
          <a:p>
            <a:fld id="{6A8A6CC1-C62E-4793-9BAB-70F633D6ED53}" type="slidenum">
              <a:rPr lang="en-ZW" smtClean="0"/>
              <a:t>‹#›</a:t>
            </a:fld>
            <a:endParaRPr lang="en-ZW"/>
          </a:p>
        </p:txBody>
      </p:sp>
    </p:spTree>
    <p:extLst>
      <p:ext uri="{BB962C8B-B14F-4D97-AF65-F5344CB8AC3E}">
        <p14:creationId xmlns:p14="http://schemas.microsoft.com/office/powerpoint/2010/main" val="24091248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W"/>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4" name="Date Placeholder 3"/>
          <p:cNvSpPr>
            <a:spLocks noGrp="1"/>
          </p:cNvSpPr>
          <p:nvPr>
            <p:ph type="dt" sz="half" idx="10"/>
          </p:nvPr>
        </p:nvSpPr>
        <p:spPr/>
        <p:txBody>
          <a:bodyPr/>
          <a:lstStyle/>
          <a:p>
            <a:fld id="{BDB4485F-ED24-47DB-AFF9-387090B6200D}" type="datetimeFigureOut">
              <a:rPr lang="en-ZW" smtClean="0"/>
              <a:t>7/11/2024</a:t>
            </a:fld>
            <a:endParaRPr lang="en-ZW"/>
          </a:p>
        </p:txBody>
      </p:sp>
      <p:sp>
        <p:nvSpPr>
          <p:cNvPr id="5" name="Footer Placeholder 4"/>
          <p:cNvSpPr>
            <a:spLocks noGrp="1"/>
          </p:cNvSpPr>
          <p:nvPr>
            <p:ph type="ftr" sz="quarter" idx="11"/>
          </p:nvPr>
        </p:nvSpPr>
        <p:spPr/>
        <p:txBody>
          <a:bodyPr/>
          <a:lstStyle/>
          <a:p>
            <a:endParaRPr lang="en-ZW"/>
          </a:p>
        </p:txBody>
      </p:sp>
      <p:sp>
        <p:nvSpPr>
          <p:cNvPr id="6" name="Slide Number Placeholder 5"/>
          <p:cNvSpPr>
            <a:spLocks noGrp="1"/>
          </p:cNvSpPr>
          <p:nvPr>
            <p:ph type="sldNum" sz="quarter" idx="12"/>
          </p:nvPr>
        </p:nvSpPr>
        <p:spPr/>
        <p:txBody>
          <a:bodyPr/>
          <a:lstStyle/>
          <a:p>
            <a:fld id="{6A8A6CC1-C62E-4793-9BAB-70F633D6ED53}" type="slidenum">
              <a:rPr lang="en-ZW" smtClean="0"/>
              <a:t>‹#›</a:t>
            </a:fld>
            <a:endParaRPr lang="en-ZW"/>
          </a:p>
        </p:txBody>
      </p:sp>
    </p:spTree>
    <p:extLst>
      <p:ext uri="{BB962C8B-B14F-4D97-AF65-F5344CB8AC3E}">
        <p14:creationId xmlns:p14="http://schemas.microsoft.com/office/powerpoint/2010/main" val="2280989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ZW"/>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B4485F-ED24-47DB-AFF9-387090B6200D}" type="datetimeFigureOut">
              <a:rPr lang="en-ZW" smtClean="0"/>
              <a:t>7/11/2024</a:t>
            </a:fld>
            <a:endParaRPr lang="en-ZW"/>
          </a:p>
        </p:txBody>
      </p:sp>
      <p:sp>
        <p:nvSpPr>
          <p:cNvPr id="5" name="Footer Placeholder 4"/>
          <p:cNvSpPr>
            <a:spLocks noGrp="1"/>
          </p:cNvSpPr>
          <p:nvPr>
            <p:ph type="ftr" sz="quarter" idx="11"/>
          </p:nvPr>
        </p:nvSpPr>
        <p:spPr/>
        <p:txBody>
          <a:bodyPr/>
          <a:lstStyle/>
          <a:p>
            <a:endParaRPr lang="en-ZW"/>
          </a:p>
        </p:txBody>
      </p:sp>
      <p:sp>
        <p:nvSpPr>
          <p:cNvPr id="6" name="Slide Number Placeholder 5"/>
          <p:cNvSpPr>
            <a:spLocks noGrp="1"/>
          </p:cNvSpPr>
          <p:nvPr>
            <p:ph type="sldNum" sz="quarter" idx="12"/>
          </p:nvPr>
        </p:nvSpPr>
        <p:spPr/>
        <p:txBody>
          <a:bodyPr/>
          <a:lstStyle/>
          <a:p>
            <a:fld id="{6A8A6CC1-C62E-4793-9BAB-70F633D6ED53}" type="slidenum">
              <a:rPr lang="en-ZW" smtClean="0"/>
              <a:t>‹#›</a:t>
            </a:fld>
            <a:endParaRPr lang="en-ZW"/>
          </a:p>
        </p:txBody>
      </p:sp>
    </p:spTree>
    <p:extLst>
      <p:ext uri="{BB962C8B-B14F-4D97-AF65-F5344CB8AC3E}">
        <p14:creationId xmlns:p14="http://schemas.microsoft.com/office/powerpoint/2010/main" val="39287628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W"/>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5" name="Date Placeholder 4"/>
          <p:cNvSpPr>
            <a:spLocks noGrp="1"/>
          </p:cNvSpPr>
          <p:nvPr>
            <p:ph type="dt" sz="half" idx="10"/>
          </p:nvPr>
        </p:nvSpPr>
        <p:spPr/>
        <p:txBody>
          <a:bodyPr/>
          <a:lstStyle/>
          <a:p>
            <a:fld id="{BDB4485F-ED24-47DB-AFF9-387090B6200D}" type="datetimeFigureOut">
              <a:rPr lang="en-ZW" smtClean="0"/>
              <a:t>7/11/2024</a:t>
            </a:fld>
            <a:endParaRPr lang="en-ZW"/>
          </a:p>
        </p:txBody>
      </p:sp>
      <p:sp>
        <p:nvSpPr>
          <p:cNvPr id="6" name="Footer Placeholder 5"/>
          <p:cNvSpPr>
            <a:spLocks noGrp="1"/>
          </p:cNvSpPr>
          <p:nvPr>
            <p:ph type="ftr" sz="quarter" idx="11"/>
          </p:nvPr>
        </p:nvSpPr>
        <p:spPr/>
        <p:txBody>
          <a:bodyPr/>
          <a:lstStyle/>
          <a:p>
            <a:endParaRPr lang="en-ZW"/>
          </a:p>
        </p:txBody>
      </p:sp>
      <p:sp>
        <p:nvSpPr>
          <p:cNvPr id="7" name="Slide Number Placeholder 6"/>
          <p:cNvSpPr>
            <a:spLocks noGrp="1"/>
          </p:cNvSpPr>
          <p:nvPr>
            <p:ph type="sldNum" sz="quarter" idx="12"/>
          </p:nvPr>
        </p:nvSpPr>
        <p:spPr/>
        <p:txBody>
          <a:bodyPr/>
          <a:lstStyle/>
          <a:p>
            <a:fld id="{6A8A6CC1-C62E-4793-9BAB-70F633D6ED53}" type="slidenum">
              <a:rPr lang="en-ZW" smtClean="0"/>
              <a:t>‹#›</a:t>
            </a:fld>
            <a:endParaRPr lang="en-ZW"/>
          </a:p>
        </p:txBody>
      </p:sp>
    </p:spTree>
    <p:extLst>
      <p:ext uri="{BB962C8B-B14F-4D97-AF65-F5344CB8AC3E}">
        <p14:creationId xmlns:p14="http://schemas.microsoft.com/office/powerpoint/2010/main" val="584428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ZW"/>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7" name="Date Placeholder 6"/>
          <p:cNvSpPr>
            <a:spLocks noGrp="1"/>
          </p:cNvSpPr>
          <p:nvPr>
            <p:ph type="dt" sz="half" idx="10"/>
          </p:nvPr>
        </p:nvSpPr>
        <p:spPr/>
        <p:txBody>
          <a:bodyPr/>
          <a:lstStyle/>
          <a:p>
            <a:fld id="{BDB4485F-ED24-47DB-AFF9-387090B6200D}" type="datetimeFigureOut">
              <a:rPr lang="en-ZW" smtClean="0"/>
              <a:t>7/11/2024</a:t>
            </a:fld>
            <a:endParaRPr lang="en-ZW"/>
          </a:p>
        </p:txBody>
      </p:sp>
      <p:sp>
        <p:nvSpPr>
          <p:cNvPr id="8" name="Footer Placeholder 7"/>
          <p:cNvSpPr>
            <a:spLocks noGrp="1"/>
          </p:cNvSpPr>
          <p:nvPr>
            <p:ph type="ftr" sz="quarter" idx="11"/>
          </p:nvPr>
        </p:nvSpPr>
        <p:spPr/>
        <p:txBody>
          <a:bodyPr/>
          <a:lstStyle/>
          <a:p>
            <a:endParaRPr lang="en-ZW"/>
          </a:p>
        </p:txBody>
      </p:sp>
      <p:sp>
        <p:nvSpPr>
          <p:cNvPr id="9" name="Slide Number Placeholder 8"/>
          <p:cNvSpPr>
            <a:spLocks noGrp="1"/>
          </p:cNvSpPr>
          <p:nvPr>
            <p:ph type="sldNum" sz="quarter" idx="12"/>
          </p:nvPr>
        </p:nvSpPr>
        <p:spPr/>
        <p:txBody>
          <a:bodyPr/>
          <a:lstStyle/>
          <a:p>
            <a:fld id="{6A8A6CC1-C62E-4793-9BAB-70F633D6ED53}" type="slidenum">
              <a:rPr lang="en-ZW" smtClean="0"/>
              <a:t>‹#›</a:t>
            </a:fld>
            <a:endParaRPr lang="en-ZW"/>
          </a:p>
        </p:txBody>
      </p:sp>
    </p:spTree>
    <p:extLst>
      <p:ext uri="{BB962C8B-B14F-4D97-AF65-F5344CB8AC3E}">
        <p14:creationId xmlns:p14="http://schemas.microsoft.com/office/powerpoint/2010/main" val="35666150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W"/>
          </a:p>
        </p:txBody>
      </p:sp>
      <p:sp>
        <p:nvSpPr>
          <p:cNvPr id="3" name="Date Placeholder 2"/>
          <p:cNvSpPr>
            <a:spLocks noGrp="1"/>
          </p:cNvSpPr>
          <p:nvPr>
            <p:ph type="dt" sz="half" idx="10"/>
          </p:nvPr>
        </p:nvSpPr>
        <p:spPr/>
        <p:txBody>
          <a:bodyPr/>
          <a:lstStyle/>
          <a:p>
            <a:fld id="{BDB4485F-ED24-47DB-AFF9-387090B6200D}" type="datetimeFigureOut">
              <a:rPr lang="en-ZW" smtClean="0"/>
              <a:t>7/11/2024</a:t>
            </a:fld>
            <a:endParaRPr lang="en-ZW"/>
          </a:p>
        </p:txBody>
      </p:sp>
      <p:sp>
        <p:nvSpPr>
          <p:cNvPr id="4" name="Footer Placeholder 3"/>
          <p:cNvSpPr>
            <a:spLocks noGrp="1"/>
          </p:cNvSpPr>
          <p:nvPr>
            <p:ph type="ftr" sz="quarter" idx="11"/>
          </p:nvPr>
        </p:nvSpPr>
        <p:spPr/>
        <p:txBody>
          <a:bodyPr/>
          <a:lstStyle/>
          <a:p>
            <a:endParaRPr lang="en-ZW"/>
          </a:p>
        </p:txBody>
      </p:sp>
      <p:sp>
        <p:nvSpPr>
          <p:cNvPr id="5" name="Slide Number Placeholder 4"/>
          <p:cNvSpPr>
            <a:spLocks noGrp="1"/>
          </p:cNvSpPr>
          <p:nvPr>
            <p:ph type="sldNum" sz="quarter" idx="12"/>
          </p:nvPr>
        </p:nvSpPr>
        <p:spPr/>
        <p:txBody>
          <a:bodyPr/>
          <a:lstStyle/>
          <a:p>
            <a:fld id="{6A8A6CC1-C62E-4793-9BAB-70F633D6ED53}" type="slidenum">
              <a:rPr lang="en-ZW" smtClean="0"/>
              <a:t>‹#›</a:t>
            </a:fld>
            <a:endParaRPr lang="en-ZW"/>
          </a:p>
        </p:txBody>
      </p:sp>
    </p:spTree>
    <p:extLst>
      <p:ext uri="{BB962C8B-B14F-4D97-AF65-F5344CB8AC3E}">
        <p14:creationId xmlns:p14="http://schemas.microsoft.com/office/powerpoint/2010/main" val="18284571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B4485F-ED24-47DB-AFF9-387090B6200D}" type="datetimeFigureOut">
              <a:rPr lang="en-ZW" smtClean="0"/>
              <a:t>7/11/2024</a:t>
            </a:fld>
            <a:endParaRPr lang="en-ZW"/>
          </a:p>
        </p:txBody>
      </p:sp>
      <p:sp>
        <p:nvSpPr>
          <p:cNvPr id="3" name="Footer Placeholder 2"/>
          <p:cNvSpPr>
            <a:spLocks noGrp="1"/>
          </p:cNvSpPr>
          <p:nvPr>
            <p:ph type="ftr" sz="quarter" idx="11"/>
          </p:nvPr>
        </p:nvSpPr>
        <p:spPr/>
        <p:txBody>
          <a:bodyPr/>
          <a:lstStyle/>
          <a:p>
            <a:endParaRPr lang="en-ZW"/>
          </a:p>
        </p:txBody>
      </p:sp>
      <p:sp>
        <p:nvSpPr>
          <p:cNvPr id="4" name="Slide Number Placeholder 3"/>
          <p:cNvSpPr>
            <a:spLocks noGrp="1"/>
          </p:cNvSpPr>
          <p:nvPr>
            <p:ph type="sldNum" sz="quarter" idx="12"/>
          </p:nvPr>
        </p:nvSpPr>
        <p:spPr/>
        <p:txBody>
          <a:bodyPr/>
          <a:lstStyle/>
          <a:p>
            <a:fld id="{6A8A6CC1-C62E-4793-9BAB-70F633D6ED53}" type="slidenum">
              <a:rPr lang="en-ZW" smtClean="0"/>
              <a:t>‹#›</a:t>
            </a:fld>
            <a:endParaRPr lang="en-ZW"/>
          </a:p>
        </p:txBody>
      </p:sp>
    </p:spTree>
    <p:extLst>
      <p:ext uri="{BB962C8B-B14F-4D97-AF65-F5344CB8AC3E}">
        <p14:creationId xmlns:p14="http://schemas.microsoft.com/office/powerpoint/2010/main" val="5329782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ZW"/>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DB4485F-ED24-47DB-AFF9-387090B6200D}" type="datetimeFigureOut">
              <a:rPr lang="en-ZW" smtClean="0"/>
              <a:t>7/11/2024</a:t>
            </a:fld>
            <a:endParaRPr lang="en-ZW"/>
          </a:p>
        </p:txBody>
      </p:sp>
      <p:sp>
        <p:nvSpPr>
          <p:cNvPr id="6" name="Footer Placeholder 5"/>
          <p:cNvSpPr>
            <a:spLocks noGrp="1"/>
          </p:cNvSpPr>
          <p:nvPr>
            <p:ph type="ftr" sz="quarter" idx="11"/>
          </p:nvPr>
        </p:nvSpPr>
        <p:spPr/>
        <p:txBody>
          <a:bodyPr/>
          <a:lstStyle/>
          <a:p>
            <a:endParaRPr lang="en-ZW"/>
          </a:p>
        </p:txBody>
      </p:sp>
      <p:sp>
        <p:nvSpPr>
          <p:cNvPr id="7" name="Slide Number Placeholder 6"/>
          <p:cNvSpPr>
            <a:spLocks noGrp="1"/>
          </p:cNvSpPr>
          <p:nvPr>
            <p:ph type="sldNum" sz="quarter" idx="12"/>
          </p:nvPr>
        </p:nvSpPr>
        <p:spPr/>
        <p:txBody>
          <a:bodyPr/>
          <a:lstStyle/>
          <a:p>
            <a:fld id="{6A8A6CC1-C62E-4793-9BAB-70F633D6ED53}" type="slidenum">
              <a:rPr lang="en-ZW" smtClean="0"/>
              <a:t>‹#›</a:t>
            </a:fld>
            <a:endParaRPr lang="en-ZW"/>
          </a:p>
        </p:txBody>
      </p:sp>
    </p:spTree>
    <p:extLst>
      <p:ext uri="{BB962C8B-B14F-4D97-AF65-F5344CB8AC3E}">
        <p14:creationId xmlns:p14="http://schemas.microsoft.com/office/powerpoint/2010/main" val="21207318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ZW"/>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W"/>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DB4485F-ED24-47DB-AFF9-387090B6200D}" type="datetimeFigureOut">
              <a:rPr lang="en-ZW" smtClean="0"/>
              <a:t>7/11/2024</a:t>
            </a:fld>
            <a:endParaRPr lang="en-ZW"/>
          </a:p>
        </p:txBody>
      </p:sp>
      <p:sp>
        <p:nvSpPr>
          <p:cNvPr id="6" name="Footer Placeholder 5"/>
          <p:cNvSpPr>
            <a:spLocks noGrp="1"/>
          </p:cNvSpPr>
          <p:nvPr>
            <p:ph type="ftr" sz="quarter" idx="11"/>
          </p:nvPr>
        </p:nvSpPr>
        <p:spPr/>
        <p:txBody>
          <a:bodyPr/>
          <a:lstStyle/>
          <a:p>
            <a:endParaRPr lang="en-ZW"/>
          </a:p>
        </p:txBody>
      </p:sp>
      <p:sp>
        <p:nvSpPr>
          <p:cNvPr id="7" name="Slide Number Placeholder 6"/>
          <p:cNvSpPr>
            <a:spLocks noGrp="1"/>
          </p:cNvSpPr>
          <p:nvPr>
            <p:ph type="sldNum" sz="quarter" idx="12"/>
          </p:nvPr>
        </p:nvSpPr>
        <p:spPr/>
        <p:txBody>
          <a:bodyPr/>
          <a:lstStyle/>
          <a:p>
            <a:fld id="{6A8A6CC1-C62E-4793-9BAB-70F633D6ED53}" type="slidenum">
              <a:rPr lang="en-ZW" smtClean="0"/>
              <a:t>‹#›</a:t>
            </a:fld>
            <a:endParaRPr lang="en-ZW"/>
          </a:p>
        </p:txBody>
      </p:sp>
    </p:spTree>
    <p:extLst>
      <p:ext uri="{BB962C8B-B14F-4D97-AF65-F5344CB8AC3E}">
        <p14:creationId xmlns:p14="http://schemas.microsoft.com/office/powerpoint/2010/main" val="2051226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ZW"/>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B4485F-ED24-47DB-AFF9-387090B6200D}" type="datetimeFigureOut">
              <a:rPr lang="en-ZW" smtClean="0"/>
              <a:t>7/11/2024</a:t>
            </a:fld>
            <a:endParaRPr lang="en-ZW"/>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W"/>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8A6CC1-C62E-4793-9BAB-70F633D6ED53}" type="slidenum">
              <a:rPr lang="en-ZW" smtClean="0"/>
              <a:t>‹#›</a:t>
            </a:fld>
            <a:endParaRPr lang="en-ZW"/>
          </a:p>
        </p:txBody>
      </p:sp>
    </p:spTree>
    <p:extLst>
      <p:ext uri="{BB962C8B-B14F-4D97-AF65-F5344CB8AC3E}">
        <p14:creationId xmlns:p14="http://schemas.microsoft.com/office/powerpoint/2010/main" val="31464914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8" name="TextBox 7"/>
          <p:cNvSpPr txBox="1"/>
          <p:nvPr/>
        </p:nvSpPr>
        <p:spPr>
          <a:xfrm>
            <a:off x="762000" y="2772239"/>
            <a:ext cx="7696200" cy="4031873"/>
          </a:xfrm>
          <a:prstGeom prst="rect">
            <a:avLst/>
          </a:prstGeom>
          <a:noFill/>
        </p:spPr>
        <p:txBody>
          <a:bodyPr wrap="square" rtlCol="0">
            <a:spAutoFit/>
          </a:bodyPr>
          <a:lstStyle/>
          <a:p>
            <a:pPr algn="ctr"/>
            <a:r>
              <a:rPr lang="en-GB" sz="2400" b="1" dirty="0">
                <a:latin typeface="Tahoma" panose="020B0604030504040204" pitchFamily="34" charset="0"/>
                <a:ea typeface="Times New Roman" panose="02020603050405020304" pitchFamily="18" charset="0"/>
              </a:rPr>
              <a:t>SADC PROTOCOL@WORK SUMMITS AND AWARDS </a:t>
            </a:r>
            <a:endParaRPr lang="en-ZW" sz="2400" b="1" dirty="0"/>
          </a:p>
          <a:p>
            <a:pPr algn="ctr"/>
            <a:r>
              <a:rPr lang="en-ZW" sz="3600" b="1" dirty="0"/>
              <a:t> 2024 </a:t>
            </a:r>
          </a:p>
          <a:p>
            <a:pPr algn="ctr"/>
            <a:r>
              <a:rPr lang="en-ZW" sz="3600" b="1" dirty="0"/>
              <a:t>GENDER RESPONSIVE BUDGETING </a:t>
            </a:r>
          </a:p>
          <a:p>
            <a:pPr algn="ctr"/>
            <a:endParaRPr lang="en-ZW" sz="3600" b="1" dirty="0"/>
          </a:p>
          <a:p>
            <a:pPr algn="ctr"/>
            <a:endParaRPr lang="en-ZW" sz="2000" b="1" dirty="0"/>
          </a:p>
          <a:p>
            <a:pPr algn="ctr"/>
            <a:r>
              <a:rPr lang="en-ZW" sz="2000" b="1" dirty="0"/>
              <a:t>(Zimbabwe, City of Victoria Falls,  T Mpofu)</a:t>
            </a:r>
          </a:p>
          <a:p>
            <a:pPr algn="ctr"/>
            <a:endParaRPr lang="en-ZW" sz="2000" dirty="0">
              <a:solidFill>
                <a:srgbClr val="FF0000"/>
              </a:solidFill>
            </a:endParaRPr>
          </a:p>
          <a:p>
            <a:pPr algn="ctr"/>
            <a:endParaRPr lang="en-ZA" sz="2000" dirty="0">
              <a:solidFill>
                <a:srgbClr val="FF0000"/>
              </a:solidFill>
            </a:endParaRPr>
          </a:p>
          <a:p>
            <a:pPr algn="ctr"/>
            <a:r>
              <a:rPr lang="en-ZW" sz="2000" dirty="0">
                <a:solidFill>
                  <a:srgbClr val="FF0000"/>
                </a:solidFill>
              </a:rPr>
              <a:t>.</a:t>
            </a:r>
          </a:p>
        </p:txBody>
      </p:sp>
      <p:sp>
        <p:nvSpPr>
          <p:cNvPr id="9" name="TextBox 8"/>
          <p:cNvSpPr txBox="1"/>
          <p:nvPr/>
        </p:nvSpPr>
        <p:spPr>
          <a:xfrm>
            <a:off x="0" y="6398786"/>
            <a:ext cx="9334500" cy="466218"/>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lnSpc>
                <a:spcPct val="107000"/>
              </a:lnSpc>
              <a:spcAft>
                <a:spcPts val="0"/>
              </a:spcAft>
            </a:pPr>
            <a:endParaRPr lang="en-ZW" sz="2400" dirty="0"/>
          </a:p>
        </p:txBody>
      </p:sp>
      <p:grpSp>
        <p:nvGrpSpPr>
          <p:cNvPr id="7" name="Group 6"/>
          <p:cNvGrpSpPr/>
          <p:nvPr/>
        </p:nvGrpSpPr>
        <p:grpSpPr>
          <a:xfrm>
            <a:off x="114300" y="1277640"/>
            <a:ext cx="8915400" cy="1143000"/>
            <a:chOff x="543012" y="237175"/>
            <a:chExt cx="11206620" cy="1314506"/>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49638" y="638675"/>
              <a:ext cx="3237986" cy="778756"/>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3012" y="237175"/>
              <a:ext cx="1506626" cy="1314506"/>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69018" y="679918"/>
              <a:ext cx="2780614" cy="807702"/>
            </a:xfrm>
            <a:prstGeom prst="rect">
              <a:avLst/>
            </a:prstGeom>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70412" y="708948"/>
              <a:ext cx="3315817" cy="623788"/>
            </a:xfrm>
            <a:prstGeom prst="rect">
              <a:avLst/>
            </a:prstGeom>
          </p:spPr>
        </p:pic>
      </p:grpSp>
      <p:pic>
        <p:nvPicPr>
          <p:cNvPr id="3" name="Picture 2">
            <a:extLst>
              <a:ext uri="{FF2B5EF4-FFF2-40B4-BE49-F238E27FC236}">
                <a16:creationId xmlns:a16="http://schemas.microsoft.com/office/drawing/2014/main" id="{4EDAD8F1-DC9E-BD74-4456-BA0042BB59B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44285" y="-168976"/>
            <a:ext cx="2097087" cy="1446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a:extLst>
              <a:ext uri="{FF2B5EF4-FFF2-40B4-BE49-F238E27FC236}">
                <a16:creationId xmlns:a16="http://schemas.microsoft.com/office/drawing/2014/main" id="{FFD56D66-79B2-1FE7-3696-36ED1223C90E}"/>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2275" y="53888"/>
            <a:ext cx="1271715" cy="1143000"/>
          </a:xfrm>
          <a:prstGeom prst="rect">
            <a:avLst/>
          </a:prstGeom>
          <a:noFill/>
        </p:spPr>
      </p:pic>
    </p:spTree>
    <p:extLst>
      <p:ext uri="{BB962C8B-B14F-4D97-AF65-F5344CB8AC3E}">
        <p14:creationId xmlns:p14="http://schemas.microsoft.com/office/powerpoint/2010/main" val="983321093"/>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B697BC18-70FC-0927-40F9-2E41130AB0D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151942-D078-381B-DA29-90ACE3F8CE54}"/>
              </a:ext>
            </a:extLst>
          </p:cNvPr>
          <p:cNvSpPr>
            <a:spLocks noGrp="1"/>
          </p:cNvSpPr>
          <p:nvPr>
            <p:ph type="title"/>
          </p:nvPr>
        </p:nvSpPr>
        <p:spPr/>
        <p:txBody>
          <a:bodyPr>
            <a:normAutofit/>
          </a:bodyPr>
          <a:lstStyle/>
          <a:p>
            <a:pPr lvl="0">
              <a:spcBef>
                <a:spcPct val="20000"/>
              </a:spcBef>
            </a:pPr>
            <a:r>
              <a:rPr lang="en-ZA" sz="3200" b="1" dirty="0">
                <a:solidFill>
                  <a:prstClr val="black"/>
                </a:solidFill>
                <a:ea typeface="+mn-ea"/>
                <a:cs typeface="+mn-cs"/>
              </a:rPr>
              <a:t>III. REVENUE</a:t>
            </a:r>
            <a:endParaRPr lang="en-ZW" sz="3200" dirty="0">
              <a:solidFill>
                <a:prstClr val="black"/>
              </a:solidFill>
              <a:ea typeface="+mn-ea"/>
              <a:cs typeface="+mn-cs"/>
            </a:endParaRPr>
          </a:p>
        </p:txBody>
      </p:sp>
      <p:sp>
        <p:nvSpPr>
          <p:cNvPr id="3" name="Content Placeholder 2">
            <a:extLst>
              <a:ext uri="{FF2B5EF4-FFF2-40B4-BE49-F238E27FC236}">
                <a16:creationId xmlns:a16="http://schemas.microsoft.com/office/drawing/2014/main" id="{FECED52B-F16C-2447-B45A-3FF8066A8A69}"/>
              </a:ext>
            </a:extLst>
          </p:cNvPr>
          <p:cNvSpPr>
            <a:spLocks noGrp="1"/>
          </p:cNvSpPr>
          <p:nvPr>
            <p:ph sz="half" idx="1"/>
          </p:nvPr>
        </p:nvSpPr>
        <p:spPr>
          <a:ln>
            <a:solidFill>
              <a:schemeClr val="tx1"/>
            </a:solidFill>
          </a:ln>
        </p:spPr>
        <p:txBody>
          <a:bodyPr>
            <a:normAutofit/>
          </a:bodyPr>
          <a:lstStyle/>
          <a:p>
            <a:pPr marL="0" indent="0">
              <a:buNone/>
            </a:pPr>
            <a:r>
              <a:rPr lang="en-GB" sz="1400" b="1" dirty="0"/>
              <a:t>How were these decisions influenced by budget consultations, in particular the views of women? </a:t>
            </a:r>
          </a:p>
          <a:p>
            <a:pPr marL="0" indent="0">
              <a:buNone/>
            </a:pPr>
            <a:endParaRPr lang="en-GB" sz="1400" b="1" dirty="0"/>
          </a:p>
          <a:p>
            <a:pPr>
              <a:buFont typeface="Wingdings" panose="05000000000000000000" pitchFamily="2" charset="2"/>
              <a:buChar char="Ø"/>
            </a:pPr>
            <a:r>
              <a:rPr lang="en-GB" sz="1200" dirty="0">
                <a:latin typeface="Tahoma" panose="020B0604030504040204" pitchFamily="34" charset="0"/>
                <a:ea typeface="Tahoma" panose="020B0604030504040204" pitchFamily="34" charset="0"/>
                <a:cs typeface="Tahoma" panose="020B0604030504040204" pitchFamily="34" charset="0"/>
              </a:rPr>
              <a:t>Women, men, youth and PLWD were given specific/special slot during the budget process to deliberate freely on issues affecting them which were then factored into the budget, e.g.  Women market was established following their request during budget consultation meeting</a:t>
            </a:r>
            <a:r>
              <a:rPr lang="en-GB" sz="1800" i="1" dirty="0">
                <a:effectLst/>
                <a:latin typeface="Calibri" panose="020F0502020204030204" pitchFamily="34" charset="0"/>
                <a:ea typeface="Calibri" panose="020F0502020204030204" pitchFamily="34" charset="0"/>
                <a:cs typeface="Times New Roman" panose="02020603050405020304" pitchFamily="18" charset="0"/>
              </a:rPr>
              <a:t>.</a:t>
            </a:r>
            <a:endParaRPr lang="en-GB" sz="1400" b="1" dirty="0"/>
          </a:p>
          <a:p>
            <a:pPr marL="0" indent="0">
              <a:buNone/>
            </a:pPr>
            <a:endParaRPr lang="en-GB" sz="1400" b="1" dirty="0"/>
          </a:p>
          <a:p>
            <a:pPr marL="0" indent="0">
              <a:buNone/>
            </a:pPr>
            <a:endParaRPr lang="en-GB" sz="1400" b="1" dirty="0"/>
          </a:p>
          <a:p>
            <a:pPr marL="0" indent="0">
              <a:buNone/>
            </a:pPr>
            <a:r>
              <a:rPr lang="en-GB" sz="1400" b="1" dirty="0"/>
              <a:t>Is any of the external financing specifically targeted at gender?</a:t>
            </a:r>
          </a:p>
          <a:p>
            <a:pPr>
              <a:spcAft>
                <a:spcPts val="800"/>
              </a:spcAft>
              <a:buFont typeface="Wingdings" panose="05000000000000000000" pitchFamily="2" charset="2"/>
              <a:buChar char="Ø"/>
            </a:pPr>
            <a:r>
              <a:rPr lang="en-GB" sz="1200" dirty="0">
                <a:latin typeface="Tahoma" panose="020B0604030504040204" pitchFamily="34" charset="0"/>
                <a:ea typeface="Tahoma" panose="020B0604030504040204" pitchFamily="34" charset="0"/>
                <a:cs typeface="Tahoma" panose="020B0604030504040204" pitchFamily="34" charset="0"/>
              </a:rPr>
              <a:t>None at the moment </a:t>
            </a:r>
            <a:endParaRPr lang="en-ZW" sz="1200" dirty="0">
              <a:latin typeface="Tahoma" panose="020B0604030504040204" pitchFamily="34" charset="0"/>
              <a:ea typeface="Tahoma" panose="020B0604030504040204" pitchFamily="34" charset="0"/>
              <a:cs typeface="Tahoma" panose="020B0604030504040204" pitchFamily="34" charset="0"/>
            </a:endParaRPr>
          </a:p>
          <a:p>
            <a:pPr>
              <a:spcAft>
                <a:spcPts val="800"/>
              </a:spcAft>
              <a:buFont typeface="Wingdings" panose="05000000000000000000" pitchFamily="2" charset="2"/>
              <a:buChar char="Ø"/>
            </a:pPr>
            <a:r>
              <a:rPr lang="en-GB" sz="1200" dirty="0">
                <a:latin typeface="Tahoma" panose="020B0604030504040204" pitchFamily="34" charset="0"/>
                <a:ea typeface="Tahoma" panose="020B0604030504040204" pitchFamily="34" charset="0"/>
                <a:cs typeface="Tahoma" panose="020B0604030504040204" pitchFamily="34" charset="0"/>
              </a:rPr>
              <a:t>Council work in collaboration with other NGO’s for various trainings of women, men, youth and PWD.</a:t>
            </a:r>
            <a:endParaRPr lang="en-ZW" sz="1200" dirty="0">
              <a:latin typeface="Tahoma" panose="020B0604030504040204" pitchFamily="34" charset="0"/>
              <a:ea typeface="Tahoma" panose="020B0604030504040204" pitchFamily="34" charset="0"/>
              <a:cs typeface="Tahoma" panose="020B0604030504040204" pitchFamily="34" charset="0"/>
            </a:endParaRPr>
          </a:p>
          <a:p>
            <a:pPr marL="0" indent="0">
              <a:spcAft>
                <a:spcPts val="800"/>
              </a:spcAft>
              <a:buNone/>
            </a:pPr>
            <a:r>
              <a:rPr lang="en-GB" sz="1200" dirty="0">
                <a:latin typeface="Tahoma" panose="020B0604030504040204" pitchFamily="34" charset="0"/>
                <a:ea typeface="Tahoma" panose="020B0604030504040204" pitchFamily="34" charset="0"/>
                <a:cs typeface="Tahoma" panose="020B0604030504040204" pitchFamily="34" charset="0"/>
              </a:rPr>
              <a:t> </a:t>
            </a:r>
            <a:endParaRPr lang="en-ZW" sz="1200" dirty="0">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Ø"/>
            </a:pPr>
            <a:endParaRPr lang="en-GB" sz="1400" b="1" dirty="0"/>
          </a:p>
          <a:p>
            <a:endParaRPr lang="en-ZA" sz="2000" b="1" dirty="0">
              <a:solidFill>
                <a:prstClr val="black"/>
              </a:solidFill>
            </a:endParaRPr>
          </a:p>
          <a:p>
            <a:pPr marL="0" indent="0">
              <a:buNone/>
            </a:pPr>
            <a:endParaRPr lang="en-ZW" sz="1800" b="1" dirty="0"/>
          </a:p>
        </p:txBody>
      </p:sp>
      <p:sp>
        <p:nvSpPr>
          <p:cNvPr id="6" name="TextBox 5">
            <a:extLst>
              <a:ext uri="{FF2B5EF4-FFF2-40B4-BE49-F238E27FC236}">
                <a16:creationId xmlns:a16="http://schemas.microsoft.com/office/drawing/2014/main" id="{75595509-EAA9-8106-8807-D540F4E0363A}"/>
              </a:ext>
            </a:extLst>
          </p:cNvPr>
          <p:cNvSpPr txBox="1"/>
          <p:nvPr/>
        </p:nvSpPr>
        <p:spPr>
          <a:xfrm>
            <a:off x="0" y="6398786"/>
            <a:ext cx="9334500" cy="466218"/>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lnSpc>
                <a:spcPct val="107000"/>
              </a:lnSpc>
              <a:spcAft>
                <a:spcPts val="0"/>
              </a:spcAft>
            </a:pPr>
            <a:endParaRPr lang="en-ZW" sz="2400" dirty="0"/>
          </a:p>
        </p:txBody>
      </p:sp>
      <p:graphicFrame>
        <p:nvGraphicFramePr>
          <p:cNvPr id="10" name="Content Placeholder 9">
            <a:extLst>
              <a:ext uri="{FF2B5EF4-FFF2-40B4-BE49-F238E27FC236}">
                <a16:creationId xmlns:a16="http://schemas.microsoft.com/office/drawing/2014/main" id="{6D6D933A-117A-82A9-2BF2-5E2066896908}"/>
              </a:ext>
            </a:extLst>
          </p:cNvPr>
          <p:cNvGraphicFramePr>
            <a:graphicFrameLocks noGrp="1"/>
          </p:cNvGraphicFramePr>
          <p:nvPr>
            <p:ph sz="half" idx="2"/>
          </p:nvPr>
        </p:nvGraphicFramePr>
        <p:xfrm>
          <a:off x="4648200" y="1600200"/>
          <a:ext cx="4038600"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hart 3">
            <a:extLst>
              <a:ext uri="{FF2B5EF4-FFF2-40B4-BE49-F238E27FC236}">
                <a16:creationId xmlns:a16="http://schemas.microsoft.com/office/drawing/2014/main" id="{F3EEC29F-2B2D-36BB-E17F-074E9C7DD036}"/>
              </a:ext>
            </a:extLst>
          </p:cNvPr>
          <p:cNvGraphicFramePr>
            <a:graphicFrameLocks/>
          </p:cNvGraphicFramePr>
          <p:nvPr/>
        </p:nvGraphicFramePr>
        <p:xfrm>
          <a:off x="4592053" y="1600200"/>
          <a:ext cx="4343400" cy="3505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10787679"/>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R="0" lvl="0">
              <a:lnSpc>
                <a:spcPct val="107000"/>
              </a:lnSpc>
              <a:spcBef>
                <a:spcPts val="0"/>
              </a:spcBef>
              <a:spcAft>
                <a:spcPts val="0"/>
              </a:spcAft>
            </a:pPr>
            <a:r>
              <a:rPr lang="en-ZA" sz="3600" b="1" dirty="0">
                <a:solidFill>
                  <a:prstClr val="black"/>
                </a:solidFill>
                <a:latin typeface="+mn-lt"/>
                <a:ea typeface="+mn-ea"/>
                <a:cs typeface="+mn-cs"/>
              </a:rPr>
              <a:t>IV. </a:t>
            </a:r>
            <a:r>
              <a:rPr lang="en-GB" sz="3600" b="1" dirty="0">
                <a:effectLst/>
                <a:latin typeface="+mn-lt"/>
                <a:ea typeface="Calibri" panose="020F0502020204030204" pitchFamily="34" charset="0"/>
                <a:cs typeface="Times New Roman" panose="02020603050405020304" pitchFamily="18" charset="0"/>
              </a:rPr>
              <a:t>EXPENDITURE </a:t>
            </a:r>
            <a:br>
              <a:rPr lang="en-GB" sz="3600" dirty="0">
                <a:effectLst/>
                <a:latin typeface="Calibri" panose="020F0502020204030204" pitchFamily="34" charset="0"/>
                <a:ea typeface="Calibri" panose="020F0502020204030204" pitchFamily="34" charset="0"/>
                <a:cs typeface="Times New Roman" panose="02020603050405020304" pitchFamily="18" charset="0"/>
              </a:rPr>
            </a:br>
            <a:endParaRPr lang="en-ZA" sz="3600" dirty="0"/>
          </a:p>
        </p:txBody>
      </p:sp>
      <p:sp>
        <p:nvSpPr>
          <p:cNvPr id="3" name="Content Placeholder 2"/>
          <p:cNvSpPr>
            <a:spLocks noGrp="1"/>
          </p:cNvSpPr>
          <p:nvPr>
            <p:ph sz="half" idx="1"/>
          </p:nvPr>
        </p:nvSpPr>
        <p:spPr>
          <a:ln>
            <a:solidFill>
              <a:schemeClr val="tx1"/>
            </a:solidFill>
          </a:ln>
        </p:spPr>
        <p:txBody>
          <a:bodyPr>
            <a:normAutofit/>
          </a:bodyPr>
          <a:lstStyle/>
          <a:p>
            <a:pPr marL="0" indent="0" algn="just">
              <a:lnSpc>
                <a:spcPct val="107000"/>
              </a:lnSpc>
              <a:spcBef>
                <a:spcPts val="0"/>
              </a:spcBef>
              <a:buNone/>
            </a:pPr>
            <a:r>
              <a:rPr lang="en-GB" sz="1400" b="1" dirty="0">
                <a:effectLst/>
                <a:ea typeface="Tahoma" panose="020B0604030504040204" pitchFamily="34" charset="0"/>
                <a:cs typeface="Tahoma" panose="020B0604030504040204" pitchFamily="34" charset="0"/>
              </a:rPr>
              <a:t>A</a:t>
            </a:r>
            <a:r>
              <a:rPr lang="en-GB" sz="1400" b="1" dirty="0">
                <a:ea typeface="Tahoma" panose="020B0604030504040204" pitchFamily="34" charset="0"/>
                <a:cs typeface="Tahoma" panose="020B0604030504040204" pitchFamily="34" charset="0"/>
              </a:rPr>
              <a:t>nalysis of Expenditure in Council Budget</a:t>
            </a:r>
          </a:p>
          <a:p>
            <a:pPr marL="0" indent="0" algn="just">
              <a:lnSpc>
                <a:spcPct val="107000"/>
              </a:lnSpc>
              <a:spcBef>
                <a:spcPts val="0"/>
              </a:spcBef>
              <a:buNone/>
            </a:pPr>
            <a:endParaRPr lang="en-GB" sz="1200" b="1" dirty="0">
              <a:ea typeface="Tahoma" panose="020B0604030504040204" pitchFamily="34" charset="0"/>
              <a:cs typeface="Tahoma" panose="020B0604030504040204" pitchFamily="34" charset="0"/>
            </a:endParaRPr>
          </a:p>
          <a:p>
            <a:pPr algn="just">
              <a:lnSpc>
                <a:spcPct val="107000"/>
              </a:lnSpc>
              <a:spcBef>
                <a:spcPts val="0"/>
              </a:spcBef>
              <a:buFont typeface="Wingdings" panose="05000000000000000000" pitchFamily="2" charset="2"/>
              <a:buChar char="Ø"/>
            </a:pPr>
            <a:r>
              <a:rPr lang="en-GB" sz="1400" dirty="0">
                <a:ea typeface="Tahoma" panose="020B0604030504040204" pitchFamily="34" charset="0"/>
                <a:cs typeface="Tahoma" panose="020B0604030504040204" pitchFamily="34" charset="0"/>
              </a:rPr>
              <a:t>GMS and GPS general constitute less than 1% of the total expenditure </a:t>
            </a:r>
          </a:p>
          <a:p>
            <a:pPr marL="0" indent="0" algn="just">
              <a:lnSpc>
                <a:spcPct val="107000"/>
              </a:lnSpc>
              <a:spcBef>
                <a:spcPts val="0"/>
              </a:spcBef>
              <a:buNone/>
            </a:pPr>
            <a:endParaRPr lang="en-GB" sz="1400" dirty="0">
              <a:ea typeface="Tahoma" panose="020B0604030504040204" pitchFamily="34" charset="0"/>
              <a:cs typeface="Tahoma" panose="020B0604030504040204" pitchFamily="34" charset="0"/>
            </a:endParaRPr>
          </a:p>
          <a:p>
            <a:pPr algn="just">
              <a:lnSpc>
                <a:spcPct val="107000"/>
              </a:lnSpc>
              <a:spcBef>
                <a:spcPts val="0"/>
              </a:spcBef>
              <a:buFont typeface="Wingdings" panose="05000000000000000000" pitchFamily="2" charset="2"/>
              <a:buChar char="Ø"/>
            </a:pPr>
            <a:r>
              <a:rPr lang="en-GB" sz="1400" dirty="0">
                <a:effectLst/>
                <a:ea typeface="Tahoma" panose="020B0604030504040204" pitchFamily="34" charset="0"/>
                <a:cs typeface="Tahoma" panose="020B0604030504040204" pitchFamily="34" charset="0"/>
              </a:rPr>
              <a:t>Human Capital Expenditure 26.3%</a:t>
            </a:r>
          </a:p>
          <a:p>
            <a:pPr marL="0" indent="0" algn="just">
              <a:lnSpc>
                <a:spcPct val="107000"/>
              </a:lnSpc>
              <a:spcBef>
                <a:spcPts val="0"/>
              </a:spcBef>
              <a:buNone/>
            </a:pPr>
            <a:endParaRPr lang="en-GB" sz="1400" dirty="0">
              <a:effectLst/>
              <a:ea typeface="Tahoma" panose="020B0604030504040204" pitchFamily="34" charset="0"/>
              <a:cs typeface="Tahoma" panose="020B0604030504040204" pitchFamily="34" charset="0"/>
            </a:endParaRPr>
          </a:p>
          <a:p>
            <a:pPr algn="just">
              <a:lnSpc>
                <a:spcPct val="107000"/>
              </a:lnSpc>
              <a:spcBef>
                <a:spcPts val="0"/>
              </a:spcBef>
              <a:buFont typeface="Wingdings" panose="05000000000000000000" pitchFamily="2" charset="2"/>
              <a:buChar char="Ø"/>
            </a:pPr>
            <a:r>
              <a:rPr lang="en-GB" sz="1400" dirty="0">
                <a:ea typeface="Tahoma" panose="020B0604030504040204" pitchFamily="34" charset="0"/>
                <a:cs typeface="Tahoma" panose="020B0604030504040204" pitchFamily="34" charset="0"/>
              </a:rPr>
              <a:t>Mainstreaming Programs 72.5%</a:t>
            </a:r>
            <a:endParaRPr lang="en-GB" sz="1400" dirty="0">
              <a:effectLst/>
              <a:ea typeface="Tahoma" panose="020B0604030504040204" pitchFamily="34" charset="0"/>
              <a:cs typeface="Tahoma" panose="020B0604030504040204" pitchFamily="34" charset="0"/>
            </a:endParaRPr>
          </a:p>
          <a:p>
            <a:pPr algn="just">
              <a:lnSpc>
                <a:spcPct val="107000"/>
              </a:lnSpc>
              <a:spcBef>
                <a:spcPts val="0"/>
              </a:spcBef>
              <a:buFont typeface="Wingdings" panose="05000000000000000000" pitchFamily="2" charset="2"/>
              <a:buChar char="Ø"/>
            </a:pPr>
            <a:endParaRPr lang="en-GB" sz="1200" dirty="0">
              <a:effectLst/>
              <a:ea typeface="Tahoma" panose="020B0604030504040204" pitchFamily="34" charset="0"/>
              <a:cs typeface="Tahoma" panose="020B0604030504040204" pitchFamily="34" charset="0"/>
            </a:endParaRPr>
          </a:p>
          <a:p>
            <a:pPr marL="0" marR="0" lvl="0" indent="0" algn="just">
              <a:lnSpc>
                <a:spcPct val="107000"/>
              </a:lnSpc>
              <a:spcBef>
                <a:spcPts val="0"/>
              </a:spcBef>
              <a:spcAft>
                <a:spcPts val="0"/>
              </a:spcAft>
              <a:buNone/>
            </a:pPr>
            <a:endParaRPr lang="en-GB" sz="1200" dirty="0">
              <a:ea typeface="Tahoma" panose="020B0604030504040204" pitchFamily="34" charset="0"/>
              <a:cs typeface="Tahoma" panose="020B0604030504040204" pitchFamily="34" charset="0"/>
            </a:endParaRPr>
          </a:p>
        </p:txBody>
      </p:sp>
      <p:sp>
        <p:nvSpPr>
          <p:cNvPr id="4" name="Content Placeholder 3">
            <a:extLst>
              <a:ext uri="{FF2B5EF4-FFF2-40B4-BE49-F238E27FC236}">
                <a16:creationId xmlns:a16="http://schemas.microsoft.com/office/drawing/2014/main" id="{01F0C5C0-8EB8-D476-A47D-BCD974CDBC34}"/>
              </a:ext>
            </a:extLst>
          </p:cNvPr>
          <p:cNvSpPr>
            <a:spLocks noGrp="1"/>
          </p:cNvSpPr>
          <p:nvPr>
            <p:ph sz="half" idx="2"/>
          </p:nvPr>
        </p:nvSpPr>
        <p:spPr/>
        <p:txBody>
          <a:bodyPr/>
          <a:lstStyle/>
          <a:p>
            <a:r>
              <a:rPr lang="en-US" dirty="0"/>
              <a:t>Insert Pie Chart/Table</a:t>
            </a:r>
            <a:endParaRPr lang="en-GB" dirty="0"/>
          </a:p>
        </p:txBody>
      </p:sp>
      <p:sp>
        <p:nvSpPr>
          <p:cNvPr id="6" name="TextBox 5"/>
          <p:cNvSpPr txBox="1"/>
          <p:nvPr/>
        </p:nvSpPr>
        <p:spPr>
          <a:xfrm>
            <a:off x="0" y="6398786"/>
            <a:ext cx="9334500" cy="466218"/>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lnSpc>
                <a:spcPct val="107000"/>
              </a:lnSpc>
              <a:spcAft>
                <a:spcPts val="0"/>
              </a:spcAft>
            </a:pPr>
            <a:endParaRPr lang="en-ZW" sz="2400" dirty="0"/>
          </a:p>
        </p:txBody>
      </p:sp>
      <p:graphicFrame>
        <p:nvGraphicFramePr>
          <p:cNvPr id="5" name="Chart 4">
            <a:extLst>
              <a:ext uri="{FF2B5EF4-FFF2-40B4-BE49-F238E27FC236}">
                <a16:creationId xmlns:a16="http://schemas.microsoft.com/office/drawing/2014/main" id="{358BCCA1-C7FA-5CC3-776F-227B64D7061D}"/>
              </a:ext>
            </a:extLst>
          </p:cNvPr>
          <p:cNvGraphicFramePr>
            <a:graphicFrameLocks/>
          </p:cNvGraphicFramePr>
          <p:nvPr>
            <p:extLst>
              <p:ext uri="{D42A27DB-BD31-4B8C-83A1-F6EECF244321}">
                <p14:modId xmlns:p14="http://schemas.microsoft.com/office/powerpoint/2010/main" val="1170848361"/>
              </p:ext>
            </p:extLst>
          </p:nvPr>
        </p:nvGraphicFramePr>
        <p:xfrm>
          <a:off x="4762500" y="1588168"/>
          <a:ext cx="3924300" cy="366963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51996036"/>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R="0" lvl="0">
              <a:lnSpc>
                <a:spcPct val="107000"/>
              </a:lnSpc>
              <a:spcBef>
                <a:spcPts val="0"/>
              </a:spcBef>
              <a:spcAft>
                <a:spcPts val="0"/>
              </a:spcAft>
            </a:pPr>
            <a:r>
              <a:rPr lang="en-ZA" sz="3600" b="1" dirty="0">
                <a:solidFill>
                  <a:prstClr val="black"/>
                </a:solidFill>
                <a:latin typeface="+mn-lt"/>
                <a:ea typeface="+mn-ea"/>
                <a:cs typeface="+mn-cs"/>
              </a:rPr>
              <a:t>IV. </a:t>
            </a:r>
            <a:r>
              <a:rPr lang="en-GB" sz="3600" b="1" dirty="0">
                <a:effectLst/>
                <a:latin typeface="+mn-lt"/>
                <a:ea typeface="Calibri" panose="020F0502020204030204" pitchFamily="34" charset="0"/>
                <a:cs typeface="Times New Roman" panose="02020603050405020304" pitchFamily="18" charset="0"/>
              </a:rPr>
              <a:t>EXPENDITURE </a:t>
            </a:r>
            <a:br>
              <a:rPr lang="en-GB" sz="3600" dirty="0">
                <a:effectLst/>
                <a:latin typeface="Calibri" panose="020F0502020204030204" pitchFamily="34" charset="0"/>
                <a:ea typeface="Calibri" panose="020F0502020204030204" pitchFamily="34" charset="0"/>
                <a:cs typeface="Times New Roman" panose="02020603050405020304" pitchFamily="18" charset="0"/>
              </a:rPr>
            </a:br>
            <a:endParaRPr lang="en-ZA" sz="3600" dirty="0"/>
          </a:p>
        </p:txBody>
      </p:sp>
      <p:graphicFrame>
        <p:nvGraphicFramePr>
          <p:cNvPr id="4" name="Table 4">
            <a:extLst>
              <a:ext uri="{FF2B5EF4-FFF2-40B4-BE49-F238E27FC236}">
                <a16:creationId xmlns:a16="http://schemas.microsoft.com/office/drawing/2014/main" id="{3A23FAEA-850F-45E8-D245-8D1325A6AFBA}"/>
              </a:ext>
            </a:extLst>
          </p:cNvPr>
          <p:cNvGraphicFramePr>
            <a:graphicFrameLocks noGrp="1"/>
          </p:cNvGraphicFramePr>
          <p:nvPr>
            <p:ph idx="1"/>
            <p:extLst>
              <p:ext uri="{D42A27DB-BD31-4B8C-83A1-F6EECF244321}">
                <p14:modId xmlns:p14="http://schemas.microsoft.com/office/powerpoint/2010/main" val="367446146"/>
              </p:ext>
            </p:extLst>
          </p:nvPr>
        </p:nvGraphicFramePr>
        <p:xfrm>
          <a:off x="457200" y="1234441"/>
          <a:ext cx="8503920" cy="4389118"/>
        </p:xfrm>
        <a:graphic>
          <a:graphicData uri="http://schemas.openxmlformats.org/drawingml/2006/table">
            <a:tbl>
              <a:tblPr firstRow="1" bandRow="1">
                <a:tableStyleId>{5C22544A-7EE6-4342-B048-85BDC9FD1C3A}</a:tableStyleId>
              </a:tblPr>
              <a:tblGrid>
                <a:gridCol w="4173219">
                  <a:extLst>
                    <a:ext uri="{9D8B030D-6E8A-4147-A177-3AD203B41FA5}">
                      <a16:colId xmlns:a16="http://schemas.microsoft.com/office/drawing/2014/main" val="3028236975"/>
                    </a:ext>
                  </a:extLst>
                </a:gridCol>
                <a:gridCol w="2598420">
                  <a:extLst>
                    <a:ext uri="{9D8B030D-6E8A-4147-A177-3AD203B41FA5}">
                      <a16:colId xmlns:a16="http://schemas.microsoft.com/office/drawing/2014/main" val="1778747858"/>
                    </a:ext>
                  </a:extLst>
                </a:gridCol>
                <a:gridCol w="1732281">
                  <a:extLst>
                    <a:ext uri="{9D8B030D-6E8A-4147-A177-3AD203B41FA5}">
                      <a16:colId xmlns:a16="http://schemas.microsoft.com/office/drawing/2014/main" val="2139355507"/>
                    </a:ext>
                  </a:extLst>
                </a:gridCol>
              </a:tblGrid>
              <a:tr h="505658">
                <a:tc>
                  <a:txBody>
                    <a:bodyPr/>
                    <a:lstStyle/>
                    <a:p>
                      <a:r>
                        <a:rPr lang="en-US" dirty="0">
                          <a:solidFill>
                            <a:schemeClr val="tx1"/>
                          </a:solidFill>
                        </a:rPr>
                        <a:t>Type of Expenditure</a:t>
                      </a:r>
                      <a:endParaRPr lang="en-GB" dirty="0">
                        <a:solidFill>
                          <a:schemeClr val="tx1"/>
                        </a:solidFill>
                      </a:endParaRPr>
                    </a:p>
                  </a:txBody>
                  <a:tcPr/>
                </a:tc>
                <a:tc>
                  <a:txBody>
                    <a:bodyPr/>
                    <a:lstStyle/>
                    <a:p>
                      <a:r>
                        <a:rPr lang="en-US" dirty="0">
                          <a:solidFill>
                            <a:schemeClr val="tx1"/>
                          </a:solidFill>
                        </a:rPr>
                        <a:t>Amount</a:t>
                      </a:r>
                      <a:endParaRPr lang="en-GB" dirty="0">
                        <a:solidFill>
                          <a:schemeClr val="tx1"/>
                        </a:solidFill>
                      </a:endParaRPr>
                    </a:p>
                  </a:txBody>
                  <a:tcPr/>
                </a:tc>
                <a:tc>
                  <a:txBody>
                    <a:bodyPr/>
                    <a:lstStyle/>
                    <a:p>
                      <a:r>
                        <a:rPr lang="en-US" dirty="0">
                          <a:solidFill>
                            <a:schemeClr val="tx1"/>
                          </a:solidFill>
                        </a:rPr>
                        <a:t>Proportion (%)</a:t>
                      </a:r>
                      <a:endParaRPr lang="en-GB" dirty="0">
                        <a:solidFill>
                          <a:schemeClr val="tx1"/>
                        </a:solidFill>
                      </a:endParaRPr>
                    </a:p>
                  </a:txBody>
                  <a:tcPr/>
                </a:tc>
                <a:extLst>
                  <a:ext uri="{0D108BD9-81ED-4DB2-BD59-A6C34878D82A}">
                    <a16:rowId xmlns:a16="http://schemas.microsoft.com/office/drawing/2014/main" val="1696426788"/>
                  </a:ext>
                </a:extLst>
              </a:tr>
              <a:tr h="505658">
                <a:tc>
                  <a:txBody>
                    <a:bodyPr/>
                    <a:lstStyle/>
                    <a:p>
                      <a:r>
                        <a:rPr lang="en-ZA" sz="1800" kern="1200" dirty="0">
                          <a:solidFill>
                            <a:schemeClr val="dk1"/>
                          </a:solidFill>
                          <a:effectLst/>
                          <a:latin typeface="+mn-lt"/>
                          <a:ea typeface="+mn-ea"/>
                          <a:cs typeface="+mn-cs"/>
                        </a:rPr>
                        <a:t>Gender Management System (GMS) </a:t>
                      </a:r>
                      <a:endParaRPr lang="en-GB" dirty="0"/>
                    </a:p>
                  </a:txBody>
                  <a:tcPr/>
                </a:tc>
                <a:tc>
                  <a:txBody>
                    <a:bodyPr/>
                    <a:lstStyle/>
                    <a:p>
                      <a:pPr marL="0" algn="r" defTabSz="914400" rtl="0" eaLnBrk="1" fontAlgn="ctr" latinLnBrk="0" hangingPunct="1">
                        <a:lnSpc>
                          <a:spcPct val="107000"/>
                        </a:lnSpc>
                        <a:spcAft>
                          <a:spcPts val="800"/>
                        </a:spcAft>
                      </a:pPr>
                      <a:r>
                        <a:rPr lang="en-ZA" sz="1800" kern="1200" dirty="0">
                          <a:solidFill>
                            <a:schemeClr val="dk1"/>
                          </a:solidFill>
                          <a:effectLst/>
                          <a:latin typeface="+mn-lt"/>
                          <a:ea typeface="+mn-ea"/>
                          <a:cs typeface="+mn-cs"/>
                        </a:rPr>
                        <a:t>$7,160.00</a:t>
                      </a:r>
                      <a:endParaRPr lang="en-ZW" sz="1800" kern="1200" dirty="0">
                        <a:solidFill>
                          <a:schemeClr val="dk1"/>
                        </a:solidFill>
                        <a:effectLst/>
                        <a:latin typeface="+mn-lt"/>
                        <a:ea typeface="+mn-ea"/>
                        <a:cs typeface="+mn-cs"/>
                      </a:endParaRPr>
                    </a:p>
                  </a:txBody>
                  <a:tcPr marL="7620" marR="7620" marT="7620" marB="0" anchor="ctr"/>
                </a:tc>
                <a:tc>
                  <a:txBody>
                    <a:bodyPr/>
                    <a:lstStyle/>
                    <a:p>
                      <a:pPr marL="0" algn="r" defTabSz="914400" rtl="0" eaLnBrk="1" fontAlgn="ctr" latinLnBrk="0" hangingPunct="1">
                        <a:lnSpc>
                          <a:spcPct val="107000"/>
                        </a:lnSpc>
                        <a:spcAft>
                          <a:spcPts val="800"/>
                        </a:spcAft>
                      </a:pPr>
                      <a:r>
                        <a:rPr lang="en-ZA" sz="1800" kern="1200" dirty="0">
                          <a:solidFill>
                            <a:schemeClr val="dk1"/>
                          </a:solidFill>
                          <a:effectLst/>
                          <a:latin typeface="+mn-lt"/>
                          <a:ea typeface="+mn-ea"/>
                          <a:cs typeface="+mn-cs"/>
                        </a:rPr>
                        <a:t>0.03%</a:t>
                      </a:r>
                      <a:endParaRPr lang="en-ZW" sz="1800" kern="1200" dirty="0">
                        <a:solidFill>
                          <a:schemeClr val="dk1"/>
                        </a:solidFill>
                        <a:effectLst/>
                        <a:latin typeface="+mn-lt"/>
                        <a:ea typeface="+mn-ea"/>
                        <a:cs typeface="+mn-cs"/>
                      </a:endParaRPr>
                    </a:p>
                  </a:txBody>
                  <a:tcPr marL="7620" marR="7620" marT="7620" marB="0" anchor="ctr"/>
                </a:tc>
                <a:extLst>
                  <a:ext uri="{0D108BD9-81ED-4DB2-BD59-A6C34878D82A}">
                    <a16:rowId xmlns:a16="http://schemas.microsoft.com/office/drawing/2014/main" val="2594365503"/>
                  </a:ext>
                </a:extLst>
              </a:tr>
              <a:tr h="849512">
                <a:tc>
                  <a:txBody>
                    <a:bodyPr/>
                    <a:lstStyle/>
                    <a:p>
                      <a:r>
                        <a:rPr lang="en-ZA" sz="1800" kern="1200" dirty="0">
                          <a:solidFill>
                            <a:schemeClr val="dk1"/>
                          </a:solidFill>
                          <a:effectLst/>
                          <a:latin typeface="+mn-lt"/>
                          <a:ea typeface="+mn-ea"/>
                          <a:cs typeface="+mn-cs"/>
                        </a:rPr>
                        <a:t>Employment expenditure (Human Capital Expenditure)</a:t>
                      </a:r>
                      <a:endParaRPr lang="en-GB" dirty="0"/>
                    </a:p>
                  </a:txBody>
                  <a:tcPr/>
                </a:tc>
                <a:tc>
                  <a:txBody>
                    <a:bodyPr/>
                    <a:lstStyle/>
                    <a:p>
                      <a:pPr marL="0" algn="r" defTabSz="914400" rtl="0" eaLnBrk="1" fontAlgn="ctr" latinLnBrk="0" hangingPunct="1">
                        <a:lnSpc>
                          <a:spcPct val="107000"/>
                        </a:lnSpc>
                        <a:spcAft>
                          <a:spcPts val="800"/>
                        </a:spcAft>
                      </a:pPr>
                      <a:r>
                        <a:rPr lang="en-US" sz="1800" kern="1200" dirty="0">
                          <a:solidFill>
                            <a:schemeClr val="dk1"/>
                          </a:solidFill>
                          <a:effectLst/>
                          <a:latin typeface="+mn-lt"/>
                          <a:ea typeface="+mn-ea"/>
                          <a:cs typeface="+mn-cs"/>
                        </a:rPr>
                        <a:t>$5,539,658.50</a:t>
                      </a:r>
                      <a:endParaRPr lang="en-ZW" sz="1800" kern="1200" dirty="0">
                        <a:solidFill>
                          <a:schemeClr val="dk1"/>
                        </a:solidFill>
                        <a:effectLst/>
                        <a:latin typeface="+mn-lt"/>
                        <a:ea typeface="+mn-ea"/>
                        <a:cs typeface="+mn-cs"/>
                      </a:endParaRPr>
                    </a:p>
                  </a:txBody>
                  <a:tcPr marL="7620" marR="7620" marT="7620" marB="0" anchor="ctr"/>
                </a:tc>
                <a:tc>
                  <a:txBody>
                    <a:bodyPr/>
                    <a:lstStyle/>
                    <a:p>
                      <a:pPr marL="0" algn="r" defTabSz="914400" rtl="0" eaLnBrk="1" fontAlgn="ctr" latinLnBrk="0" hangingPunct="1">
                        <a:lnSpc>
                          <a:spcPct val="107000"/>
                        </a:lnSpc>
                        <a:spcAft>
                          <a:spcPts val="800"/>
                        </a:spcAft>
                      </a:pPr>
                      <a:r>
                        <a:rPr lang="en-ZA" sz="1800" kern="1200" dirty="0">
                          <a:solidFill>
                            <a:schemeClr val="dk1"/>
                          </a:solidFill>
                          <a:effectLst/>
                          <a:latin typeface="+mn-lt"/>
                          <a:ea typeface="+mn-ea"/>
                          <a:cs typeface="+mn-cs"/>
                        </a:rPr>
                        <a:t>26.7%</a:t>
                      </a:r>
                      <a:endParaRPr lang="en-ZW" sz="1800" kern="1200" dirty="0">
                        <a:solidFill>
                          <a:schemeClr val="dk1"/>
                        </a:solidFill>
                        <a:effectLst/>
                        <a:latin typeface="+mn-lt"/>
                        <a:ea typeface="+mn-ea"/>
                        <a:cs typeface="+mn-cs"/>
                      </a:endParaRPr>
                    </a:p>
                  </a:txBody>
                  <a:tcPr marL="7620" marR="7620" marT="7620" marB="0" anchor="ctr"/>
                </a:tc>
                <a:extLst>
                  <a:ext uri="{0D108BD9-81ED-4DB2-BD59-A6C34878D82A}">
                    <a16:rowId xmlns:a16="http://schemas.microsoft.com/office/drawing/2014/main" val="4039648564"/>
                  </a:ext>
                </a:extLst>
              </a:tr>
              <a:tr h="505658">
                <a:tc>
                  <a:txBody>
                    <a:bodyPr/>
                    <a:lstStyle/>
                    <a:p>
                      <a:r>
                        <a:rPr lang="en-GB" dirty="0"/>
                        <a:t>Employment equity related expenditure</a:t>
                      </a:r>
                    </a:p>
                  </a:txBody>
                  <a:tcPr/>
                </a:tc>
                <a:tc>
                  <a:txBody>
                    <a:bodyPr/>
                    <a:lstStyle/>
                    <a:p>
                      <a:pPr marL="0" algn="r" defTabSz="914400" rtl="0" eaLnBrk="1" fontAlgn="ctr" latinLnBrk="0" hangingPunct="1">
                        <a:lnSpc>
                          <a:spcPct val="107000"/>
                        </a:lnSpc>
                        <a:spcAft>
                          <a:spcPts val="800"/>
                        </a:spcAft>
                      </a:pPr>
                      <a:r>
                        <a:rPr lang="en-ZA" sz="1800" kern="1200" dirty="0">
                          <a:solidFill>
                            <a:schemeClr val="dk1"/>
                          </a:solidFill>
                          <a:effectLst/>
                          <a:latin typeface="+mn-lt"/>
                          <a:ea typeface="+mn-ea"/>
                          <a:cs typeface="+mn-cs"/>
                        </a:rPr>
                        <a:t> </a:t>
                      </a:r>
                      <a:endParaRPr lang="en-ZW" sz="1800" kern="1200" dirty="0">
                        <a:solidFill>
                          <a:schemeClr val="dk1"/>
                        </a:solidFill>
                        <a:effectLst/>
                        <a:latin typeface="+mn-lt"/>
                        <a:ea typeface="+mn-ea"/>
                        <a:cs typeface="+mn-cs"/>
                      </a:endParaRPr>
                    </a:p>
                  </a:txBody>
                  <a:tcPr marL="7620" marR="7620" marT="7620" marB="0" anchor="ctr"/>
                </a:tc>
                <a:tc>
                  <a:txBody>
                    <a:bodyPr/>
                    <a:lstStyle/>
                    <a:p>
                      <a:pPr marL="0" algn="r" defTabSz="914400" rtl="0" eaLnBrk="1" fontAlgn="ctr" latinLnBrk="0" hangingPunct="1">
                        <a:lnSpc>
                          <a:spcPct val="107000"/>
                        </a:lnSpc>
                        <a:spcAft>
                          <a:spcPts val="800"/>
                        </a:spcAft>
                      </a:pPr>
                      <a:r>
                        <a:rPr lang="en-ZA" sz="1800" kern="1200">
                          <a:solidFill>
                            <a:schemeClr val="dk1"/>
                          </a:solidFill>
                          <a:effectLst/>
                          <a:latin typeface="+mn-lt"/>
                          <a:ea typeface="+mn-ea"/>
                          <a:cs typeface="+mn-cs"/>
                        </a:rPr>
                        <a:t> </a:t>
                      </a:r>
                      <a:endParaRPr lang="en-ZW" sz="1800" kern="1200">
                        <a:solidFill>
                          <a:schemeClr val="dk1"/>
                        </a:solidFill>
                        <a:effectLst/>
                        <a:latin typeface="+mn-lt"/>
                        <a:ea typeface="+mn-ea"/>
                        <a:cs typeface="+mn-cs"/>
                      </a:endParaRPr>
                    </a:p>
                  </a:txBody>
                  <a:tcPr marL="7620" marR="7620" marT="7620" marB="0" anchor="ctr"/>
                </a:tc>
                <a:extLst>
                  <a:ext uri="{0D108BD9-81ED-4DB2-BD59-A6C34878D82A}">
                    <a16:rowId xmlns:a16="http://schemas.microsoft.com/office/drawing/2014/main" val="3537071230"/>
                  </a:ext>
                </a:extLst>
              </a:tr>
              <a:tr h="505658">
                <a:tc>
                  <a:txBody>
                    <a:bodyPr/>
                    <a:lstStyle/>
                    <a:p>
                      <a:r>
                        <a:rPr lang="en-GB" dirty="0"/>
                        <a:t>Gender Specific Programming</a:t>
                      </a:r>
                    </a:p>
                  </a:txBody>
                  <a:tcPr/>
                </a:tc>
                <a:tc>
                  <a:txBody>
                    <a:bodyPr/>
                    <a:lstStyle/>
                    <a:p>
                      <a:pPr marL="0" algn="r" defTabSz="914400" rtl="0" eaLnBrk="1" fontAlgn="ctr" latinLnBrk="0" hangingPunct="1">
                        <a:lnSpc>
                          <a:spcPct val="107000"/>
                        </a:lnSpc>
                        <a:spcAft>
                          <a:spcPts val="800"/>
                        </a:spcAft>
                      </a:pPr>
                      <a:r>
                        <a:rPr lang="en-ZA" sz="1800" kern="1200" dirty="0">
                          <a:solidFill>
                            <a:schemeClr val="dk1"/>
                          </a:solidFill>
                          <a:effectLst/>
                          <a:latin typeface="+mn-lt"/>
                          <a:ea typeface="+mn-ea"/>
                          <a:cs typeface="+mn-cs"/>
                        </a:rPr>
                        <a:t>$42,862.00</a:t>
                      </a:r>
                      <a:endParaRPr lang="en-ZW" sz="1800" kern="1200" dirty="0">
                        <a:solidFill>
                          <a:schemeClr val="dk1"/>
                        </a:solidFill>
                        <a:effectLst/>
                        <a:latin typeface="+mn-lt"/>
                        <a:ea typeface="+mn-ea"/>
                        <a:cs typeface="+mn-cs"/>
                      </a:endParaRPr>
                    </a:p>
                  </a:txBody>
                  <a:tcPr marL="7620" marR="7620" marT="7620" marB="0" anchor="ctr"/>
                </a:tc>
                <a:tc>
                  <a:txBody>
                    <a:bodyPr/>
                    <a:lstStyle/>
                    <a:p>
                      <a:pPr marL="0" algn="r" defTabSz="914400" rtl="0" eaLnBrk="1" fontAlgn="ctr" latinLnBrk="0" hangingPunct="1">
                        <a:lnSpc>
                          <a:spcPct val="107000"/>
                        </a:lnSpc>
                        <a:spcAft>
                          <a:spcPts val="800"/>
                        </a:spcAft>
                      </a:pPr>
                      <a:r>
                        <a:rPr lang="en-ZA" sz="1800" kern="1200" dirty="0">
                          <a:solidFill>
                            <a:schemeClr val="dk1"/>
                          </a:solidFill>
                          <a:effectLst/>
                          <a:latin typeface="+mn-lt"/>
                          <a:ea typeface="+mn-ea"/>
                          <a:cs typeface="+mn-cs"/>
                        </a:rPr>
                        <a:t>0.2%</a:t>
                      </a:r>
                      <a:endParaRPr lang="en-ZW" sz="1800" kern="1200" dirty="0">
                        <a:solidFill>
                          <a:schemeClr val="dk1"/>
                        </a:solidFill>
                        <a:effectLst/>
                        <a:latin typeface="+mn-lt"/>
                        <a:ea typeface="+mn-ea"/>
                        <a:cs typeface="+mn-cs"/>
                      </a:endParaRPr>
                    </a:p>
                  </a:txBody>
                  <a:tcPr marL="7620" marR="7620" marT="7620" marB="0" anchor="ctr"/>
                </a:tc>
                <a:extLst>
                  <a:ext uri="{0D108BD9-81ED-4DB2-BD59-A6C34878D82A}">
                    <a16:rowId xmlns:a16="http://schemas.microsoft.com/office/drawing/2014/main" val="3633499837"/>
                  </a:ext>
                </a:extLst>
              </a:tr>
              <a:tr h="505658">
                <a:tc>
                  <a:txBody>
                    <a:bodyPr/>
                    <a:lstStyle/>
                    <a:p>
                      <a:r>
                        <a:rPr lang="en-GB" dirty="0"/>
                        <a:t>Mainstream Programmes </a:t>
                      </a:r>
                    </a:p>
                  </a:txBody>
                  <a:tcPr/>
                </a:tc>
                <a:tc>
                  <a:txBody>
                    <a:bodyPr/>
                    <a:lstStyle/>
                    <a:p>
                      <a:pPr marL="0" algn="r" defTabSz="914400" rtl="0" eaLnBrk="1" fontAlgn="ctr" latinLnBrk="0" hangingPunct="1">
                        <a:lnSpc>
                          <a:spcPct val="107000"/>
                        </a:lnSpc>
                        <a:spcAft>
                          <a:spcPts val="800"/>
                        </a:spcAft>
                      </a:pPr>
                      <a:r>
                        <a:rPr lang="en-ZA" sz="1800" kern="1200" dirty="0">
                          <a:solidFill>
                            <a:schemeClr val="dk1"/>
                          </a:solidFill>
                          <a:effectLst/>
                          <a:latin typeface="+mn-lt"/>
                          <a:ea typeface="+mn-ea"/>
                          <a:cs typeface="+mn-cs"/>
                        </a:rPr>
                        <a:t>$15,099,727.99</a:t>
                      </a:r>
                      <a:endParaRPr lang="en-ZW" sz="1800" kern="1200" dirty="0">
                        <a:solidFill>
                          <a:schemeClr val="dk1"/>
                        </a:solidFill>
                        <a:effectLst/>
                        <a:latin typeface="+mn-lt"/>
                        <a:ea typeface="+mn-ea"/>
                        <a:cs typeface="+mn-cs"/>
                      </a:endParaRPr>
                    </a:p>
                  </a:txBody>
                  <a:tcPr marL="7620" marR="7620" marT="7620" marB="0" anchor="ctr"/>
                </a:tc>
                <a:tc>
                  <a:txBody>
                    <a:bodyPr/>
                    <a:lstStyle/>
                    <a:p>
                      <a:pPr marL="0" algn="r" defTabSz="914400" rtl="0" eaLnBrk="1" fontAlgn="ctr" latinLnBrk="0" hangingPunct="1">
                        <a:lnSpc>
                          <a:spcPct val="107000"/>
                        </a:lnSpc>
                        <a:spcAft>
                          <a:spcPts val="800"/>
                        </a:spcAft>
                      </a:pPr>
                      <a:r>
                        <a:rPr lang="en-ZA" sz="1800" kern="1200" dirty="0">
                          <a:solidFill>
                            <a:schemeClr val="dk1"/>
                          </a:solidFill>
                          <a:effectLst/>
                          <a:latin typeface="+mn-lt"/>
                          <a:ea typeface="+mn-ea"/>
                          <a:cs typeface="+mn-cs"/>
                        </a:rPr>
                        <a:t>72.6%</a:t>
                      </a:r>
                      <a:endParaRPr lang="en-ZW" sz="1800" kern="1200" dirty="0">
                        <a:solidFill>
                          <a:schemeClr val="dk1"/>
                        </a:solidFill>
                        <a:effectLst/>
                        <a:latin typeface="+mn-lt"/>
                        <a:ea typeface="+mn-ea"/>
                        <a:cs typeface="+mn-cs"/>
                      </a:endParaRPr>
                    </a:p>
                  </a:txBody>
                  <a:tcPr marL="7620" marR="7620" marT="7620" marB="0" anchor="ctr"/>
                </a:tc>
                <a:extLst>
                  <a:ext uri="{0D108BD9-81ED-4DB2-BD59-A6C34878D82A}">
                    <a16:rowId xmlns:a16="http://schemas.microsoft.com/office/drawing/2014/main" val="4141272286"/>
                  </a:ext>
                </a:extLst>
              </a:tr>
              <a:tr h="505658">
                <a:tc>
                  <a:txBody>
                    <a:bodyPr/>
                    <a:lstStyle/>
                    <a:p>
                      <a:r>
                        <a:rPr lang="en-US" dirty="0"/>
                        <a:t>Other</a:t>
                      </a:r>
                      <a:endParaRPr lang="en-GB" dirty="0"/>
                    </a:p>
                  </a:txBody>
                  <a:tcPr/>
                </a:tc>
                <a:tc>
                  <a:txBody>
                    <a:bodyPr/>
                    <a:lstStyle/>
                    <a:p>
                      <a:pPr marL="0" algn="r" defTabSz="914400" rtl="0" eaLnBrk="1" fontAlgn="ctr" latinLnBrk="0" hangingPunct="1">
                        <a:lnSpc>
                          <a:spcPct val="107000"/>
                        </a:lnSpc>
                        <a:spcAft>
                          <a:spcPts val="800"/>
                        </a:spcAft>
                      </a:pPr>
                      <a:r>
                        <a:rPr lang="en-ZA" sz="1800" kern="1200" dirty="0">
                          <a:solidFill>
                            <a:schemeClr val="dk1"/>
                          </a:solidFill>
                          <a:effectLst/>
                          <a:latin typeface="+mn-lt"/>
                          <a:ea typeface="+mn-ea"/>
                          <a:cs typeface="+mn-cs"/>
                        </a:rPr>
                        <a:t> </a:t>
                      </a:r>
                      <a:endParaRPr lang="en-ZW" sz="1800" kern="1200" dirty="0">
                        <a:solidFill>
                          <a:schemeClr val="dk1"/>
                        </a:solidFill>
                        <a:effectLst/>
                        <a:latin typeface="+mn-lt"/>
                        <a:ea typeface="+mn-ea"/>
                        <a:cs typeface="+mn-cs"/>
                      </a:endParaRPr>
                    </a:p>
                  </a:txBody>
                  <a:tcPr marL="7620" marR="7620" marT="7620" marB="0" anchor="ctr"/>
                </a:tc>
                <a:tc>
                  <a:txBody>
                    <a:bodyPr/>
                    <a:lstStyle/>
                    <a:p>
                      <a:pPr marL="0" algn="r" defTabSz="914400" rtl="0" eaLnBrk="1" fontAlgn="ctr" latinLnBrk="0" hangingPunct="1">
                        <a:lnSpc>
                          <a:spcPct val="107000"/>
                        </a:lnSpc>
                        <a:spcAft>
                          <a:spcPts val="800"/>
                        </a:spcAft>
                      </a:pPr>
                      <a:r>
                        <a:rPr lang="en-ZA" sz="1800" kern="1200" dirty="0">
                          <a:solidFill>
                            <a:schemeClr val="dk1"/>
                          </a:solidFill>
                          <a:effectLst/>
                          <a:latin typeface="+mn-lt"/>
                          <a:ea typeface="+mn-ea"/>
                          <a:cs typeface="+mn-cs"/>
                        </a:rPr>
                        <a:t> </a:t>
                      </a:r>
                      <a:endParaRPr lang="en-ZW" sz="1800" kern="1200" dirty="0">
                        <a:solidFill>
                          <a:schemeClr val="dk1"/>
                        </a:solidFill>
                        <a:effectLst/>
                        <a:latin typeface="+mn-lt"/>
                        <a:ea typeface="+mn-ea"/>
                        <a:cs typeface="+mn-cs"/>
                      </a:endParaRPr>
                    </a:p>
                  </a:txBody>
                  <a:tcPr marL="7620" marR="7620" marT="7620" marB="0" anchor="ctr"/>
                </a:tc>
                <a:extLst>
                  <a:ext uri="{0D108BD9-81ED-4DB2-BD59-A6C34878D82A}">
                    <a16:rowId xmlns:a16="http://schemas.microsoft.com/office/drawing/2014/main" val="1731612640"/>
                  </a:ext>
                </a:extLst>
              </a:tr>
              <a:tr h="505658">
                <a:tc>
                  <a:txBody>
                    <a:bodyPr/>
                    <a:lstStyle/>
                    <a:p>
                      <a:r>
                        <a:rPr lang="en-US" b="1" dirty="0"/>
                        <a:t>Total</a:t>
                      </a:r>
                      <a:endParaRPr lang="en-GB" b="1" dirty="0"/>
                    </a:p>
                  </a:txBody>
                  <a:tcPr/>
                </a:tc>
                <a:tc>
                  <a:txBody>
                    <a:bodyPr/>
                    <a:lstStyle/>
                    <a:p>
                      <a:pPr marL="0" algn="r" defTabSz="914400" rtl="0" eaLnBrk="1" fontAlgn="ctr" latinLnBrk="0" hangingPunct="1">
                        <a:lnSpc>
                          <a:spcPct val="107000"/>
                        </a:lnSpc>
                        <a:spcAft>
                          <a:spcPts val="800"/>
                        </a:spcAft>
                      </a:pPr>
                      <a:r>
                        <a:rPr lang="en-ZA" sz="1800" kern="1200" dirty="0">
                          <a:solidFill>
                            <a:schemeClr val="dk1"/>
                          </a:solidFill>
                          <a:effectLst/>
                          <a:latin typeface="+mn-lt"/>
                          <a:ea typeface="+mn-ea"/>
                          <a:cs typeface="+mn-cs"/>
                        </a:rPr>
                        <a:t>$20,789,409.49</a:t>
                      </a:r>
                      <a:endParaRPr lang="en-ZW" sz="1800" kern="1200" dirty="0">
                        <a:solidFill>
                          <a:schemeClr val="dk1"/>
                        </a:solidFill>
                        <a:effectLst/>
                        <a:latin typeface="+mn-lt"/>
                        <a:ea typeface="+mn-ea"/>
                        <a:cs typeface="+mn-cs"/>
                      </a:endParaRPr>
                    </a:p>
                  </a:txBody>
                  <a:tcPr marL="7620" marR="7620" marT="7620" marB="0" anchor="ctr"/>
                </a:tc>
                <a:tc>
                  <a:txBody>
                    <a:bodyPr/>
                    <a:lstStyle/>
                    <a:p>
                      <a:pPr marL="0" algn="r" defTabSz="914400" rtl="0" eaLnBrk="1" fontAlgn="ctr" latinLnBrk="0" hangingPunct="1">
                        <a:lnSpc>
                          <a:spcPct val="107000"/>
                        </a:lnSpc>
                        <a:spcAft>
                          <a:spcPts val="800"/>
                        </a:spcAft>
                      </a:pPr>
                      <a:r>
                        <a:rPr lang="en-ZA" sz="1800" kern="1200" dirty="0">
                          <a:solidFill>
                            <a:schemeClr val="dk1"/>
                          </a:solidFill>
                          <a:effectLst/>
                          <a:latin typeface="+mn-lt"/>
                          <a:ea typeface="+mn-ea"/>
                          <a:cs typeface="+mn-cs"/>
                        </a:rPr>
                        <a:t>100%</a:t>
                      </a:r>
                      <a:endParaRPr lang="en-ZW" sz="1800" kern="1200" dirty="0">
                        <a:solidFill>
                          <a:schemeClr val="dk1"/>
                        </a:solidFill>
                        <a:effectLst/>
                        <a:latin typeface="+mn-lt"/>
                        <a:ea typeface="+mn-ea"/>
                        <a:cs typeface="+mn-cs"/>
                      </a:endParaRPr>
                    </a:p>
                  </a:txBody>
                  <a:tcPr marL="7620" marR="7620" marT="7620" marB="0" anchor="ctr"/>
                </a:tc>
                <a:extLst>
                  <a:ext uri="{0D108BD9-81ED-4DB2-BD59-A6C34878D82A}">
                    <a16:rowId xmlns:a16="http://schemas.microsoft.com/office/drawing/2014/main" val="1896237841"/>
                  </a:ext>
                </a:extLst>
              </a:tr>
            </a:tbl>
          </a:graphicData>
        </a:graphic>
      </p:graphicFrame>
      <p:sp>
        <p:nvSpPr>
          <p:cNvPr id="6" name="TextBox 5"/>
          <p:cNvSpPr txBox="1"/>
          <p:nvPr/>
        </p:nvSpPr>
        <p:spPr>
          <a:xfrm>
            <a:off x="0" y="6398786"/>
            <a:ext cx="9334500" cy="466218"/>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lnSpc>
                <a:spcPct val="107000"/>
              </a:lnSpc>
              <a:spcAft>
                <a:spcPts val="0"/>
              </a:spcAft>
            </a:pPr>
            <a:endParaRPr lang="en-ZW" sz="2400" dirty="0"/>
          </a:p>
        </p:txBody>
      </p:sp>
    </p:spTree>
    <p:extLst>
      <p:ext uri="{BB962C8B-B14F-4D97-AF65-F5344CB8AC3E}">
        <p14:creationId xmlns:p14="http://schemas.microsoft.com/office/powerpoint/2010/main" val="1233519545"/>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p:spPr>
        <p:txBody>
          <a:bodyPr>
            <a:normAutofit fontScale="90000"/>
          </a:bodyPr>
          <a:lstStyle/>
          <a:p>
            <a:pPr marR="0" lvl="0">
              <a:lnSpc>
                <a:spcPct val="107000"/>
              </a:lnSpc>
              <a:spcBef>
                <a:spcPts val="0"/>
              </a:spcBef>
              <a:spcAft>
                <a:spcPts val="0"/>
              </a:spcAft>
            </a:pPr>
            <a:r>
              <a:rPr lang="en-ZA" sz="3600" b="1" dirty="0">
                <a:solidFill>
                  <a:prstClr val="black"/>
                </a:solidFill>
                <a:latin typeface="+mn-lt"/>
                <a:ea typeface="+mn-ea"/>
                <a:cs typeface="+mn-cs"/>
              </a:rPr>
              <a:t>IV. </a:t>
            </a:r>
            <a:r>
              <a:rPr lang="en-GB" sz="3600" b="1" dirty="0">
                <a:effectLst/>
                <a:latin typeface="+mn-lt"/>
                <a:ea typeface="Calibri" panose="020F0502020204030204" pitchFamily="34" charset="0"/>
                <a:cs typeface="Times New Roman" panose="02020603050405020304" pitchFamily="18" charset="0"/>
              </a:rPr>
              <a:t>EXPENDITURE- GMS</a:t>
            </a:r>
            <a:br>
              <a:rPr lang="en-GB" sz="3600" b="1" dirty="0">
                <a:effectLst/>
                <a:latin typeface="+mn-lt"/>
                <a:ea typeface="Calibri" panose="020F0502020204030204" pitchFamily="34" charset="0"/>
                <a:cs typeface="Times New Roman" panose="02020603050405020304" pitchFamily="18" charset="0"/>
              </a:rPr>
            </a:br>
            <a:endParaRPr lang="en-ZA" sz="3600" dirty="0"/>
          </a:p>
        </p:txBody>
      </p:sp>
      <p:sp>
        <p:nvSpPr>
          <p:cNvPr id="6" name="TextBox 5"/>
          <p:cNvSpPr txBox="1"/>
          <p:nvPr/>
        </p:nvSpPr>
        <p:spPr>
          <a:xfrm>
            <a:off x="0" y="6398786"/>
            <a:ext cx="9334500" cy="466218"/>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lnSpc>
                <a:spcPct val="107000"/>
              </a:lnSpc>
              <a:spcAft>
                <a:spcPts val="0"/>
              </a:spcAft>
            </a:pPr>
            <a:endParaRPr lang="en-ZW" sz="2400" dirty="0"/>
          </a:p>
        </p:txBody>
      </p:sp>
      <p:sp>
        <p:nvSpPr>
          <p:cNvPr id="5" name="Content Placeholder 4">
            <a:extLst>
              <a:ext uri="{FF2B5EF4-FFF2-40B4-BE49-F238E27FC236}">
                <a16:creationId xmlns:a16="http://schemas.microsoft.com/office/drawing/2014/main" id="{94987554-FA33-8625-B0EF-900FA6317A7F}"/>
              </a:ext>
            </a:extLst>
          </p:cNvPr>
          <p:cNvSpPr>
            <a:spLocks noGrp="1"/>
          </p:cNvSpPr>
          <p:nvPr>
            <p:ph idx="1"/>
          </p:nvPr>
        </p:nvSpPr>
        <p:spPr>
          <a:solidFill>
            <a:schemeClr val="bg1"/>
          </a:solidFill>
        </p:spPr>
        <p:txBody>
          <a:bodyPr>
            <a:normAutofit fontScale="40000" lnSpcReduction="20000"/>
          </a:bodyPr>
          <a:lstStyle/>
          <a:p>
            <a:pPr marL="0" indent="0">
              <a:buNone/>
            </a:pPr>
            <a:r>
              <a:rPr lang="en-GB" sz="3200" b="1" dirty="0">
                <a:effectLst/>
                <a:latin typeface="Tahoma" panose="020B0604030504040204" pitchFamily="34" charset="0"/>
                <a:ea typeface="Calibri" panose="020F0502020204030204" pitchFamily="34" charset="0"/>
                <a:cs typeface="Times New Roman" panose="02020603050405020304" pitchFamily="18" charset="0"/>
              </a:rPr>
              <a:t>Does the council have a Gender Management System? (E.g., Gender Committee, Gender Focal Person, Gender Champion).</a:t>
            </a:r>
          </a:p>
          <a:p>
            <a:pPr>
              <a:lnSpc>
                <a:spcPct val="170000"/>
              </a:lnSpc>
              <a:buFont typeface="Wingdings" panose="05000000000000000000" pitchFamily="2" charset="2"/>
              <a:buChar char="Ø"/>
            </a:pPr>
            <a:r>
              <a:rPr lang="en-GB" sz="3500" dirty="0">
                <a:effectLst/>
                <a:latin typeface="Calibri" panose="020F0502020204030204" pitchFamily="34" charset="0"/>
                <a:ea typeface="Calibri" panose="020F0502020204030204" pitchFamily="34" charset="0"/>
                <a:cs typeface="Times New Roman" panose="02020603050405020304" pitchFamily="18" charset="0"/>
              </a:rPr>
              <a:t>Council has a Gender Management System in place.</a:t>
            </a:r>
          </a:p>
          <a:p>
            <a:pPr>
              <a:lnSpc>
                <a:spcPct val="170000"/>
              </a:lnSpc>
              <a:buFont typeface="Wingdings" panose="05000000000000000000" pitchFamily="2" charset="2"/>
              <a:buChar char="Ø"/>
            </a:pPr>
            <a:r>
              <a:rPr lang="en-GB" sz="3500" dirty="0">
                <a:effectLst/>
                <a:latin typeface="Calibri" panose="020F0502020204030204" pitchFamily="34" charset="0"/>
                <a:ea typeface="Calibri" panose="020F0502020204030204" pitchFamily="34" charset="0"/>
                <a:cs typeface="Times New Roman" panose="02020603050405020304" pitchFamily="18" charset="0"/>
              </a:rPr>
              <a:t> The Gender Focal persons (Ms Kholwani Mangena, Ms </a:t>
            </a:r>
            <a:r>
              <a:rPr lang="en-GB" sz="3500" dirty="0" err="1">
                <a:effectLst/>
                <a:latin typeface="Calibri" panose="020F0502020204030204" pitchFamily="34" charset="0"/>
                <a:ea typeface="Calibri" panose="020F0502020204030204" pitchFamily="34" charset="0"/>
                <a:cs typeface="Times New Roman" panose="02020603050405020304" pitchFamily="18" charset="0"/>
              </a:rPr>
              <a:t>Ntombizami</a:t>
            </a:r>
            <a:r>
              <a:rPr lang="en-GB" sz="3500" dirty="0">
                <a:effectLst/>
                <a:latin typeface="Calibri" panose="020F0502020204030204" pitchFamily="34" charset="0"/>
                <a:ea typeface="Calibri" panose="020F0502020204030204" pitchFamily="34" charset="0"/>
                <a:cs typeface="Times New Roman" panose="02020603050405020304" pitchFamily="18" charset="0"/>
              </a:rPr>
              <a:t> Ncube and Ms Sheila </a:t>
            </a:r>
            <a:r>
              <a:rPr lang="en-GB" sz="3500" dirty="0" err="1">
                <a:effectLst/>
                <a:latin typeface="Calibri" panose="020F0502020204030204" pitchFamily="34" charset="0"/>
                <a:ea typeface="Calibri" panose="020F0502020204030204" pitchFamily="34" charset="0"/>
                <a:cs typeface="Times New Roman" panose="02020603050405020304" pitchFamily="18" charset="0"/>
              </a:rPr>
              <a:t>Rudzuna</a:t>
            </a:r>
            <a:r>
              <a:rPr lang="en-GB" sz="3500" dirty="0">
                <a:effectLst/>
                <a:latin typeface="Calibri" panose="020F0502020204030204" pitchFamily="34" charset="0"/>
                <a:ea typeface="Calibri" panose="020F0502020204030204" pitchFamily="34" charset="0"/>
                <a:cs typeface="Times New Roman" panose="02020603050405020304" pitchFamily="18" charset="0"/>
              </a:rPr>
              <a:t>) all not full time</a:t>
            </a:r>
          </a:p>
          <a:p>
            <a:pPr>
              <a:lnSpc>
                <a:spcPct val="170000"/>
              </a:lnSpc>
              <a:buFont typeface="Wingdings" panose="05000000000000000000" pitchFamily="2" charset="2"/>
              <a:buChar char="Ø"/>
            </a:pPr>
            <a:r>
              <a:rPr lang="en-GB" sz="3500" dirty="0">
                <a:effectLst/>
                <a:latin typeface="Calibri" panose="020F0502020204030204" pitchFamily="34" charset="0"/>
                <a:ea typeface="Calibri" panose="020F0502020204030204" pitchFamily="34" charset="0"/>
                <a:cs typeface="Times New Roman" panose="02020603050405020304" pitchFamily="18" charset="0"/>
              </a:rPr>
              <a:t> The Gender Champion is Cllr P Mhlanga and a Gender Committee comprising of Departmental GFP’s.</a:t>
            </a:r>
            <a:endParaRPr lang="en-ZW" sz="35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sz="3200" dirty="0">
              <a:effectLst/>
              <a:latin typeface="Tahoma" panose="020B0604030504040204" pitchFamily="34" charset="0"/>
              <a:ea typeface="Calibri" panose="020F0502020204030204" pitchFamily="34" charset="0"/>
              <a:cs typeface="Times New Roman" panose="02020603050405020304" pitchFamily="18" charset="0"/>
            </a:endParaRPr>
          </a:p>
          <a:p>
            <a:pPr marL="0" indent="0">
              <a:buNone/>
            </a:pPr>
            <a:r>
              <a:rPr lang="en-GB" sz="3200" b="1" dirty="0">
                <a:effectLst/>
                <a:latin typeface="Tahoma" panose="020B0604030504040204" pitchFamily="34" charset="0"/>
                <a:ea typeface="Calibri" panose="020F0502020204030204" pitchFamily="34" charset="0"/>
                <a:cs typeface="Times New Roman" panose="02020603050405020304" pitchFamily="18" charset="0"/>
              </a:rPr>
              <a:t>Are GMS activities budgeted for ? (E.g., Committee meetings, Hub/ spoke activities, exhibitions, Training, Policy formulation, Exchange visits, Office equipment and stationery, other activities? </a:t>
            </a:r>
          </a:p>
          <a:p>
            <a:pPr>
              <a:lnSpc>
                <a:spcPct val="170000"/>
              </a:lnSpc>
              <a:spcAft>
                <a:spcPts val="800"/>
              </a:spcAft>
              <a:buFont typeface="Wingdings" panose="05000000000000000000" pitchFamily="2" charset="2"/>
              <a:buChar char="Ø"/>
            </a:pPr>
            <a:r>
              <a:rPr lang="en-GB" sz="3500" dirty="0">
                <a:latin typeface="Calibri" panose="020F0502020204030204" pitchFamily="34" charset="0"/>
                <a:ea typeface="Calibri" panose="020F0502020204030204" pitchFamily="34" charset="0"/>
                <a:cs typeface="Times New Roman" panose="02020603050405020304" pitchFamily="18" charset="0"/>
              </a:rPr>
              <a:t>GMS activities are budgeted, and fall under Central Admin budget, amounting to $7,160.00. The fund are for attending meeting/trainings and look &amp; learn visits to the Hub Council(Bulawayo City Council). </a:t>
            </a:r>
            <a:endParaRPr lang="en-ZW" sz="3500" dirty="0">
              <a:latin typeface="Calibri" panose="020F0502020204030204" pitchFamily="34" charset="0"/>
              <a:ea typeface="Calibri" panose="020F0502020204030204" pitchFamily="34" charset="0"/>
              <a:cs typeface="Times New Roman" panose="02020603050405020304" pitchFamily="18" charset="0"/>
            </a:endParaRPr>
          </a:p>
          <a:p>
            <a:pPr>
              <a:lnSpc>
                <a:spcPct val="170000"/>
              </a:lnSpc>
              <a:spcAft>
                <a:spcPts val="800"/>
              </a:spcAft>
              <a:buFont typeface="Wingdings" panose="05000000000000000000" pitchFamily="2" charset="2"/>
              <a:buChar char="Ø"/>
            </a:pPr>
            <a:r>
              <a:rPr lang="en-GB" sz="2500" dirty="0">
                <a:latin typeface="Calibri" panose="020F0502020204030204" pitchFamily="34" charset="0"/>
                <a:ea typeface="Calibri" panose="020F0502020204030204" pitchFamily="34" charset="0"/>
                <a:cs typeface="Times New Roman" panose="02020603050405020304" pitchFamily="18" charset="0"/>
              </a:rPr>
              <a:t> </a:t>
            </a:r>
            <a:endParaRPr lang="en-ZW" sz="2500" dirty="0">
              <a:latin typeface="Calibri" panose="020F0502020204030204" pitchFamily="34" charset="0"/>
              <a:ea typeface="Calibri" panose="020F0502020204030204" pitchFamily="34" charset="0"/>
              <a:cs typeface="Times New Roman" panose="02020603050405020304" pitchFamily="18" charset="0"/>
            </a:endParaRPr>
          </a:p>
          <a:p>
            <a:endParaRPr lang="en-GB" sz="3200" dirty="0">
              <a:effectLst/>
              <a:latin typeface="Tahoma" panose="020B0604030504040204" pitchFamily="34" charset="0"/>
              <a:ea typeface="Calibri" panose="020F0502020204030204" pitchFamily="34" charset="0"/>
              <a:cs typeface="Times New Roman" panose="02020603050405020304" pitchFamily="18" charset="0"/>
            </a:endParaRPr>
          </a:p>
          <a:p>
            <a:pPr marL="0" indent="0">
              <a:buNone/>
            </a:pPr>
            <a:br>
              <a:rPr lang="en-GB" sz="3200" dirty="0">
                <a:effectLst/>
                <a:latin typeface="Calibri" panose="020F0502020204030204" pitchFamily="34" charset="0"/>
                <a:ea typeface="Calibri" panose="020F0502020204030204" pitchFamily="34" charset="0"/>
                <a:cs typeface="Times New Roman" panose="02020603050405020304" pitchFamily="18" charset="0"/>
              </a:rPr>
            </a:br>
            <a:r>
              <a:rPr lang="en-GB" sz="5400" b="1" dirty="0">
                <a:effectLst/>
                <a:latin typeface="+mn-lt"/>
                <a:ea typeface="Calibri" panose="020F0502020204030204" pitchFamily="34" charset="0"/>
                <a:cs typeface="Times New Roman" panose="02020603050405020304" pitchFamily="18" charset="0"/>
              </a:rPr>
              <a:t> </a:t>
            </a:r>
            <a:br>
              <a:rPr lang="en-GB" sz="5400" dirty="0">
                <a:effectLst/>
                <a:latin typeface="Calibri" panose="020F0502020204030204" pitchFamily="34" charset="0"/>
                <a:ea typeface="Calibri" panose="020F0502020204030204" pitchFamily="34" charset="0"/>
                <a:cs typeface="Times New Roman" panose="02020603050405020304" pitchFamily="18" charset="0"/>
              </a:rPr>
            </a:br>
            <a:endParaRPr lang="en-GB" dirty="0"/>
          </a:p>
        </p:txBody>
      </p:sp>
    </p:spTree>
    <p:extLst>
      <p:ext uri="{BB962C8B-B14F-4D97-AF65-F5344CB8AC3E}">
        <p14:creationId xmlns:p14="http://schemas.microsoft.com/office/powerpoint/2010/main" val="3918247816"/>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R="0" lvl="0">
              <a:lnSpc>
                <a:spcPct val="107000"/>
              </a:lnSpc>
              <a:spcBef>
                <a:spcPts val="0"/>
              </a:spcBef>
              <a:spcAft>
                <a:spcPts val="0"/>
              </a:spcAft>
            </a:pPr>
            <a:r>
              <a:rPr lang="en-ZA" sz="3600" b="1" dirty="0">
                <a:solidFill>
                  <a:prstClr val="black"/>
                </a:solidFill>
                <a:latin typeface="+mn-lt"/>
                <a:ea typeface="+mn-ea"/>
                <a:cs typeface="+mn-cs"/>
              </a:rPr>
              <a:t>IV. Gender Specific </a:t>
            </a:r>
            <a:r>
              <a:rPr lang="en-GB" sz="3600" b="1" dirty="0">
                <a:effectLst/>
                <a:latin typeface="+mn-lt"/>
                <a:ea typeface="Calibri" panose="020F0502020204030204" pitchFamily="34" charset="0"/>
                <a:cs typeface="Times New Roman" panose="02020603050405020304" pitchFamily="18" charset="0"/>
              </a:rPr>
              <a:t>expenditure</a:t>
            </a:r>
            <a:br>
              <a:rPr lang="en-GB" sz="3600" b="1" dirty="0">
                <a:effectLst/>
                <a:latin typeface="+mn-lt"/>
                <a:ea typeface="Calibri" panose="020F0502020204030204" pitchFamily="34" charset="0"/>
                <a:cs typeface="Times New Roman" panose="02020603050405020304" pitchFamily="18" charset="0"/>
              </a:rPr>
            </a:br>
            <a:endParaRPr lang="en-ZA" sz="3600" dirty="0"/>
          </a:p>
        </p:txBody>
      </p:sp>
      <p:sp>
        <p:nvSpPr>
          <p:cNvPr id="6" name="TextBox 5"/>
          <p:cNvSpPr txBox="1"/>
          <p:nvPr/>
        </p:nvSpPr>
        <p:spPr>
          <a:xfrm>
            <a:off x="0" y="6398786"/>
            <a:ext cx="9334500" cy="466218"/>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lnSpc>
                <a:spcPct val="107000"/>
              </a:lnSpc>
              <a:spcAft>
                <a:spcPts val="0"/>
              </a:spcAft>
            </a:pPr>
            <a:endParaRPr lang="en-ZW" sz="2400" dirty="0"/>
          </a:p>
        </p:txBody>
      </p:sp>
      <p:sp>
        <p:nvSpPr>
          <p:cNvPr id="5" name="Content Placeholder 4">
            <a:extLst>
              <a:ext uri="{FF2B5EF4-FFF2-40B4-BE49-F238E27FC236}">
                <a16:creationId xmlns:a16="http://schemas.microsoft.com/office/drawing/2014/main" id="{94987554-FA33-8625-B0EF-900FA6317A7F}"/>
              </a:ext>
            </a:extLst>
          </p:cNvPr>
          <p:cNvSpPr>
            <a:spLocks noGrp="1"/>
          </p:cNvSpPr>
          <p:nvPr>
            <p:ph idx="1"/>
          </p:nvPr>
        </p:nvSpPr>
        <p:spPr/>
        <p:txBody>
          <a:bodyPr>
            <a:normAutofit/>
          </a:bodyPr>
          <a:lstStyle/>
          <a:p>
            <a:pPr>
              <a:lnSpc>
                <a:spcPct val="120000"/>
              </a:lnSpc>
            </a:pPr>
            <a:r>
              <a:rPr lang="en-US" sz="1800" b="1" dirty="0">
                <a:effectLst/>
                <a:ea typeface="Calibri" panose="020F0502020204030204" pitchFamily="34" charset="0"/>
                <a:cs typeface="Times New Roman" panose="02020603050405020304" pitchFamily="18" charset="0"/>
              </a:rPr>
              <a:t>What gender-specific programmes does the council have?</a:t>
            </a:r>
          </a:p>
          <a:p>
            <a:pPr lvl="0">
              <a:lnSpc>
                <a:spcPts val="1350"/>
              </a:lnSpc>
              <a:buFont typeface="Wingdings" panose="05000000000000000000" pitchFamily="2" charset="2"/>
              <a:buChar char="Ø"/>
            </a:pPr>
            <a:r>
              <a:rPr lang="en-US" sz="1400" dirty="0">
                <a:effectLst/>
                <a:latin typeface="Tahoma" panose="020B0604030504040204" pitchFamily="34" charset="0"/>
                <a:ea typeface="Liberation Sans Narrow"/>
                <a:cs typeface="Liberation Sans Narrow"/>
              </a:rPr>
              <a:t>Gender Training workshops e.g. Women’s Coalition Zimbabwe training</a:t>
            </a:r>
            <a:endParaRPr lang="en-ZW" sz="1400" dirty="0">
              <a:effectLst/>
              <a:latin typeface="Liberation Sans Narrow"/>
              <a:ea typeface="Liberation Sans Narrow"/>
              <a:cs typeface="Liberation Sans Narrow"/>
            </a:endParaRPr>
          </a:p>
          <a:p>
            <a:pPr lvl="0">
              <a:lnSpc>
                <a:spcPts val="1350"/>
              </a:lnSpc>
              <a:buFont typeface="Wingdings" panose="05000000000000000000" pitchFamily="2" charset="2"/>
              <a:buChar char="Ø"/>
            </a:pPr>
            <a:r>
              <a:rPr lang="en-US" sz="1400" dirty="0">
                <a:effectLst/>
                <a:latin typeface="Tahoma" panose="020B0604030504040204" pitchFamily="34" charset="0"/>
                <a:ea typeface="Liberation Sans Narrow"/>
                <a:cs typeface="Liberation Sans Narrow"/>
              </a:rPr>
              <a:t>Junior Council in place</a:t>
            </a:r>
            <a:endParaRPr lang="en-ZW" sz="1400" dirty="0">
              <a:effectLst/>
              <a:latin typeface="Liberation Sans Narrow"/>
              <a:ea typeface="Liberation Sans Narrow"/>
              <a:cs typeface="Liberation Sans Narrow"/>
            </a:endParaRPr>
          </a:p>
          <a:p>
            <a:pPr lvl="0">
              <a:lnSpc>
                <a:spcPts val="1350"/>
              </a:lnSpc>
              <a:buFont typeface="Wingdings" panose="05000000000000000000" pitchFamily="2" charset="2"/>
              <a:buChar char="Ø"/>
            </a:pPr>
            <a:r>
              <a:rPr lang="en-US" sz="1400" dirty="0">
                <a:effectLst/>
                <a:latin typeface="Tahoma" panose="020B0604030504040204" pitchFamily="34" charset="0"/>
                <a:ea typeface="Liberation Sans Narrow"/>
                <a:cs typeface="Liberation Sans Narrow"/>
              </a:rPr>
              <a:t>Commemoration of international days e.g., International Women's Day, Sixteen Days of Activism, Youth Day, International Men's Day</a:t>
            </a:r>
            <a:endParaRPr lang="en-ZW" sz="1400" dirty="0">
              <a:effectLst/>
              <a:latin typeface="Liberation Sans Narrow"/>
              <a:ea typeface="Liberation Sans Narrow"/>
              <a:cs typeface="Liberation Sans Narrow"/>
            </a:endParaRPr>
          </a:p>
          <a:p>
            <a:pPr lvl="0">
              <a:lnSpc>
                <a:spcPts val="1350"/>
              </a:lnSpc>
              <a:buFont typeface="Wingdings" panose="05000000000000000000" pitchFamily="2" charset="2"/>
              <a:buChar char="Ø"/>
            </a:pPr>
            <a:r>
              <a:rPr lang="en-US" sz="1400" dirty="0">
                <a:effectLst/>
                <a:latin typeface="Tahoma" panose="020B0604030504040204" pitchFamily="34" charset="0"/>
                <a:ea typeface="Liberation Sans Narrow"/>
                <a:cs typeface="Liberation Sans Narrow"/>
              </a:rPr>
              <a:t>Maternal health and men’s health programs e.g. Breast Cancer Screening</a:t>
            </a:r>
            <a:endParaRPr lang="en-ZW" sz="1400" dirty="0">
              <a:effectLst/>
              <a:latin typeface="Liberation Sans Narrow"/>
              <a:ea typeface="Liberation Sans Narrow"/>
              <a:cs typeface="Liberation Sans Narrow"/>
            </a:endParaRPr>
          </a:p>
          <a:p>
            <a:pPr lvl="0">
              <a:lnSpc>
                <a:spcPts val="1350"/>
              </a:lnSpc>
              <a:buFont typeface="Wingdings" panose="05000000000000000000" pitchFamily="2" charset="2"/>
              <a:buChar char="Ø"/>
            </a:pPr>
            <a:r>
              <a:rPr lang="en-US" sz="1400" dirty="0">
                <a:effectLst/>
                <a:latin typeface="Tahoma" panose="020B0604030504040204" pitchFamily="34" charset="0"/>
                <a:ea typeface="Liberation Sans Narrow"/>
                <a:cs typeface="Liberation Sans Narrow"/>
              </a:rPr>
              <a:t>Sexual Reproductive Health and Rights.</a:t>
            </a:r>
            <a:endParaRPr lang="en-ZW" sz="1400" dirty="0">
              <a:effectLst/>
              <a:latin typeface="Liberation Sans Narrow"/>
              <a:ea typeface="Liberation Sans Narrow"/>
              <a:cs typeface="Liberation Sans Narrow"/>
            </a:endParaRPr>
          </a:p>
          <a:p>
            <a:pPr lvl="0">
              <a:lnSpc>
                <a:spcPts val="1350"/>
              </a:lnSpc>
              <a:buFont typeface="Wingdings" panose="05000000000000000000" pitchFamily="2" charset="2"/>
              <a:buChar char="Ø"/>
            </a:pPr>
            <a:r>
              <a:rPr lang="en-US" sz="1400" dirty="0">
                <a:effectLst/>
                <a:latin typeface="Tahoma" panose="020B0604030504040204" pitchFamily="34" charset="0"/>
                <a:ea typeface="Liberation Sans Narrow"/>
                <a:cs typeface="Liberation Sans Narrow"/>
              </a:rPr>
              <a:t>Youth Center identification need.</a:t>
            </a:r>
            <a:endParaRPr lang="en-ZW" sz="1400" dirty="0">
              <a:effectLst/>
              <a:latin typeface="Liberation Sans Narrow"/>
              <a:ea typeface="Liberation Sans Narrow"/>
              <a:cs typeface="Liberation Sans Narrow"/>
            </a:endParaRPr>
          </a:p>
          <a:p>
            <a:pPr lvl="0">
              <a:lnSpc>
                <a:spcPts val="1350"/>
              </a:lnSpc>
              <a:buFont typeface="Wingdings" panose="05000000000000000000" pitchFamily="2" charset="2"/>
              <a:buChar char="Ø"/>
            </a:pPr>
            <a:r>
              <a:rPr lang="en-US" sz="1400" dirty="0">
                <a:effectLst/>
                <a:latin typeface="Tahoma" panose="020B0604030504040204" pitchFamily="34" charset="0"/>
                <a:ea typeface="Liberation Sans Narrow"/>
                <a:cs typeface="Liberation Sans Narrow"/>
              </a:rPr>
              <a:t>Gender desk activities.</a:t>
            </a:r>
            <a:endParaRPr lang="en-ZW" sz="1400" dirty="0">
              <a:effectLst/>
              <a:latin typeface="Liberation Sans Narrow"/>
              <a:ea typeface="Liberation Sans Narrow"/>
              <a:cs typeface="Liberation Sans Narrow"/>
            </a:endParaRPr>
          </a:p>
          <a:p>
            <a:pPr>
              <a:buFont typeface="Wingdings" panose="05000000000000000000" pitchFamily="2" charset="2"/>
              <a:buChar char="Ø"/>
            </a:pPr>
            <a:r>
              <a:rPr lang="en-GB" sz="1400" dirty="0">
                <a:effectLst/>
                <a:latin typeface="Tahoma" panose="020B0604030504040204" pitchFamily="34" charset="0"/>
                <a:ea typeface="Calibri" panose="020F0502020204030204" pitchFamily="34" charset="0"/>
              </a:rPr>
              <a:t>Facilitation of various training by NGO’s e.g. </a:t>
            </a:r>
            <a:r>
              <a:rPr lang="en-GB" sz="1400" dirty="0" err="1">
                <a:effectLst/>
                <a:latin typeface="Tahoma" panose="020B0604030504040204" pitchFamily="34" charset="0"/>
                <a:ea typeface="Calibri" panose="020F0502020204030204" pitchFamily="34" charset="0"/>
              </a:rPr>
              <a:t>Umhambi</a:t>
            </a:r>
            <a:r>
              <a:rPr lang="en-GB" sz="1400" dirty="0">
                <a:effectLst/>
                <a:latin typeface="Tahoma" panose="020B0604030504040204" pitchFamily="34" charset="0"/>
                <a:ea typeface="Calibri" panose="020F0502020204030204" pitchFamily="34" charset="0"/>
              </a:rPr>
              <a:t>  Children's Foundation of Hope hairdressing &amp;  dressing making courses</a:t>
            </a:r>
          </a:p>
          <a:p>
            <a:pPr>
              <a:buFont typeface="Wingdings" panose="05000000000000000000" pitchFamily="2" charset="2"/>
              <a:buChar char="Ø"/>
            </a:pPr>
            <a:r>
              <a:rPr lang="en-GB" sz="1400" dirty="0">
                <a:latin typeface="Tahoma" panose="020B0604030504040204" pitchFamily="34" charset="0"/>
                <a:ea typeface="Calibri" panose="020F0502020204030204" pitchFamily="34" charset="0"/>
              </a:rPr>
              <a:t>The GMS are budgeted under Central Admin</a:t>
            </a:r>
          </a:p>
          <a:p>
            <a:pPr>
              <a:buFont typeface="Wingdings" panose="05000000000000000000" pitchFamily="2" charset="2"/>
              <a:buChar char="Ø"/>
            </a:pPr>
            <a:r>
              <a:rPr lang="en-GB" sz="1400" dirty="0">
                <a:effectLst/>
                <a:latin typeface="Tahoma" panose="020B0604030504040204" pitchFamily="34" charset="0"/>
                <a:ea typeface="Calibri" panose="020F0502020204030204" pitchFamily="34" charset="0"/>
              </a:rPr>
              <a:t>GSP have an allocation of &gt;1% of council budget</a:t>
            </a:r>
          </a:p>
          <a:p>
            <a:pPr marL="0" indent="0">
              <a:buNone/>
            </a:pPr>
            <a:endParaRPr lang="en-US" sz="1400" b="1" dirty="0">
              <a:effectLst/>
              <a:ea typeface="Calibri" panose="020F0502020204030204" pitchFamily="34" charset="0"/>
              <a:cs typeface="Times New Roman" panose="02020603050405020304" pitchFamily="18" charset="0"/>
            </a:endParaRPr>
          </a:p>
          <a:p>
            <a:pPr>
              <a:lnSpc>
                <a:spcPct val="120000"/>
              </a:lnSpc>
              <a:buFont typeface="Wingdings" panose="05000000000000000000" pitchFamily="2" charset="2"/>
              <a:buChar char="Ø"/>
            </a:pPr>
            <a:endParaRPr lang="en-US" sz="1400" b="1"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94597016"/>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6CB729CB-E708-5DB7-A5F9-F34D9D60D8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97AC72-7A78-B96D-CA56-706154DA32AA}"/>
              </a:ext>
            </a:extLst>
          </p:cNvPr>
          <p:cNvSpPr>
            <a:spLocks noGrp="1"/>
          </p:cNvSpPr>
          <p:nvPr>
            <p:ph type="title"/>
          </p:nvPr>
        </p:nvSpPr>
        <p:spPr/>
        <p:txBody>
          <a:bodyPr>
            <a:normAutofit fontScale="90000"/>
          </a:bodyPr>
          <a:lstStyle/>
          <a:p>
            <a:pPr marR="0" lvl="0">
              <a:lnSpc>
                <a:spcPct val="107000"/>
              </a:lnSpc>
              <a:spcBef>
                <a:spcPts val="0"/>
              </a:spcBef>
              <a:spcAft>
                <a:spcPts val="0"/>
              </a:spcAft>
            </a:pPr>
            <a:r>
              <a:rPr lang="en-ZA" sz="3600" b="1" dirty="0">
                <a:solidFill>
                  <a:prstClr val="black"/>
                </a:solidFill>
                <a:latin typeface="+mn-lt"/>
                <a:ea typeface="+mn-ea"/>
                <a:cs typeface="+mn-cs"/>
              </a:rPr>
              <a:t>IV. Gender Specific </a:t>
            </a:r>
            <a:r>
              <a:rPr lang="en-GB" sz="3600" b="1" dirty="0">
                <a:effectLst/>
                <a:latin typeface="+mn-lt"/>
                <a:ea typeface="Calibri" panose="020F0502020204030204" pitchFamily="34" charset="0"/>
                <a:cs typeface="Times New Roman" panose="02020603050405020304" pitchFamily="18" charset="0"/>
              </a:rPr>
              <a:t>expenditure</a:t>
            </a:r>
            <a:br>
              <a:rPr lang="en-GB" sz="3600" b="1" dirty="0">
                <a:effectLst/>
                <a:latin typeface="+mn-lt"/>
                <a:ea typeface="Calibri" panose="020F0502020204030204" pitchFamily="34" charset="0"/>
                <a:cs typeface="Times New Roman" panose="02020603050405020304" pitchFamily="18" charset="0"/>
              </a:rPr>
            </a:br>
            <a:endParaRPr lang="en-ZA" sz="3600" dirty="0"/>
          </a:p>
        </p:txBody>
      </p:sp>
      <p:sp>
        <p:nvSpPr>
          <p:cNvPr id="6" name="TextBox 5">
            <a:extLst>
              <a:ext uri="{FF2B5EF4-FFF2-40B4-BE49-F238E27FC236}">
                <a16:creationId xmlns:a16="http://schemas.microsoft.com/office/drawing/2014/main" id="{091E0DBD-7A25-9E98-CE54-7885B32E05A7}"/>
              </a:ext>
            </a:extLst>
          </p:cNvPr>
          <p:cNvSpPr txBox="1"/>
          <p:nvPr/>
        </p:nvSpPr>
        <p:spPr>
          <a:xfrm>
            <a:off x="0" y="6398786"/>
            <a:ext cx="9334500" cy="466218"/>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lnSpc>
                <a:spcPct val="107000"/>
              </a:lnSpc>
              <a:spcAft>
                <a:spcPts val="0"/>
              </a:spcAft>
            </a:pPr>
            <a:endParaRPr lang="en-ZW" sz="2400" dirty="0"/>
          </a:p>
        </p:txBody>
      </p:sp>
      <p:sp>
        <p:nvSpPr>
          <p:cNvPr id="5" name="Content Placeholder 4">
            <a:extLst>
              <a:ext uri="{FF2B5EF4-FFF2-40B4-BE49-F238E27FC236}">
                <a16:creationId xmlns:a16="http://schemas.microsoft.com/office/drawing/2014/main" id="{0887BD0B-017A-C1C2-B572-1B9F674B8B5D}"/>
              </a:ext>
            </a:extLst>
          </p:cNvPr>
          <p:cNvSpPr>
            <a:spLocks noGrp="1"/>
          </p:cNvSpPr>
          <p:nvPr>
            <p:ph idx="1"/>
          </p:nvPr>
        </p:nvSpPr>
        <p:spPr/>
        <p:txBody>
          <a:bodyPr>
            <a:noAutofit/>
          </a:bodyPr>
          <a:lstStyle/>
          <a:p>
            <a:pPr marL="0" indent="0">
              <a:lnSpc>
                <a:spcPct val="120000"/>
              </a:lnSpc>
              <a:buNone/>
            </a:pPr>
            <a:r>
              <a:rPr lang="en-US" sz="1400" b="1" dirty="0">
                <a:effectLst/>
                <a:ea typeface="Liberation Sans Narrow"/>
                <a:cs typeface="Liberation Sans Narrow"/>
              </a:rPr>
              <a:t>How were these programmes/ projects informed by budget consultations?</a:t>
            </a:r>
          </a:p>
          <a:p>
            <a:pPr>
              <a:lnSpc>
                <a:spcPct val="120000"/>
              </a:lnSpc>
              <a:buFont typeface="Wingdings" panose="05000000000000000000" pitchFamily="2" charset="2"/>
              <a:buChar char="Ø"/>
            </a:pPr>
            <a:r>
              <a:rPr lang="en-US" sz="1400" dirty="0">
                <a:ea typeface="Liberation Sans Narrow"/>
                <a:cs typeface="Liberation Sans Narrow"/>
              </a:rPr>
              <a:t>Through inclusion of all stakeholder ,men, women, youth and PWD’s during the budget consultations</a:t>
            </a:r>
          </a:p>
          <a:p>
            <a:pPr marL="0" indent="0">
              <a:lnSpc>
                <a:spcPct val="120000"/>
              </a:lnSpc>
              <a:buNone/>
            </a:pPr>
            <a:r>
              <a:rPr lang="en-US" sz="1400" b="1" dirty="0">
                <a:effectLst/>
                <a:ea typeface="Liberation Sans Narrow"/>
                <a:cs typeface="Liberation Sans Narrow"/>
              </a:rPr>
              <a:t>How are the gender-specific projects helping to promote gender equality and women’s empowerment?</a:t>
            </a:r>
          </a:p>
          <a:p>
            <a:pPr marR="92710">
              <a:lnSpc>
                <a:spcPct val="120000"/>
              </a:lnSpc>
              <a:buFont typeface="Wingdings" panose="05000000000000000000" pitchFamily="2" charset="2"/>
              <a:buChar char="Ø"/>
            </a:pPr>
            <a:r>
              <a:rPr lang="en-US" sz="1400" dirty="0"/>
              <a:t>There is knowledge sharing</a:t>
            </a:r>
            <a:endParaRPr lang="en-ZW" sz="1400" dirty="0"/>
          </a:p>
          <a:p>
            <a:pPr marR="92710">
              <a:lnSpc>
                <a:spcPct val="120000"/>
              </a:lnSpc>
              <a:spcAft>
                <a:spcPts val="0"/>
              </a:spcAft>
              <a:buFont typeface="Wingdings" panose="05000000000000000000" pitchFamily="2" charset="2"/>
              <a:buChar char="Ø"/>
            </a:pPr>
            <a:r>
              <a:rPr lang="en-US" sz="1400" dirty="0"/>
              <a:t>Create inclusive work environments, by establishing equal opportunities for women in various platform and at different level</a:t>
            </a:r>
            <a:endParaRPr lang="en-ZW" sz="1400" dirty="0"/>
          </a:p>
          <a:p>
            <a:pPr marR="92710">
              <a:lnSpc>
                <a:spcPct val="120000"/>
              </a:lnSpc>
              <a:spcAft>
                <a:spcPts val="0"/>
              </a:spcAft>
              <a:buFont typeface="Wingdings" panose="05000000000000000000" pitchFamily="2" charset="2"/>
              <a:buChar char="Ø"/>
            </a:pPr>
            <a:r>
              <a:rPr lang="en-US" sz="1400" dirty="0"/>
              <a:t>Addressing cultural and social barriers, as  both women and men now can occupy positions that were previously stereotyped to a certain gender</a:t>
            </a:r>
            <a:endParaRPr lang="en-ZW" sz="1400" dirty="0"/>
          </a:p>
          <a:p>
            <a:pPr marR="92710">
              <a:lnSpc>
                <a:spcPct val="120000"/>
              </a:lnSpc>
              <a:spcAft>
                <a:spcPts val="0"/>
              </a:spcAft>
              <a:buFont typeface="Wingdings" panose="05000000000000000000" pitchFamily="2" charset="2"/>
              <a:buChar char="Ø"/>
            </a:pPr>
            <a:r>
              <a:rPr lang="en-US" sz="1400" dirty="0"/>
              <a:t>They empower women with knowledge and various skills, enhancing their entrepreneurship skills </a:t>
            </a:r>
            <a:r>
              <a:rPr lang="en-US" sz="1400" dirty="0" err="1"/>
              <a:t>e.g</a:t>
            </a:r>
            <a:r>
              <a:rPr lang="en-US" sz="1400" dirty="0"/>
              <a:t> Women markets </a:t>
            </a:r>
            <a:endParaRPr lang="en-ZW" sz="1400" dirty="0"/>
          </a:p>
          <a:p>
            <a:pPr marL="0" indent="0">
              <a:lnSpc>
                <a:spcPct val="120000"/>
              </a:lnSpc>
              <a:buNone/>
            </a:pPr>
            <a:r>
              <a:rPr lang="en-US" sz="1400" b="1" dirty="0">
                <a:effectLst/>
                <a:ea typeface="Liberation Sans Narrow"/>
                <a:cs typeface="Liberation Sans Narrow"/>
              </a:rPr>
              <a:t>How do you measure the expenditure on gender-specific programmes (outputs, outcomes and impact)?</a:t>
            </a:r>
            <a:r>
              <a:rPr lang="en-US" sz="1400" dirty="0">
                <a:effectLst/>
                <a:ea typeface="Liberation Sans Narrow"/>
                <a:cs typeface="Liberation Sans Narrow"/>
              </a:rPr>
              <a:t> </a:t>
            </a:r>
          </a:p>
          <a:p>
            <a:pPr marR="92710">
              <a:lnSpc>
                <a:spcPct val="120000"/>
              </a:lnSpc>
              <a:buFont typeface="Wingdings" panose="05000000000000000000" pitchFamily="2" charset="2"/>
              <a:buChar char="Ø"/>
            </a:pPr>
            <a:r>
              <a:rPr lang="en-US" sz="1400" dirty="0"/>
              <a:t>Knowledgeable and empowered women</a:t>
            </a:r>
            <a:endParaRPr lang="en-ZW" sz="1400" dirty="0"/>
          </a:p>
          <a:p>
            <a:pPr marR="92710">
              <a:lnSpc>
                <a:spcPct val="120000"/>
              </a:lnSpc>
              <a:buFont typeface="Wingdings" panose="05000000000000000000" pitchFamily="2" charset="2"/>
              <a:buChar char="Ø"/>
            </a:pPr>
            <a:r>
              <a:rPr lang="en-US" sz="1400" dirty="0"/>
              <a:t>Improved  </a:t>
            </a:r>
            <a:r>
              <a:rPr lang="en-ZW" sz="1400" dirty="0"/>
              <a:t>access to resources , opportunities and equal rewards regardless of gender at all </a:t>
            </a:r>
            <a:r>
              <a:rPr lang="en-US" sz="1400" dirty="0"/>
              <a:t>levels</a:t>
            </a:r>
            <a:endParaRPr lang="en-ZW" sz="1400" dirty="0"/>
          </a:p>
          <a:p>
            <a:pPr marR="92710">
              <a:lnSpc>
                <a:spcPct val="120000"/>
              </a:lnSpc>
              <a:buFont typeface="Wingdings" panose="05000000000000000000" pitchFamily="2" charset="2"/>
              <a:buChar char="Ø"/>
            </a:pPr>
            <a:r>
              <a:rPr lang="en-US" sz="1400" dirty="0"/>
              <a:t>Sound organizational policies that address various individual level needs</a:t>
            </a:r>
            <a:endParaRPr lang="en-ZW" sz="1400" dirty="0"/>
          </a:p>
          <a:p>
            <a:pPr marL="0" marR="92710" indent="0" algn="just">
              <a:buNone/>
            </a:pPr>
            <a:endParaRPr lang="en-ZW" sz="1800" dirty="0">
              <a:effectLst/>
              <a:latin typeface="Liberation Sans Narrow"/>
              <a:ea typeface="Liberation Sans Narrow"/>
              <a:cs typeface="Liberation Sans Narrow"/>
            </a:endParaRPr>
          </a:p>
          <a:p>
            <a:pPr>
              <a:lnSpc>
                <a:spcPct val="120000"/>
              </a:lnSpc>
              <a:buFont typeface="Wingdings" panose="05000000000000000000" pitchFamily="2" charset="2"/>
              <a:buChar char="Ø"/>
            </a:pPr>
            <a:endParaRPr lang="en-GB" sz="1400" dirty="0">
              <a:effectLst/>
              <a:ea typeface="Liberation Sans Narrow"/>
              <a:cs typeface="Liberation Sans Narrow"/>
            </a:endParaRPr>
          </a:p>
          <a:p>
            <a:pPr marL="0" indent="0">
              <a:buNone/>
            </a:pPr>
            <a:br>
              <a:rPr lang="en-GB" sz="1400" dirty="0">
                <a:effectLst/>
                <a:latin typeface="Calibri" panose="020F0502020204030204" pitchFamily="34" charset="0"/>
                <a:ea typeface="Calibri" panose="020F0502020204030204" pitchFamily="34" charset="0"/>
                <a:cs typeface="Times New Roman" panose="02020603050405020304" pitchFamily="18" charset="0"/>
              </a:rPr>
            </a:br>
            <a:r>
              <a:rPr lang="en-GB" sz="1400" b="1" dirty="0">
                <a:effectLst/>
                <a:latin typeface="+mn-lt"/>
                <a:ea typeface="Calibri" panose="020F0502020204030204" pitchFamily="34" charset="0"/>
                <a:cs typeface="Times New Roman" panose="02020603050405020304" pitchFamily="18" charset="0"/>
              </a:rPr>
              <a:t> </a:t>
            </a:r>
            <a:br>
              <a:rPr lang="en-GB" sz="1400" dirty="0">
                <a:effectLst/>
                <a:latin typeface="Calibri" panose="020F0502020204030204" pitchFamily="34" charset="0"/>
                <a:ea typeface="Calibri" panose="020F0502020204030204" pitchFamily="34" charset="0"/>
                <a:cs typeface="Times New Roman" panose="02020603050405020304" pitchFamily="18" charset="0"/>
              </a:rPr>
            </a:br>
            <a:endParaRPr lang="en-GB" sz="1400" dirty="0"/>
          </a:p>
        </p:txBody>
      </p:sp>
    </p:spTree>
    <p:extLst>
      <p:ext uri="{BB962C8B-B14F-4D97-AF65-F5344CB8AC3E}">
        <p14:creationId xmlns:p14="http://schemas.microsoft.com/office/powerpoint/2010/main" val="1089323295"/>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R="0" lvl="0">
              <a:lnSpc>
                <a:spcPct val="107000"/>
              </a:lnSpc>
              <a:spcBef>
                <a:spcPts val="0"/>
              </a:spcBef>
              <a:spcAft>
                <a:spcPts val="0"/>
              </a:spcAft>
            </a:pPr>
            <a:r>
              <a:rPr lang="en-ZA" sz="3600" b="1" dirty="0">
                <a:solidFill>
                  <a:prstClr val="black"/>
                </a:solidFill>
                <a:latin typeface="+mn-lt"/>
                <a:ea typeface="+mn-ea"/>
                <a:cs typeface="+mn-cs"/>
              </a:rPr>
              <a:t>IV. EMPLOYMENT </a:t>
            </a:r>
            <a:r>
              <a:rPr lang="en-GB" sz="3600" b="1" dirty="0">
                <a:effectLst/>
                <a:latin typeface="+mn-lt"/>
                <a:ea typeface="Calibri" panose="020F0502020204030204" pitchFamily="34" charset="0"/>
                <a:cs typeface="Times New Roman" panose="02020603050405020304" pitchFamily="18" charset="0"/>
              </a:rPr>
              <a:t>EXPENDITURE</a:t>
            </a:r>
            <a:br>
              <a:rPr lang="en-GB" sz="3600" b="1" dirty="0">
                <a:effectLst/>
                <a:latin typeface="+mn-lt"/>
                <a:ea typeface="Calibri" panose="020F0502020204030204" pitchFamily="34" charset="0"/>
                <a:cs typeface="Times New Roman" panose="02020603050405020304" pitchFamily="18" charset="0"/>
              </a:rPr>
            </a:br>
            <a:endParaRPr lang="en-ZA" sz="3600" dirty="0"/>
          </a:p>
        </p:txBody>
      </p:sp>
      <p:sp>
        <p:nvSpPr>
          <p:cNvPr id="6" name="TextBox 5"/>
          <p:cNvSpPr txBox="1"/>
          <p:nvPr/>
        </p:nvSpPr>
        <p:spPr>
          <a:xfrm>
            <a:off x="0" y="6398786"/>
            <a:ext cx="9144000" cy="466218"/>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lnSpc>
                <a:spcPct val="107000"/>
              </a:lnSpc>
              <a:spcAft>
                <a:spcPts val="0"/>
              </a:spcAft>
            </a:pPr>
            <a:endParaRPr lang="en-ZW" sz="2400" dirty="0"/>
          </a:p>
        </p:txBody>
      </p:sp>
      <p:sp>
        <p:nvSpPr>
          <p:cNvPr id="5" name="Content Placeholder 4">
            <a:extLst>
              <a:ext uri="{FF2B5EF4-FFF2-40B4-BE49-F238E27FC236}">
                <a16:creationId xmlns:a16="http://schemas.microsoft.com/office/drawing/2014/main" id="{94987554-FA33-8625-B0EF-900FA6317A7F}"/>
              </a:ext>
            </a:extLst>
          </p:cNvPr>
          <p:cNvSpPr>
            <a:spLocks noGrp="1"/>
          </p:cNvSpPr>
          <p:nvPr>
            <p:ph idx="1"/>
          </p:nvPr>
        </p:nvSpPr>
        <p:spPr>
          <a:xfrm>
            <a:off x="457200" y="4561513"/>
            <a:ext cx="7696200" cy="2045215"/>
          </a:xfrm>
        </p:spPr>
        <p:txBody>
          <a:bodyPr>
            <a:normAutofit/>
          </a:bodyPr>
          <a:lstStyle/>
          <a:p>
            <a:pPr marL="0" indent="0" algn="just">
              <a:lnSpc>
                <a:spcPct val="150000"/>
              </a:lnSpc>
              <a:spcBef>
                <a:spcPts val="0"/>
              </a:spcBef>
              <a:buNone/>
            </a:pPr>
            <a:r>
              <a:rPr lang="en-US" sz="1800" b="1" dirty="0">
                <a:ea typeface="Liberation Sans Narrow"/>
                <a:cs typeface="Liberation Sans Narrow"/>
              </a:rPr>
              <a:t>What are the reasons for the this employee breakdown?</a:t>
            </a:r>
          </a:p>
          <a:p>
            <a:pPr marL="400050" indent="-285750">
              <a:lnSpc>
                <a:spcPct val="107000"/>
              </a:lnSpc>
              <a:spcAft>
                <a:spcPts val="800"/>
              </a:spcAft>
              <a:buFont typeface="Wingdings" panose="05000000000000000000" pitchFamily="2" charset="2"/>
              <a:buChar char="Ø"/>
            </a:pPr>
            <a:r>
              <a:rPr lang="en-US" sz="1400" dirty="0">
                <a:effectLst/>
                <a:latin typeface="Calibri" panose="020F0502020204030204" pitchFamily="34" charset="0"/>
                <a:ea typeface="Calibri" panose="020F0502020204030204" pitchFamily="34" charset="0"/>
                <a:cs typeface="Times New Roman" panose="02020603050405020304" pitchFamily="18" charset="0"/>
              </a:rPr>
              <a:t>Women are fewer in the organization </a:t>
            </a:r>
            <a:endParaRPr lang="en-ZW" sz="1400" dirty="0">
              <a:effectLst/>
              <a:latin typeface="Calibri" panose="020F0502020204030204" pitchFamily="34" charset="0"/>
              <a:ea typeface="Calibri" panose="020F0502020204030204" pitchFamily="34" charset="0"/>
              <a:cs typeface="Times New Roman" panose="02020603050405020304" pitchFamily="18" charset="0"/>
            </a:endParaRPr>
          </a:p>
          <a:p>
            <a:pPr>
              <a:buFont typeface="Wingdings" panose="05000000000000000000" pitchFamily="2" charset="2"/>
              <a:buChar char="Ø"/>
            </a:pPr>
            <a:r>
              <a:rPr lang="en-US" sz="1400" dirty="0">
                <a:effectLst/>
                <a:latin typeface="Calibri" panose="020F0502020204030204" pitchFamily="34" charset="0"/>
                <a:ea typeface="Calibri" panose="020F0502020204030204" pitchFamily="34" charset="0"/>
                <a:cs typeface="Times New Roman" panose="02020603050405020304" pitchFamily="18" charset="0"/>
              </a:rPr>
              <a:t>Women though few and occupy  clerical and nursing positions, while men occupy lower grade positions like refuse collection, road maintenance, water and sewer where there </a:t>
            </a:r>
            <a:r>
              <a:rPr lang="en-US" sz="1400" dirty="0">
                <a:latin typeface="Calibri" panose="020F0502020204030204" pitchFamily="34" charset="0"/>
                <a:ea typeface="Calibri" panose="020F0502020204030204" pitchFamily="34" charset="0"/>
                <a:cs typeface="Times New Roman" panose="02020603050405020304" pitchFamily="18" charset="0"/>
              </a:rPr>
              <a:t>is high labor force</a:t>
            </a:r>
            <a:endParaRPr lang="en-US" sz="1400" b="1" dirty="0">
              <a:effectLst/>
              <a:ea typeface="Liberation Sans Narrow"/>
              <a:cs typeface="Liberation Sans Narrow"/>
            </a:endParaRPr>
          </a:p>
        </p:txBody>
      </p:sp>
      <p:graphicFrame>
        <p:nvGraphicFramePr>
          <p:cNvPr id="7" name="Table 7">
            <a:extLst>
              <a:ext uri="{FF2B5EF4-FFF2-40B4-BE49-F238E27FC236}">
                <a16:creationId xmlns:a16="http://schemas.microsoft.com/office/drawing/2014/main" id="{F19998D2-D647-ECDB-109F-FCF7A28643AD}"/>
              </a:ext>
            </a:extLst>
          </p:cNvPr>
          <p:cNvGraphicFramePr>
            <a:graphicFrameLocks noGrp="1"/>
          </p:cNvGraphicFramePr>
          <p:nvPr>
            <p:extLst>
              <p:ext uri="{D42A27DB-BD31-4B8C-83A1-F6EECF244321}">
                <p14:modId xmlns:p14="http://schemas.microsoft.com/office/powerpoint/2010/main" val="3402786235"/>
              </p:ext>
            </p:extLst>
          </p:nvPr>
        </p:nvGraphicFramePr>
        <p:xfrm>
          <a:off x="228600" y="1066801"/>
          <a:ext cx="8686804" cy="3473691"/>
        </p:xfrm>
        <a:graphic>
          <a:graphicData uri="http://schemas.openxmlformats.org/drawingml/2006/table">
            <a:tbl>
              <a:tblPr firstRow="1" bandRow="1">
                <a:tableStyleId>{5C22544A-7EE6-4342-B048-85BDC9FD1C3A}</a:tableStyleId>
              </a:tblPr>
              <a:tblGrid>
                <a:gridCol w="1003144">
                  <a:extLst>
                    <a:ext uri="{9D8B030D-6E8A-4147-A177-3AD203B41FA5}">
                      <a16:colId xmlns:a16="http://schemas.microsoft.com/office/drawing/2014/main" val="1016882306"/>
                    </a:ext>
                  </a:extLst>
                </a:gridCol>
                <a:gridCol w="768366">
                  <a:extLst>
                    <a:ext uri="{9D8B030D-6E8A-4147-A177-3AD203B41FA5}">
                      <a16:colId xmlns:a16="http://schemas.microsoft.com/office/drawing/2014/main" val="4018399203"/>
                    </a:ext>
                  </a:extLst>
                </a:gridCol>
                <a:gridCol w="768366">
                  <a:extLst>
                    <a:ext uri="{9D8B030D-6E8A-4147-A177-3AD203B41FA5}">
                      <a16:colId xmlns:a16="http://schemas.microsoft.com/office/drawing/2014/main" val="1530267169"/>
                    </a:ext>
                  </a:extLst>
                </a:gridCol>
                <a:gridCol w="768366">
                  <a:extLst>
                    <a:ext uri="{9D8B030D-6E8A-4147-A177-3AD203B41FA5}">
                      <a16:colId xmlns:a16="http://schemas.microsoft.com/office/drawing/2014/main" val="1448651721"/>
                    </a:ext>
                  </a:extLst>
                </a:gridCol>
                <a:gridCol w="768366">
                  <a:extLst>
                    <a:ext uri="{9D8B030D-6E8A-4147-A177-3AD203B41FA5}">
                      <a16:colId xmlns:a16="http://schemas.microsoft.com/office/drawing/2014/main" val="1163842102"/>
                    </a:ext>
                  </a:extLst>
                </a:gridCol>
                <a:gridCol w="768366">
                  <a:extLst>
                    <a:ext uri="{9D8B030D-6E8A-4147-A177-3AD203B41FA5}">
                      <a16:colId xmlns:a16="http://schemas.microsoft.com/office/drawing/2014/main" val="2753252971"/>
                    </a:ext>
                  </a:extLst>
                </a:gridCol>
                <a:gridCol w="768366">
                  <a:extLst>
                    <a:ext uri="{9D8B030D-6E8A-4147-A177-3AD203B41FA5}">
                      <a16:colId xmlns:a16="http://schemas.microsoft.com/office/drawing/2014/main" val="2188492885"/>
                    </a:ext>
                  </a:extLst>
                </a:gridCol>
                <a:gridCol w="768366">
                  <a:extLst>
                    <a:ext uri="{9D8B030D-6E8A-4147-A177-3AD203B41FA5}">
                      <a16:colId xmlns:a16="http://schemas.microsoft.com/office/drawing/2014/main" val="4090131845"/>
                    </a:ext>
                  </a:extLst>
                </a:gridCol>
                <a:gridCol w="768366">
                  <a:extLst>
                    <a:ext uri="{9D8B030D-6E8A-4147-A177-3AD203B41FA5}">
                      <a16:colId xmlns:a16="http://schemas.microsoft.com/office/drawing/2014/main" val="3253674592"/>
                    </a:ext>
                  </a:extLst>
                </a:gridCol>
                <a:gridCol w="768366">
                  <a:extLst>
                    <a:ext uri="{9D8B030D-6E8A-4147-A177-3AD203B41FA5}">
                      <a16:colId xmlns:a16="http://schemas.microsoft.com/office/drawing/2014/main" val="1712523590"/>
                    </a:ext>
                  </a:extLst>
                </a:gridCol>
                <a:gridCol w="768366">
                  <a:extLst>
                    <a:ext uri="{9D8B030D-6E8A-4147-A177-3AD203B41FA5}">
                      <a16:colId xmlns:a16="http://schemas.microsoft.com/office/drawing/2014/main" val="284129184"/>
                    </a:ext>
                  </a:extLst>
                </a:gridCol>
              </a:tblGrid>
              <a:tr h="513067">
                <a:tc>
                  <a:txBody>
                    <a:bodyPr/>
                    <a:lstStyle/>
                    <a:p>
                      <a:endParaRPr lang="en-GB"/>
                    </a:p>
                  </a:txBody>
                  <a:tcPr/>
                </a:tc>
                <a:tc gridSpan="3">
                  <a:txBody>
                    <a:bodyPr/>
                    <a:lstStyle/>
                    <a:p>
                      <a:r>
                        <a:rPr lang="en-US" dirty="0">
                          <a:solidFill>
                            <a:schemeClr val="tx1"/>
                          </a:solidFill>
                        </a:rPr>
                        <a:t>Women</a:t>
                      </a:r>
                      <a:endParaRPr lang="en-GB" dirty="0">
                        <a:solidFill>
                          <a:schemeClr val="tx1"/>
                        </a:solidFill>
                      </a:endParaRPr>
                    </a:p>
                  </a:txBody>
                  <a:tcPr/>
                </a:tc>
                <a:tc hMerge="1">
                  <a:txBody>
                    <a:bodyPr/>
                    <a:lstStyle/>
                    <a:p>
                      <a:endParaRPr lang="en-GB" dirty="0"/>
                    </a:p>
                  </a:txBody>
                  <a:tcPr/>
                </a:tc>
                <a:tc hMerge="1">
                  <a:txBody>
                    <a:bodyPr/>
                    <a:lstStyle/>
                    <a:p>
                      <a:endParaRPr lang="en-GB" dirty="0"/>
                    </a:p>
                  </a:txBody>
                  <a:tcPr/>
                </a:tc>
                <a:tc gridSpan="3">
                  <a:txBody>
                    <a:bodyPr/>
                    <a:lstStyle/>
                    <a:p>
                      <a:r>
                        <a:rPr lang="en-US" dirty="0">
                          <a:solidFill>
                            <a:schemeClr val="tx1"/>
                          </a:solidFill>
                        </a:rPr>
                        <a:t>Men</a:t>
                      </a:r>
                      <a:endParaRPr lang="en-GB" dirty="0">
                        <a:solidFill>
                          <a:schemeClr val="tx1"/>
                        </a:solidFill>
                      </a:endParaRPr>
                    </a:p>
                  </a:txBody>
                  <a:tcPr/>
                </a:tc>
                <a:tc hMerge="1">
                  <a:txBody>
                    <a:bodyPr/>
                    <a:lstStyle/>
                    <a:p>
                      <a:endParaRPr lang="en-GB" dirty="0"/>
                    </a:p>
                  </a:txBody>
                  <a:tcPr/>
                </a:tc>
                <a:tc hMerge="1">
                  <a:txBody>
                    <a:bodyPr/>
                    <a:lstStyle/>
                    <a:p>
                      <a:endParaRPr lang="en-GB" dirty="0"/>
                    </a:p>
                  </a:txBody>
                  <a:tcPr/>
                </a:tc>
                <a:tc>
                  <a:txBody>
                    <a:bodyPr/>
                    <a:lstStyle/>
                    <a:p>
                      <a:r>
                        <a:rPr lang="en-US" dirty="0">
                          <a:solidFill>
                            <a:schemeClr val="tx1"/>
                          </a:solidFill>
                        </a:rPr>
                        <a:t>Total</a:t>
                      </a:r>
                      <a:endParaRPr lang="en-GB" dirty="0">
                        <a:solidFill>
                          <a:schemeClr val="tx1"/>
                        </a:solidFill>
                      </a:endParaRPr>
                    </a:p>
                  </a:txBody>
                  <a:tcPr/>
                </a:tc>
                <a:tc gridSpan="3">
                  <a:txBody>
                    <a:bodyPr/>
                    <a:lstStyle/>
                    <a:p>
                      <a:r>
                        <a:rPr lang="en-US" dirty="0">
                          <a:solidFill>
                            <a:schemeClr val="tx1"/>
                          </a:solidFill>
                        </a:rPr>
                        <a:t>% women</a:t>
                      </a:r>
                      <a:endParaRPr lang="en-GB" dirty="0">
                        <a:solidFill>
                          <a:schemeClr val="tx1"/>
                        </a:solidFill>
                      </a:endParaRPr>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528514768"/>
                  </a:ext>
                </a:extLst>
              </a:tr>
              <a:tr h="520192">
                <a:tc>
                  <a:txBody>
                    <a:bodyPr/>
                    <a:lstStyle/>
                    <a:p>
                      <a:endParaRPr lang="en-GB"/>
                    </a:p>
                  </a:txBody>
                  <a:tcPr/>
                </a:tc>
                <a:tc>
                  <a:txBody>
                    <a:bodyPr/>
                    <a:lstStyle/>
                    <a:p>
                      <a:r>
                        <a:rPr lang="en-US" b="1" dirty="0"/>
                        <a:t>Managers</a:t>
                      </a:r>
                      <a:endParaRPr lang="en-GB" b="1" dirty="0"/>
                    </a:p>
                  </a:txBody>
                  <a:tcPr/>
                </a:tc>
                <a:tc>
                  <a:txBody>
                    <a:bodyPr/>
                    <a:lstStyle/>
                    <a:p>
                      <a:r>
                        <a:rPr lang="en-US" b="1" dirty="0"/>
                        <a:t>Staff</a:t>
                      </a:r>
                      <a:endParaRPr lang="en-GB" b="1" dirty="0"/>
                    </a:p>
                  </a:txBody>
                  <a:tcPr/>
                </a:tc>
                <a:tc>
                  <a:txBody>
                    <a:bodyPr/>
                    <a:lstStyle/>
                    <a:p>
                      <a:r>
                        <a:rPr lang="en-US" b="1" dirty="0"/>
                        <a:t>Total</a:t>
                      </a:r>
                      <a:endParaRPr lang="en-GB" b="1" dirty="0"/>
                    </a:p>
                  </a:txBody>
                  <a:tcPr/>
                </a:tc>
                <a:tc>
                  <a:txBody>
                    <a:bodyPr/>
                    <a:lstStyle/>
                    <a:p>
                      <a:r>
                        <a:rPr lang="en-US" b="1" dirty="0"/>
                        <a:t>Managers</a:t>
                      </a:r>
                      <a:endParaRPr lang="en-GB" b="1" dirty="0"/>
                    </a:p>
                  </a:txBody>
                  <a:tcPr/>
                </a:tc>
                <a:tc>
                  <a:txBody>
                    <a:bodyPr/>
                    <a:lstStyle/>
                    <a:p>
                      <a:r>
                        <a:rPr lang="en-US" b="1" dirty="0"/>
                        <a:t>Staff</a:t>
                      </a:r>
                      <a:endParaRPr lang="en-GB" b="1" dirty="0"/>
                    </a:p>
                  </a:txBody>
                  <a:tcPr/>
                </a:tc>
                <a:tc>
                  <a:txBody>
                    <a:bodyPr/>
                    <a:lstStyle/>
                    <a:p>
                      <a:r>
                        <a:rPr lang="en-US" b="1" dirty="0"/>
                        <a:t>Total</a:t>
                      </a:r>
                      <a:endParaRPr lang="en-GB" b="1" dirty="0"/>
                    </a:p>
                  </a:txBody>
                  <a:tcPr/>
                </a:tc>
                <a:tc>
                  <a:txBody>
                    <a:bodyPr/>
                    <a:lstStyle/>
                    <a:p>
                      <a:endParaRPr lang="en-GB" b="1" dirty="0"/>
                    </a:p>
                  </a:txBody>
                  <a:tcPr/>
                </a:tc>
                <a:tc>
                  <a:txBody>
                    <a:bodyPr/>
                    <a:lstStyle/>
                    <a:p>
                      <a:r>
                        <a:rPr lang="en-US" b="1" dirty="0"/>
                        <a:t>Managers</a:t>
                      </a:r>
                      <a:endParaRPr lang="en-GB" b="1" dirty="0"/>
                    </a:p>
                  </a:txBody>
                  <a:tcPr/>
                </a:tc>
                <a:tc>
                  <a:txBody>
                    <a:bodyPr/>
                    <a:lstStyle/>
                    <a:p>
                      <a:r>
                        <a:rPr lang="en-US" b="1" dirty="0"/>
                        <a:t>Staff</a:t>
                      </a:r>
                      <a:endParaRPr lang="en-GB" b="1" dirty="0"/>
                    </a:p>
                  </a:txBody>
                  <a:tcPr/>
                </a:tc>
                <a:tc>
                  <a:txBody>
                    <a:bodyPr/>
                    <a:lstStyle/>
                    <a:p>
                      <a:r>
                        <a:rPr lang="en-US" b="1" dirty="0"/>
                        <a:t>Total</a:t>
                      </a:r>
                      <a:endParaRPr lang="en-GB" b="1" dirty="0"/>
                    </a:p>
                  </a:txBody>
                  <a:tcPr/>
                </a:tc>
                <a:extLst>
                  <a:ext uri="{0D108BD9-81ED-4DB2-BD59-A6C34878D82A}">
                    <a16:rowId xmlns:a16="http://schemas.microsoft.com/office/drawing/2014/main" val="2652327723"/>
                  </a:ext>
                </a:extLst>
              </a:tr>
              <a:tr h="520192">
                <a:tc>
                  <a:txBody>
                    <a:bodyPr/>
                    <a:lstStyle/>
                    <a:p>
                      <a:r>
                        <a:rPr lang="en-US" b="1" dirty="0"/>
                        <a:t>Full Time</a:t>
                      </a:r>
                      <a:endParaRPr lang="en-GB" b="1" dirty="0"/>
                    </a:p>
                  </a:txBody>
                  <a:tcPr/>
                </a:tc>
                <a:tc>
                  <a:txBody>
                    <a:bodyPr/>
                    <a:lstStyle/>
                    <a:p>
                      <a:pPr marL="67945" algn="just">
                        <a:lnSpc>
                          <a:spcPts val="1360"/>
                        </a:lnSpc>
                      </a:pPr>
                      <a:r>
                        <a:rPr lang="en-US" sz="1200" dirty="0">
                          <a:effectLst/>
                          <a:latin typeface="Tahoma" panose="020B0604030504040204" pitchFamily="34" charset="0"/>
                          <a:ea typeface="Liberation Sans Narrow"/>
                          <a:cs typeface="Liberation Sans Narrow"/>
                        </a:rPr>
                        <a:t>5</a:t>
                      </a:r>
                      <a:endParaRPr lang="en-ZW" sz="1200" dirty="0">
                        <a:effectLst/>
                        <a:latin typeface="Liberation Sans Narrow"/>
                        <a:ea typeface="Liberation Sans Narrow"/>
                        <a:cs typeface="Liberation Sans Narrow"/>
                      </a:endParaRPr>
                    </a:p>
                  </a:txBody>
                  <a:tcPr marL="68580" marR="68580" marT="0" marB="0"/>
                </a:tc>
                <a:tc>
                  <a:txBody>
                    <a:bodyPr/>
                    <a:lstStyle/>
                    <a:p>
                      <a:pPr marL="67945" algn="just">
                        <a:lnSpc>
                          <a:spcPts val="1360"/>
                        </a:lnSpc>
                      </a:pPr>
                      <a:r>
                        <a:rPr lang="en-US" sz="1200">
                          <a:effectLst/>
                          <a:latin typeface="Tahoma" panose="020B0604030504040204" pitchFamily="34" charset="0"/>
                          <a:ea typeface="Liberation Sans Narrow"/>
                          <a:cs typeface="Liberation Sans Narrow"/>
                        </a:rPr>
                        <a:t>75</a:t>
                      </a:r>
                      <a:endParaRPr lang="en-ZW" sz="1200">
                        <a:effectLst/>
                        <a:latin typeface="Liberation Sans Narrow"/>
                        <a:ea typeface="Liberation Sans Narrow"/>
                        <a:cs typeface="Liberation Sans Narrow"/>
                      </a:endParaRPr>
                    </a:p>
                  </a:txBody>
                  <a:tcPr marL="68580" marR="68580" marT="0" marB="0"/>
                </a:tc>
                <a:tc>
                  <a:txBody>
                    <a:bodyPr/>
                    <a:lstStyle/>
                    <a:p>
                      <a:pPr marL="67945" algn="just">
                        <a:lnSpc>
                          <a:spcPts val="1360"/>
                        </a:lnSpc>
                      </a:pPr>
                      <a:r>
                        <a:rPr lang="en-US" sz="1200">
                          <a:effectLst/>
                          <a:latin typeface="Tahoma" panose="020B0604030504040204" pitchFamily="34" charset="0"/>
                          <a:ea typeface="Liberation Sans Narrow"/>
                          <a:cs typeface="Liberation Sans Narrow"/>
                        </a:rPr>
                        <a:t>80</a:t>
                      </a:r>
                      <a:endParaRPr lang="en-ZW" sz="1200">
                        <a:effectLst/>
                        <a:latin typeface="Liberation Sans Narrow"/>
                        <a:ea typeface="Liberation Sans Narrow"/>
                        <a:cs typeface="Liberation Sans Narrow"/>
                      </a:endParaRPr>
                    </a:p>
                  </a:txBody>
                  <a:tcPr marL="68580" marR="68580" marT="0" marB="0"/>
                </a:tc>
                <a:tc>
                  <a:txBody>
                    <a:bodyPr/>
                    <a:lstStyle/>
                    <a:p>
                      <a:pPr marL="67945" algn="just">
                        <a:lnSpc>
                          <a:spcPts val="1360"/>
                        </a:lnSpc>
                      </a:pPr>
                      <a:r>
                        <a:rPr lang="en-US" sz="1200">
                          <a:effectLst/>
                          <a:latin typeface="Tahoma" panose="020B0604030504040204" pitchFamily="34" charset="0"/>
                          <a:ea typeface="Liberation Sans Narrow"/>
                          <a:cs typeface="Liberation Sans Narrow"/>
                        </a:rPr>
                        <a:t>13</a:t>
                      </a:r>
                      <a:endParaRPr lang="en-ZW" sz="1200">
                        <a:effectLst/>
                        <a:latin typeface="Liberation Sans Narrow"/>
                        <a:ea typeface="Liberation Sans Narrow"/>
                        <a:cs typeface="Liberation Sans Narrow"/>
                      </a:endParaRPr>
                    </a:p>
                  </a:txBody>
                  <a:tcPr marL="68580" marR="68580" marT="0" marB="0"/>
                </a:tc>
                <a:tc>
                  <a:txBody>
                    <a:bodyPr/>
                    <a:lstStyle/>
                    <a:p>
                      <a:pPr marL="67945" algn="just">
                        <a:lnSpc>
                          <a:spcPts val="1360"/>
                        </a:lnSpc>
                      </a:pPr>
                      <a:r>
                        <a:rPr lang="en-US" sz="1200">
                          <a:effectLst/>
                          <a:latin typeface="Tahoma" panose="020B0604030504040204" pitchFamily="34" charset="0"/>
                          <a:ea typeface="Liberation Sans Narrow"/>
                          <a:cs typeface="Liberation Sans Narrow"/>
                        </a:rPr>
                        <a:t>203</a:t>
                      </a:r>
                      <a:endParaRPr lang="en-ZW" sz="1200">
                        <a:effectLst/>
                        <a:latin typeface="Liberation Sans Narrow"/>
                        <a:ea typeface="Liberation Sans Narrow"/>
                        <a:cs typeface="Liberation Sans Narrow"/>
                      </a:endParaRPr>
                    </a:p>
                  </a:txBody>
                  <a:tcPr marL="68580" marR="68580" marT="0" marB="0"/>
                </a:tc>
                <a:tc>
                  <a:txBody>
                    <a:bodyPr/>
                    <a:lstStyle/>
                    <a:p>
                      <a:pPr marL="67945" algn="just">
                        <a:lnSpc>
                          <a:spcPts val="1360"/>
                        </a:lnSpc>
                      </a:pPr>
                      <a:r>
                        <a:rPr lang="en-US" sz="1200">
                          <a:effectLst/>
                          <a:latin typeface="Tahoma" panose="020B0604030504040204" pitchFamily="34" charset="0"/>
                          <a:ea typeface="Liberation Sans Narrow"/>
                          <a:cs typeface="Liberation Sans Narrow"/>
                        </a:rPr>
                        <a:t>216</a:t>
                      </a:r>
                      <a:endParaRPr lang="en-ZW" sz="1200">
                        <a:effectLst/>
                        <a:latin typeface="Liberation Sans Narrow"/>
                        <a:ea typeface="Liberation Sans Narrow"/>
                        <a:cs typeface="Liberation Sans Narrow"/>
                      </a:endParaRPr>
                    </a:p>
                  </a:txBody>
                  <a:tcPr marL="68580" marR="68580" marT="0" marB="0"/>
                </a:tc>
                <a:tc>
                  <a:txBody>
                    <a:bodyPr/>
                    <a:lstStyle/>
                    <a:p>
                      <a:pPr marL="67945" algn="just">
                        <a:lnSpc>
                          <a:spcPts val="1360"/>
                        </a:lnSpc>
                      </a:pPr>
                      <a:r>
                        <a:rPr lang="en-US" sz="1200">
                          <a:effectLst/>
                          <a:latin typeface="Tahoma" panose="020B0604030504040204" pitchFamily="34" charset="0"/>
                          <a:ea typeface="Liberation Sans Narrow"/>
                          <a:cs typeface="Liberation Sans Narrow"/>
                        </a:rPr>
                        <a:t>296</a:t>
                      </a:r>
                      <a:endParaRPr lang="en-ZW" sz="1200">
                        <a:effectLst/>
                        <a:latin typeface="Liberation Sans Narrow"/>
                        <a:ea typeface="Liberation Sans Narrow"/>
                        <a:cs typeface="Liberation Sans Narrow"/>
                      </a:endParaRPr>
                    </a:p>
                  </a:txBody>
                  <a:tcPr marL="68580" marR="68580" marT="0" marB="0"/>
                </a:tc>
                <a:tc>
                  <a:txBody>
                    <a:bodyPr/>
                    <a:lstStyle/>
                    <a:p>
                      <a:pPr marL="67945" algn="just">
                        <a:lnSpc>
                          <a:spcPts val="1360"/>
                        </a:lnSpc>
                      </a:pPr>
                      <a:r>
                        <a:rPr lang="en-US" sz="1200">
                          <a:effectLst/>
                          <a:latin typeface="Tahoma" panose="020B0604030504040204" pitchFamily="34" charset="0"/>
                          <a:ea typeface="Liberation Sans Narrow"/>
                          <a:cs typeface="Liberation Sans Narrow"/>
                        </a:rPr>
                        <a:t>27.7%</a:t>
                      </a:r>
                      <a:endParaRPr lang="en-ZW" sz="1200">
                        <a:effectLst/>
                        <a:latin typeface="Liberation Sans Narrow"/>
                        <a:ea typeface="Liberation Sans Narrow"/>
                        <a:cs typeface="Liberation Sans Narrow"/>
                      </a:endParaRPr>
                    </a:p>
                  </a:txBody>
                  <a:tcPr marL="68580" marR="68580" marT="0" marB="0"/>
                </a:tc>
                <a:tc>
                  <a:txBody>
                    <a:bodyPr/>
                    <a:lstStyle/>
                    <a:p>
                      <a:pPr marL="67945" algn="just">
                        <a:lnSpc>
                          <a:spcPts val="1360"/>
                        </a:lnSpc>
                      </a:pPr>
                      <a:r>
                        <a:rPr lang="en-US" sz="1200">
                          <a:effectLst/>
                          <a:latin typeface="Tahoma" panose="020B0604030504040204" pitchFamily="34" charset="0"/>
                          <a:ea typeface="Liberation Sans Narrow"/>
                          <a:cs typeface="Liberation Sans Narrow"/>
                        </a:rPr>
                        <a:t>26.9%</a:t>
                      </a:r>
                      <a:endParaRPr lang="en-ZW" sz="1200">
                        <a:effectLst/>
                        <a:latin typeface="Liberation Sans Narrow"/>
                        <a:ea typeface="Liberation Sans Narrow"/>
                        <a:cs typeface="Liberation Sans Narrow"/>
                      </a:endParaRPr>
                    </a:p>
                  </a:txBody>
                  <a:tcPr marL="68580" marR="68580" marT="0" marB="0"/>
                </a:tc>
                <a:tc>
                  <a:txBody>
                    <a:bodyPr/>
                    <a:lstStyle/>
                    <a:p>
                      <a:pPr marL="67945" algn="just">
                        <a:lnSpc>
                          <a:spcPts val="1360"/>
                        </a:lnSpc>
                      </a:pPr>
                      <a:r>
                        <a:rPr lang="en-US" sz="1200">
                          <a:effectLst/>
                          <a:latin typeface="Tahoma" panose="020B0604030504040204" pitchFamily="34" charset="0"/>
                          <a:ea typeface="Liberation Sans Narrow"/>
                          <a:cs typeface="Liberation Sans Narrow"/>
                        </a:rPr>
                        <a:t>35.7%</a:t>
                      </a:r>
                      <a:endParaRPr lang="en-ZW" sz="1200">
                        <a:effectLst/>
                        <a:latin typeface="Liberation Sans Narrow"/>
                        <a:ea typeface="Liberation Sans Narrow"/>
                        <a:cs typeface="Liberation Sans Narrow"/>
                      </a:endParaRPr>
                    </a:p>
                  </a:txBody>
                  <a:tcPr marL="68580" marR="68580" marT="0" marB="0"/>
                </a:tc>
                <a:extLst>
                  <a:ext uri="{0D108BD9-81ED-4DB2-BD59-A6C34878D82A}">
                    <a16:rowId xmlns:a16="http://schemas.microsoft.com/office/drawing/2014/main" val="3596652409"/>
                  </a:ext>
                </a:extLst>
              </a:tr>
              <a:tr h="520192">
                <a:tc>
                  <a:txBody>
                    <a:bodyPr/>
                    <a:lstStyle/>
                    <a:p>
                      <a:r>
                        <a:rPr lang="en-US" b="1" dirty="0"/>
                        <a:t>Part time</a:t>
                      </a:r>
                      <a:endParaRPr lang="en-GB" b="1" dirty="0"/>
                    </a:p>
                  </a:txBody>
                  <a:tcPr/>
                </a:tc>
                <a:tc>
                  <a:txBody>
                    <a:bodyPr/>
                    <a:lstStyle/>
                    <a:p>
                      <a:pPr marL="67945" algn="just">
                        <a:lnSpc>
                          <a:spcPts val="1360"/>
                        </a:lnSpc>
                      </a:pPr>
                      <a:r>
                        <a:rPr lang="en-US" sz="1200">
                          <a:effectLst/>
                          <a:latin typeface="Tahoma" panose="020B0604030504040204" pitchFamily="34" charset="0"/>
                          <a:ea typeface="Liberation Sans Narrow"/>
                          <a:cs typeface="Liberation Sans Narrow"/>
                        </a:rPr>
                        <a:t>0</a:t>
                      </a:r>
                      <a:endParaRPr lang="en-ZW" sz="1200">
                        <a:effectLst/>
                        <a:latin typeface="Liberation Sans Narrow"/>
                        <a:ea typeface="Liberation Sans Narrow"/>
                        <a:cs typeface="Liberation Sans Narrow"/>
                      </a:endParaRPr>
                    </a:p>
                  </a:txBody>
                  <a:tcPr marL="68580" marR="68580" marT="0" marB="0"/>
                </a:tc>
                <a:tc>
                  <a:txBody>
                    <a:bodyPr/>
                    <a:lstStyle/>
                    <a:p>
                      <a:pPr marL="67945" algn="just">
                        <a:lnSpc>
                          <a:spcPts val="1360"/>
                        </a:lnSpc>
                      </a:pPr>
                      <a:r>
                        <a:rPr lang="en-US" sz="1200">
                          <a:effectLst/>
                          <a:latin typeface="Tahoma" panose="020B0604030504040204" pitchFamily="34" charset="0"/>
                          <a:ea typeface="Liberation Sans Narrow"/>
                          <a:cs typeface="Liberation Sans Narrow"/>
                        </a:rPr>
                        <a:t>0</a:t>
                      </a:r>
                      <a:endParaRPr lang="en-ZW" sz="1200">
                        <a:effectLst/>
                        <a:latin typeface="Liberation Sans Narrow"/>
                        <a:ea typeface="Liberation Sans Narrow"/>
                        <a:cs typeface="Liberation Sans Narrow"/>
                      </a:endParaRPr>
                    </a:p>
                  </a:txBody>
                  <a:tcPr marL="68580" marR="68580" marT="0" marB="0"/>
                </a:tc>
                <a:tc>
                  <a:txBody>
                    <a:bodyPr/>
                    <a:lstStyle/>
                    <a:p>
                      <a:pPr marL="67945" algn="just">
                        <a:lnSpc>
                          <a:spcPts val="1360"/>
                        </a:lnSpc>
                      </a:pPr>
                      <a:r>
                        <a:rPr lang="en-US" sz="1200">
                          <a:effectLst/>
                          <a:latin typeface="Tahoma" panose="020B0604030504040204" pitchFamily="34" charset="0"/>
                          <a:ea typeface="Liberation Sans Narrow"/>
                          <a:cs typeface="Liberation Sans Narrow"/>
                        </a:rPr>
                        <a:t>0</a:t>
                      </a:r>
                      <a:endParaRPr lang="en-ZW" sz="1200">
                        <a:effectLst/>
                        <a:latin typeface="Liberation Sans Narrow"/>
                        <a:ea typeface="Liberation Sans Narrow"/>
                        <a:cs typeface="Liberation Sans Narrow"/>
                      </a:endParaRPr>
                    </a:p>
                  </a:txBody>
                  <a:tcPr marL="68580" marR="68580" marT="0" marB="0"/>
                </a:tc>
                <a:tc>
                  <a:txBody>
                    <a:bodyPr/>
                    <a:lstStyle/>
                    <a:p>
                      <a:pPr marL="67945" algn="just">
                        <a:lnSpc>
                          <a:spcPts val="1360"/>
                        </a:lnSpc>
                      </a:pPr>
                      <a:r>
                        <a:rPr lang="en-US" sz="1200">
                          <a:effectLst/>
                          <a:latin typeface="Tahoma" panose="020B0604030504040204" pitchFamily="34" charset="0"/>
                          <a:ea typeface="Liberation Sans Narrow"/>
                          <a:cs typeface="Liberation Sans Narrow"/>
                        </a:rPr>
                        <a:t>0</a:t>
                      </a:r>
                      <a:endParaRPr lang="en-ZW" sz="1200">
                        <a:effectLst/>
                        <a:latin typeface="Liberation Sans Narrow"/>
                        <a:ea typeface="Liberation Sans Narrow"/>
                        <a:cs typeface="Liberation Sans Narrow"/>
                      </a:endParaRPr>
                    </a:p>
                  </a:txBody>
                  <a:tcPr marL="68580" marR="68580" marT="0" marB="0"/>
                </a:tc>
                <a:tc>
                  <a:txBody>
                    <a:bodyPr/>
                    <a:lstStyle/>
                    <a:p>
                      <a:pPr marL="67945" algn="just">
                        <a:lnSpc>
                          <a:spcPts val="1360"/>
                        </a:lnSpc>
                      </a:pPr>
                      <a:r>
                        <a:rPr lang="en-US" sz="1200">
                          <a:effectLst/>
                          <a:latin typeface="Tahoma" panose="020B0604030504040204" pitchFamily="34" charset="0"/>
                          <a:ea typeface="Liberation Sans Narrow"/>
                          <a:cs typeface="Liberation Sans Narrow"/>
                        </a:rPr>
                        <a:t>0</a:t>
                      </a:r>
                      <a:endParaRPr lang="en-ZW" sz="1200">
                        <a:effectLst/>
                        <a:latin typeface="Liberation Sans Narrow"/>
                        <a:ea typeface="Liberation Sans Narrow"/>
                        <a:cs typeface="Liberation Sans Narrow"/>
                      </a:endParaRPr>
                    </a:p>
                  </a:txBody>
                  <a:tcPr marL="68580" marR="68580" marT="0" marB="0"/>
                </a:tc>
                <a:tc>
                  <a:txBody>
                    <a:bodyPr/>
                    <a:lstStyle/>
                    <a:p>
                      <a:pPr marL="67945" algn="just">
                        <a:lnSpc>
                          <a:spcPts val="1360"/>
                        </a:lnSpc>
                      </a:pPr>
                      <a:r>
                        <a:rPr lang="en-US" sz="1200">
                          <a:effectLst/>
                          <a:latin typeface="Tahoma" panose="020B0604030504040204" pitchFamily="34" charset="0"/>
                          <a:ea typeface="Liberation Sans Narrow"/>
                          <a:cs typeface="Liberation Sans Narrow"/>
                        </a:rPr>
                        <a:t>0</a:t>
                      </a:r>
                      <a:endParaRPr lang="en-ZW" sz="1200">
                        <a:effectLst/>
                        <a:latin typeface="Liberation Sans Narrow"/>
                        <a:ea typeface="Liberation Sans Narrow"/>
                        <a:cs typeface="Liberation Sans Narrow"/>
                      </a:endParaRPr>
                    </a:p>
                  </a:txBody>
                  <a:tcPr marL="68580" marR="68580" marT="0" marB="0"/>
                </a:tc>
                <a:tc>
                  <a:txBody>
                    <a:bodyPr/>
                    <a:lstStyle/>
                    <a:p>
                      <a:pPr marL="67945" algn="just">
                        <a:lnSpc>
                          <a:spcPts val="1360"/>
                        </a:lnSpc>
                      </a:pPr>
                      <a:r>
                        <a:rPr lang="en-US" sz="1200">
                          <a:effectLst/>
                          <a:latin typeface="Tahoma" panose="020B0604030504040204" pitchFamily="34" charset="0"/>
                          <a:ea typeface="Liberation Sans Narrow"/>
                          <a:cs typeface="Liberation Sans Narrow"/>
                        </a:rPr>
                        <a:t>0</a:t>
                      </a:r>
                      <a:endParaRPr lang="en-ZW" sz="1200">
                        <a:effectLst/>
                        <a:latin typeface="Liberation Sans Narrow"/>
                        <a:ea typeface="Liberation Sans Narrow"/>
                        <a:cs typeface="Liberation Sans Narrow"/>
                      </a:endParaRPr>
                    </a:p>
                  </a:txBody>
                  <a:tcPr marL="68580" marR="68580" marT="0" marB="0"/>
                </a:tc>
                <a:tc>
                  <a:txBody>
                    <a:bodyPr/>
                    <a:lstStyle/>
                    <a:p>
                      <a:pPr marL="67945" algn="just">
                        <a:lnSpc>
                          <a:spcPts val="1360"/>
                        </a:lnSpc>
                      </a:pPr>
                      <a:r>
                        <a:rPr lang="en-US" sz="1200">
                          <a:effectLst/>
                          <a:latin typeface="Tahoma" panose="020B0604030504040204" pitchFamily="34" charset="0"/>
                          <a:ea typeface="Liberation Sans Narrow"/>
                          <a:cs typeface="Liberation Sans Narrow"/>
                        </a:rPr>
                        <a:t>0</a:t>
                      </a:r>
                      <a:endParaRPr lang="en-ZW" sz="1200">
                        <a:effectLst/>
                        <a:latin typeface="Liberation Sans Narrow"/>
                        <a:ea typeface="Liberation Sans Narrow"/>
                        <a:cs typeface="Liberation Sans Narrow"/>
                      </a:endParaRPr>
                    </a:p>
                  </a:txBody>
                  <a:tcPr marL="68580" marR="68580" marT="0" marB="0"/>
                </a:tc>
                <a:tc>
                  <a:txBody>
                    <a:bodyPr/>
                    <a:lstStyle/>
                    <a:p>
                      <a:pPr marL="67945" algn="just">
                        <a:lnSpc>
                          <a:spcPts val="1360"/>
                        </a:lnSpc>
                      </a:pPr>
                      <a:r>
                        <a:rPr lang="en-US" sz="1200">
                          <a:effectLst/>
                          <a:latin typeface="Tahoma" panose="020B0604030504040204" pitchFamily="34" charset="0"/>
                          <a:ea typeface="Liberation Sans Narrow"/>
                          <a:cs typeface="Liberation Sans Narrow"/>
                        </a:rPr>
                        <a:t>0</a:t>
                      </a:r>
                      <a:endParaRPr lang="en-ZW" sz="1200">
                        <a:effectLst/>
                        <a:latin typeface="Liberation Sans Narrow"/>
                        <a:ea typeface="Liberation Sans Narrow"/>
                        <a:cs typeface="Liberation Sans Narrow"/>
                      </a:endParaRPr>
                    </a:p>
                  </a:txBody>
                  <a:tcPr marL="68580" marR="68580" marT="0" marB="0"/>
                </a:tc>
                <a:tc>
                  <a:txBody>
                    <a:bodyPr/>
                    <a:lstStyle/>
                    <a:p>
                      <a:pPr marL="67945" algn="just">
                        <a:lnSpc>
                          <a:spcPts val="1360"/>
                        </a:lnSpc>
                      </a:pPr>
                      <a:r>
                        <a:rPr lang="en-US" sz="1200">
                          <a:effectLst/>
                          <a:latin typeface="Tahoma" panose="020B0604030504040204" pitchFamily="34" charset="0"/>
                          <a:ea typeface="Liberation Sans Narrow"/>
                          <a:cs typeface="Liberation Sans Narrow"/>
                        </a:rPr>
                        <a:t>0</a:t>
                      </a:r>
                      <a:endParaRPr lang="en-ZW" sz="1200">
                        <a:effectLst/>
                        <a:latin typeface="Liberation Sans Narrow"/>
                        <a:ea typeface="Liberation Sans Narrow"/>
                        <a:cs typeface="Liberation Sans Narrow"/>
                      </a:endParaRPr>
                    </a:p>
                  </a:txBody>
                  <a:tcPr marL="68580" marR="68580" marT="0" marB="0"/>
                </a:tc>
                <a:extLst>
                  <a:ext uri="{0D108BD9-81ED-4DB2-BD59-A6C34878D82A}">
                    <a16:rowId xmlns:a16="http://schemas.microsoft.com/office/drawing/2014/main" val="2360500401"/>
                  </a:ext>
                </a:extLst>
              </a:tr>
              <a:tr h="520192">
                <a:tc>
                  <a:txBody>
                    <a:bodyPr/>
                    <a:lstStyle/>
                    <a:p>
                      <a:r>
                        <a:rPr lang="en-US" b="1" dirty="0"/>
                        <a:t>Casual</a:t>
                      </a:r>
                      <a:endParaRPr lang="en-GB" b="1" dirty="0"/>
                    </a:p>
                  </a:txBody>
                  <a:tcPr/>
                </a:tc>
                <a:tc>
                  <a:txBody>
                    <a:bodyPr/>
                    <a:lstStyle/>
                    <a:p>
                      <a:pPr marL="67945" algn="just">
                        <a:lnSpc>
                          <a:spcPts val="1360"/>
                        </a:lnSpc>
                      </a:pPr>
                      <a:r>
                        <a:rPr lang="en-US" sz="1200">
                          <a:effectLst/>
                          <a:latin typeface="Tahoma" panose="020B0604030504040204" pitchFamily="34" charset="0"/>
                          <a:ea typeface="Liberation Sans Narrow"/>
                          <a:cs typeface="Liberation Sans Narrow"/>
                        </a:rPr>
                        <a:t>0</a:t>
                      </a:r>
                      <a:endParaRPr lang="en-ZW" sz="1200">
                        <a:effectLst/>
                        <a:latin typeface="Liberation Sans Narrow"/>
                        <a:ea typeface="Liberation Sans Narrow"/>
                        <a:cs typeface="Liberation Sans Narrow"/>
                      </a:endParaRPr>
                    </a:p>
                  </a:txBody>
                  <a:tcPr marL="68580" marR="68580" marT="0" marB="0"/>
                </a:tc>
                <a:tc>
                  <a:txBody>
                    <a:bodyPr/>
                    <a:lstStyle/>
                    <a:p>
                      <a:pPr marL="67945" algn="just">
                        <a:lnSpc>
                          <a:spcPts val="1360"/>
                        </a:lnSpc>
                      </a:pPr>
                      <a:r>
                        <a:rPr lang="en-US" sz="1200">
                          <a:effectLst/>
                          <a:latin typeface="Tahoma" panose="020B0604030504040204" pitchFamily="34" charset="0"/>
                          <a:ea typeface="Liberation Sans Narrow"/>
                          <a:cs typeface="Liberation Sans Narrow"/>
                        </a:rPr>
                        <a:t>28</a:t>
                      </a:r>
                      <a:endParaRPr lang="en-ZW" sz="1200">
                        <a:effectLst/>
                        <a:latin typeface="Liberation Sans Narrow"/>
                        <a:ea typeface="Liberation Sans Narrow"/>
                        <a:cs typeface="Liberation Sans Narrow"/>
                      </a:endParaRPr>
                    </a:p>
                  </a:txBody>
                  <a:tcPr marL="68580" marR="68580" marT="0" marB="0"/>
                </a:tc>
                <a:tc>
                  <a:txBody>
                    <a:bodyPr/>
                    <a:lstStyle/>
                    <a:p>
                      <a:pPr marL="67945" algn="just">
                        <a:lnSpc>
                          <a:spcPts val="1360"/>
                        </a:lnSpc>
                      </a:pPr>
                      <a:r>
                        <a:rPr lang="en-US" sz="1200">
                          <a:effectLst/>
                          <a:latin typeface="Tahoma" panose="020B0604030504040204" pitchFamily="34" charset="0"/>
                          <a:ea typeface="Liberation Sans Narrow"/>
                          <a:cs typeface="Liberation Sans Narrow"/>
                        </a:rPr>
                        <a:t>28</a:t>
                      </a:r>
                      <a:endParaRPr lang="en-ZW" sz="1200">
                        <a:effectLst/>
                        <a:latin typeface="Liberation Sans Narrow"/>
                        <a:ea typeface="Liberation Sans Narrow"/>
                        <a:cs typeface="Liberation Sans Narrow"/>
                      </a:endParaRPr>
                    </a:p>
                  </a:txBody>
                  <a:tcPr marL="68580" marR="68580" marT="0" marB="0"/>
                </a:tc>
                <a:tc>
                  <a:txBody>
                    <a:bodyPr/>
                    <a:lstStyle/>
                    <a:p>
                      <a:pPr marL="67945" algn="just">
                        <a:lnSpc>
                          <a:spcPts val="1360"/>
                        </a:lnSpc>
                      </a:pPr>
                      <a:r>
                        <a:rPr lang="en-US" sz="1200">
                          <a:effectLst/>
                          <a:latin typeface="Tahoma" panose="020B0604030504040204" pitchFamily="34" charset="0"/>
                          <a:ea typeface="Liberation Sans Narrow"/>
                          <a:cs typeface="Liberation Sans Narrow"/>
                        </a:rPr>
                        <a:t> </a:t>
                      </a:r>
                      <a:endParaRPr lang="en-ZW" sz="1200">
                        <a:effectLst/>
                        <a:latin typeface="Liberation Sans Narrow"/>
                        <a:ea typeface="Liberation Sans Narrow"/>
                        <a:cs typeface="Liberation Sans Narrow"/>
                      </a:endParaRPr>
                    </a:p>
                  </a:txBody>
                  <a:tcPr marL="68580" marR="68580" marT="0" marB="0"/>
                </a:tc>
                <a:tc>
                  <a:txBody>
                    <a:bodyPr/>
                    <a:lstStyle/>
                    <a:p>
                      <a:pPr marL="67945" algn="just">
                        <a:lnSpc>
                          <a:spcPts val="1360"/>
                        </a:lnSpc>
                      </a:pPr>
                      <a:r>
                        <a:rPr lang="en-US" sz="1200">
                          <a:effectLst/>
                          <a:latin typeface="Tahoma" panose="020B0604030504040204" pitchFamily="34" charset="0"/>
                          <a:ea typeface="Liberation Sans Narrow"/>
                          <a:cs typeface="Liberation Sans Narrow"/>
                        </a:rPr>
                        <a:t>52</a:t>
                      </a:r>
                      <a:endParaRPr lang="en-ZW" sz="1200">
                        <a:effectLst/>
                        <a:latin typeface="Liberation Sans Narrow"/>
                        <a:ea typeface="Liberation Sans Narrow"/>
                        <a:cs typeface="Liberation Sans Narrow"/>
                      </a:endParaRPr>
                    </a:p>
                  </a:txBody>
                  <a:tcPr marL="68580" marR="68580" marT="0" marB="0"/>
                </a:tc>
                <a:tc>
                  <a:txBody>
                    <a:bodyPr/>
                    <a:lstStyle/>
                    <a:p>
                      <a:pPr marL="67945" algn="just">
                        <a:lnSpc>
                          <a:spcPts val="1360"/>
                        </a:lnSpc>
                      </a:pPr>
                      <a:r>
                        <a:rPr lang="en-US" sz="1200">
                          <a:effectLst/>
                          <a:latin typeface="Tahoma" panose="020B0604030504040204" pitchFamily="34" charset="0"/>
                          <a:ea typeface="Liberation Sans Narrow"/>
                          <a:cs typeface="Liberation Sans Narrow"/>
                        </a:rPr>
                        <a:t>52</a:t>
                      </a:r>
                      <a:endParaRPr lang="en-ZW" sz="1200">
                        <a:effectLst/>
                        <a:latin typeface="Liberation Sans Narrow"/>
                        <a:ea typeface="Liberation Sans Narrow"/>
                        <a:cs typeface="Liberation Sans Narrow"/>
                      </a:endParaRPr>
                    </a:p>
                  </a:txBody>
                  <a:tcPr marL="68580" marR="68580" marT="0" marB="0"/>
                </a:tc>
                <a:tc>
                  <a:txBody>
                    <a:bodyPr/>
                    <a:lstStyle/>
                    <a:p>
                      <a:pPr marL="67945" algn="just">
                        <a:lnSpc>
                          <a:spcPts val="1360"/>
                        </a:lnSpc>
                      </a:pPr>
                      <a:r>
                        <a:rPr lang="en-US" sz="1200">
                          <a:effectLst/>
                          <a:latin typeface="Tahoma" panose="020B0604030504040204" pitchFamily="34" charset="0"/>
                          <a:ea typeface="Liberation Sans Narrow"/>
                          <a:cs typeface="Liberation Sans Narrow"/>
                        </a:rPr>
                        <a:t>80</a:t>
                      </a:r>
                      <a:endParaRPr lang="en-ZW" sz="1200">
                        <a:effectLst/>
                        <a:latin typeface="Liberation Sans Narrow"/>
                        <a:ea typeface="Liberation Sans Narrow"/>
                        <a:cs typeface="Liberation Sans Narrow"/>
                      </a:endParaRPr>
                    </a:p>
                  </a:txBody>
                  <a:tcPr marL="68580" marR="68580" marT="0" marB="0"/>
                </a:tc>
                <a:tc>
                  <a:txBody>
                    <a:bodyPr/>
                    <a:lstStyle/>
                    <a:p>
                      <a:pPr marL="67945" algn="just">
                        <a:lnSpc>
                          <a:spcPts val="1360"/>
                        </a:lnSpc>
                      </a:pPr>
                      <a:r>
                        <a:rPr lang="en-US" sz="1200">
                          <a:effectLst/>
                          <a:latin typeface="Tahoma" panose="020B0604030504040204" pitchFamily="34" charset="0"/>
                          <a:ea typeface="Liberation Sans Narrow"/>
                          <a:cs typeface="Liberation Sans Narrow"/>
                        </a:rPr>
                        <a:t>0</a:t>
                      </a:r>
                      <a:endParaRPr lang="en-ZW" sz="1200">
                        <a:effectLst/>
                        <a:latin typeface="Liberation Sans Narrow"/>
                        <a:ea typeface="Liberation Sans Narrow"/>
                        <a:cs typeface="Liberation Sans Narrow"/>
                      </a:endParaRPr>
                    </a:p>
                  </a:txBody>
                  <a:tcPr marL="68580" marR="68580" marT="0" marB="0"/>
                </a:tc>
                <a:tc>
                  <a:txBody>
                    <a:bodyPr/>
                    <a:lstStyle/>
                    <a:p>
                      <a:pPr marL="67945" algn="just">
                        <a:lnSpc>
                          <a:spcPts val="1360"/>
                        </a:lnSpc>
                      </a:pPr>
                      <a:r>
                        <a:rPr lang="en-US" sz="1200">
                          <a:effectLst/>
                          <a:latin typeface="Tahoma" panose="020B0604030504040204" pitchFamily="34" charset="0"/>
                          <a:ea typeface="Liberation Sans Narrow"/>
                          <a:cs typeface="Liberation Sans Narrow"/>
                        </a:rPr>
                        <a:t>35%</a:t>
                      </a:r>
                      <a:endParaRPr lang="en-ZW" sz="1200">
                        <a:effectLst/>
                        <a:latin typeface="Liberation Sans Narrow"/>
                        <a:ea typeface="Liberation Sans Narrow"/>
                        <a:cs typeface="Liberation Sans Narrow"/>
                      </a:endParaRPr>
                    </a:p>
                  </a:txBody>
                  <a:tcPr marL="68580" marR="68580" marT="0" marB="0"/>
                </a:tc>
                <a:tc>
                  <a:txBody>
                    <a:bodyPr/>
                    <a:lstStyle/>
                    <a:p>
                      <a:pPr marL="67945" algn="just">
                        <a:lnSpc>
                          <a:spcPts val="1360"/>
                        </a:lnSpc>
                      </a:pPr>
                      <a:r>
                        <a:rPr lang="en-US" sz="1200">
                          <a:effectLst/>
                          <a:latin typeface="Tahoma" panose="020B0604030504040204" pitchFamily="34" charset="0"/>
                          <a:ea typeface="Liberation Sans Narrow"/>
                          <a:cs typeface="Liberation Sans Narrow"/>
                        </a:rPr>
                        <a:t>35%</a:t>
                      </a:r>
                      <a:endParaRPr lang="en-ZW" sz="1200">
                        <a:effectLst/>
                        <a:latin typeface="Liberation Sans Narrow"/>
                        <a:ea typeface="Liberation Sans Narrow"/>
                        <a:cs typeface="Liberation Sans Narrow"/>
                      </a:endParaRPr>
                    </a:p>
                  </a:txBody>
                  <a:tcPr marL="68580" marR="68580" marT="0" marB="0"/>
                </a:tc>
                <a:extLst>
                  <a:ext uri="{0D108BD9-81ED-4DB2-BD59-A6C34878D82A}">
                    <a16:rowId xmlns:a16="http://schemas.microsoft.com/office/drawing/2014/main" val="102090378"/>
                  </a:ext>
                </a:extLst>
              </a:tr>
              <a:tr h="520192">
                <a:tc>
                  <a:txBody>
                    <a:bodyPr/>
                    <a:lstStyle/>
                    <a:p>
                      <a:r>
                        <a:rPr lang="en-US" b="1" dirty="0"/>
                        <a:t>Total</a:t>
                      </a:r>
                      <a:endParaRPr lang="en-GB" b="1" dirty="0"/>
                    </a:p>
                  </a:txBody>
                  <a:tcPr/>
                </a:tc>
                <a:tc>
                  <a:txBody>
                    <a:bodyPr/>
                    <a:lstStyle/>
                    <a:p>
                      <a:pPr marL="67945" algn="just">
                        <a:lnSpc>
                          <a:spcPts val="1360"/>
                        </a:lnSpc>
                      </a:pPr>
                      <a:r>
                        <a:rPr lang="en-US" sz="1200">
                          <a:effectLst/>
                          <a:latin typeface="Tahoma" panose="020B0604030504040204" pitchFamily="34" charset="0"/>
                          <a:ea typeface="Liberation Sans Narrow"/>
                          <a:cs typeface="Liberation Sans Narrow"/>
                        </a:rPr>
                        <a:t>5</a:t>
                      </a:r>
                      <a:endParaRPr lang="en-ZW" sz="1200">
                        <a:effectLst/>
                        <a:latin typeface="Liberation Sans Narrow"/>
                        <a:ea typeface="Liberation Sans Narrow"/>
                        <a:cs typeface="Liberation Sans Narrow"/>
                      </a:endParaRPr>
                    </a:p>
                  </a:txBody>
                  <a:tcPr marL="68580" marR="68580" marT="0" marB="0"/>
                </a:tc>
                <a:tc>
                  <a:txBody>
                    <a:bodyPr/>
                    <a:lstStyle/>
                    <a:p>
                      <a:pPr marL="67945" algn="just">
                        <a:lnSpc>
                          <a:spcPts val="1360"/>
                        </a:lnSpc>
                      </a:pPr>
                      <a:r>
                        <a:rPr lang="en-US" sz="1200">
                          <a:effectLst/>
                          <a:latin typeface="Tahoma" panose="020B0604030504040204" pitchFamily="34" charset="0"/>
                          <a:ea typeface="Liberation Sans Narrow"/>
                          <a:cs typeface="Liberation Sans Narrow"/>
                        </a:rPr>
                        <a:t>103</a:t>
                      </a:r>
                      <a:endParaRPr lang="en-ZW" sz="1200">
                        <a:effectLst/>
                        <a:latin typeface="Liberation Sans Narrow"/>
                        <a:ea typeface="Liberation Sans Narrow"/>
                        <a:cs typeface="Liberation Sans Narrow"/>
                      </a:endParaRPr>
                    </a:p>
                  </a:txBody>
                  <a:tcPr marL="68580" marR="68580" marT="0" marB="0"/>
                </a:tc>
                <a:tc>
                  <a:txBody>
                    <a:bodyPr/>
                    <a:lstStyle/>
                    <a:p>
                      <a:pPr marL="67945" algn="just">
                        <a:lnSpc>
                          <a:spcPts val="1360"/>
                        </a:lnSpc>
                      </a:pPr>
                      <a:r>
                        <a:rPr lang="en-US" sz="1200">
                          <a:effectLst/>
                          <a:latin typeface="Tahoma" panose="020B0604030504040204" pitchFamily="34" charset="0"/>
                          <a:ea typeface="Liberation Sans Narrow"/>
                          <a:cs typeface="Liberation Sans Narrow"/>
                        </a:rPr>
                        <a:t>108</a:t>
                      </a:r>
                      <a:endParaRPr lang="en-ZW" sz="1200">
                        <a:effectLst/>
                        <a:latin typeface="Liberation Sans Narrow"/>
                        <a:ea typeface="Liberation Sans Narrow"/>
                        <a:cs typeface="Liberation Sans Narrow"/>
                      </a:endParaRPr>
                    </a:p>
                  </a:txBody>
                  <a:tcPr marL="68580" marR="68580" marT="0" marB="0"/>
                </a:tc>
                <a:tc>
                  <a:txBody>
                    <a:bodyPr/>
                    <a:lstStyle/>
                    <a:p>
                      <a:pPr marL="67945" algn="just">
                        <a:lnSpc>
                          <a:spcPts val="1360"/>
                        </a:lnSpc>
                      </a:pPr>
                      <a:r>
                        <a:rPr lang="en-US" sz="1200">
                          <a:effectLst/>
                          <a:latin typeface="Tahoma" panose="020B0604030504040204" pitchFamily="34" charset="0"/>
                          <a:ea typeface="Liberation Sans Narrow"/>
                          <a:cs typeface="Liberation Sans Narrow"/>
                        </a:rPr>
                        <a:t>13</a:t>
                      </a:r>
                      <a:endParaRPr lang="en-ZW" sz="1200">
                        <a:effectLst/>
                        <a:latin typeface="Liberation Sans Narrow"/>
                        <a:ea typeface="Liberation Sans Narrow"/>
                        <a:cs typeface="Liberation Sans Narrow"/>
                      </a:endParaRPr>
                    </a:p>
                  </a:txBody>
                  <a:tcPr marL="68580" marR="68580" marT="0" marB="0"/>
                </a:tc>
                <a:tc>
                  <a:txBody>
                    <a:bodyPr/>
                    <a:lstStyle/>
                    <a:p>
                      <a:pPr marL="67945" algn="just">
                        <a:lnSpc>
                          <a:spcPts val="1360"/>
                        </a:lnSpc>
                      </a:pPr>
                      <a:r>
                        <a:rPr lang="en-US" sz="1200">
                          <a:effectLst/>
                          <a:latin typeface="Tahoma" panose="020B0604030504040204" pitchFamily="34" charset="0"/>
                          <a:ea typeface="Liberation Sans Narrow"/>
                          <a:cs typeface="Liberation Sans Narrow"/>
                        </a:rPr>
                        <a:t>255</a:t>
                      </a:r>
                      <a:endParaRPr lang="en-ZW" sz="1200">
                        <a:effectLst/>
                        <a:latin typeface="Liberation Sans Narrow"/>
                        <a:ea typeface="Liberation Sans Narrow"/>
                        <a:cs typeface="Liberation Sans Narrow"/>
                      </a:endParaRPr>
                    </a:p>
                  </a:txBody>
                  <a:tcPr marL="68580" marR="68580" marT="0" marB="0"/>
                </a:tc>
                <a:tc>
                  <a:txBody>
                    <a:bodyPr/>
                    <a:lstStyle/>
                    <a:p>
                      <a:pPr marL="67945" algn="just">
                        <a:lnSpc>
                          <a:spcPts val="1360"/>
                        </a:lnSpc>
                      </a:pPr>
                      <a:r>
                        <a:rPr lang="en-US" sz="1200">
                          <a:effectLst/>
                          <a:latin typeface="Tahoma" panose="020B0604030504040204" pitchFamily="34" charset="0"/>
                          <a:ea typeface="Liberation Sans Narrow"/>
                          <a:cs typeface="Liberation Sans Narrow"/>
                        </a:rPr>
                        <a:t>268</a:t>
                      </a:r>
                      <a:endParaRPr lang="en-ZW" sz="1200">
                        <a:effectLst/>
                        <a:latin typeface="Liberation Sans Narrow"/>
                        <a:ea typeface="Liberation Sans Narrow"/>
                        <a:cs typeface="Liberation Sans Narrow"/>
                      </a:endParaRPr>
                    </a:p>
                  </a:txBody>
                  <a:tcPr marL="68580" marR="68580" marT="0" marB="0"/>
                </a:tc>
                <a:tc>
                  <a:txBody>
                    <a:bodyPr/>
                    <a:lstStyle/>
                    <a:p>
                      <a:pPr marL="67945" algn="just">
                        <a:lnSpc>
                          <a:spcPts val="1360"/>
                        </a:lnSpc>
                      </a:pPr>
                      <a:r>
                        <a:rPr lang="en-US" sz="1200">
                          <a:effectLst/>
                          <a:latin typeface="Tahoma" panose="020B0604030504040204" pitchFamily="34" charset="0"/>
                          <a:ea typeface="Liberation Sans Narrow"/>
                          <a:cs typeface="Liberation Sans Narrow"/>
                        </a:rPr>
                        <a:t>376</a:t>
                      </a:r>
                      <a:endParaRPr lang="en-ZW" sz="1200">
                        <a:effectLst/>
                        <a:latin typeface="Liberation Sans Narrow"/>
                        <a:ea typeface="Liberation Sans Narrow"/>
                        <a:cs typeface="Liberation Sans Narrow"/>
                      </a:endParaRPr>
                    </a:p>
                  </a:txBody>
                  <a:tcPr marL="68580" marR="68580" marT="0" marB="0"/>
                </a:tc>
                <a:tc>
                  <a:txBody>
                    <a:bodyPr/>
                    <a:lstStyle/>
                    <a:p>
                      <a:pPr marL="67945" algn="just">
                        <a:lnSpc>
                          <a:spcPts val="1360"/>
                        </a:lnSpc>
                      </a:pPr>
                      <a:r>
                        <a:rPr lang="en-US" sz="1200">
                          <a:effectLst/>
                          <a:latin typeface="Tahoma" panose="020B0604030504040204" pitchFamily="34" charset="0"/>
                          <a:ea typeface="Liberation Sans Narrow"/>
                          <a:cs typeface="Liberation Sans Narrow"/>
                        </a:rPr>
                        <a:t>27.7%</a:t>
                      </a:r>
                      <a:endParaRPr lang="en-ZW" sz="1200">
                        <a:effectLst/>
                        <a:latin typeface="Liberation Sans Narrow"/>
                        <a:ea typeface="Liberation Sans Narrow"/>
                        <a:cs typeface="Liberation Sans Narrow"/>
                      </a:endParaRPr>
                    </a:p>
                  </a:txBody>
                  <a:tcPr marL="68580" marR="68580" marT="0" marB="0"/>
                </a:tc>
                <a:tc>
                  <a:txBody>
                    <a:bodyPr/>
                    <a:lstStyle/>
                    <a:p>
                      <a:pPr marL="67945" algn="just">
                        <a:lnSpc>
                          <a:spcPts val="1360"/>
                        </a:lnSpc>
                      </a:pPr>
                      <a:r>
                        <a:rPr lang="en-US" sz="1200">
                          <a:effectLst/>
                          <a:latin typeface="Tahoma" panose="020B0604030504040204" pitchFamily="34" charset="0"/>
                          <a:ea typeface="Liberation Sans Narrow"/>
                          <a:cs typeface="Liberation Sans Narrow"/>
                        </a:rPr>
                        <a:t>21.78%</a:t>
                      </a:r>
                      <a:endParaRPr lang="en-ZW" sz="1200">
                        <a:effectLst/>
                        <a:latin typeface="Liberation Sans Narrow"/>
                        <a:ea typeface="Liberation Sans Narrow"/>
                        <a:cs typeface="Liberation Sans Narrow"/>
                      </a:endParaRPr>
                    </a:p>
                  </a:txBody>
                  <a:tcPr marL="68580" marR="68580" marT="0" marB="0"/>
                </a:tc>
                <a:tc>
                  <a:txBody>
                    <a:bodyPr/>
                    <a:lstStyle/>
                    <a:p>
                      <a:pPr marL="67945" algn="just">
                        <a:lnSpc>
                          <a:spcPts val="1360"/>
                        </a:lnSpc>
                      </a:pPr>
                      <a:r>
                        <a:rPr lang="en-US" sz="1200" dirty="0">
                          <a:effectLst/>
                          <a:latin typeface="Tahoma" panose="020B0604030504040204" pitchFamily="34" charset="0"/>
                          <a:ea typeface="Liberation Sans Narrow"/>
                          <a:cs typeface="Liberation Sans Narrow"/>
                        </a:rPr>
                        <a:t>28.7%</a:t>
                      </a:r>
                      <a:endParaRPr lang="en-ZW" sz="1200" dirty="0">
                        <a:effectLst/>
                        <a:latin typeface="Liberation Sans Narrow"/>
                        <a:ea typeface="Liberation Sans Narrow"/>
                        <a:cs typeface="Liberation Sans Narrow"/>
                      </a:endParaRPr>
                    </a:p>
                  </a:txBody>
                  <a:tcPr marL="68580" marR="68580" marT="0" marB="0"/>
                </a:tc>
                <a:extLst>
                  <a:ext uri="{0D108BD9-81ED-4DB2-BD59-A6C34878D82A}">
                    <a16:rowId xmlns:a16="http://schemas.microsoft.com/office/drawing/2014/main" val="3673204933"/>
                  </a:ext>
                </a:extLst>
              </a:tr>
            </a:tbl>
          </a:graphicData>
        </a:graphic>
      </p:graphicFrame>
    </p:spTree>
    <p:extLst>
      <p:ext uri="{BB962C8B-B14F-4D97-AF65-F5344CB8AC3E}">
        <p14:creationId xmlns:p14="http://schemas.microsoft.com/office/powerpoint/2010/main" val="802534170"/>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R="0" lvl="0">
              <a:lnSpc>
                <a:spcPct val="107000"/>
              </a:lnSpc>
              <a:spcBef>
                <a:spcPts val="0"/>
              </a:spcBef>
              <a:spcAft>
                <a:spcPts val="0"/>
              </a:spcAft>
            </a:pPr>
            <a:r>
              <a:rPr lang="en-ZA" sz="3600" b="1" dirty="0">
                <a:solidFill>
                  <a:prstClr val="black"/>
                </a:solidFill>
                <a:latin typeface="+mn-lt"/>
                <a:ea typeface="+mn-ea"/>
                <a:cs typeface="+mn-cs"/>
              </a:rPr>
              <a:t>IV. </a:t>
            </a:r>
            <a:r>
              <a:rPr lang="en-ZA" sz="3100" b="1" dirty="0">
                <a:solidFill>
                  <a:prstClr val="black"/>
                </a:solidFill>
                <a:latin typeface="+mn-lt"/>
                <a:ea typeface="+mn-ea"/>
                <a:cs typeface="+mn-cs"/>
              </a:rPr>
              <a:t>EMPLOYMENT </a:t>
            </a:r>
            <a:r>
              <a:rPr lang="en-GB" sz="3100" b="1" dirty="0">
                <a:effectLst/>
                <a:latin typeface="+mn-lt"/>
                <a:ea typeface="Calibri" panose="020F0502020204030204" pitchFamily="34" charset="0"/>
                <a:cs typeface="Times New Roman" panose="02020603050405020304" pitchFamily="18" charset="0"/>
              </a:rPr>
              <a:t>EXPENDITURE- Gender Wage Gap Analysis</a:t>
            </a:r>
            <a:br>
              <a:rPr lang="en-GB" sz="3600" b="1" dirty="0">
                <a:effectLst/>
                <a:latin typeface="+mn-lt"/>
                <a:ea typeface="Calibri" panose="020F0502020204030204" pitchFamily="34" charset="0"/>
                <a:cs typeface="Times New Roman" panose="02020603050405020304" pitchFamily="18" charset="0"/>
              </a:rPr>
            </a:br>
            <a:endParaRPr lang="en-ZA" sz="3600" dirty="0"/>
          </a:p>
        </p:txBody>
      </p:sp>
      <p:sp>
        <p:nvSpPr>
          <p:cNvPr id="6" name="TextBox 5"/>
          <p:cNvSpPr txBox="1"/>
          <p:nvPr/>
        </p:nvSpPr>
        <p:spPr>
          <a:xfrm>
            <a:off x="0" y="6398786"/>
            <a:ext cx="9334500" cy="466218"/>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lnSpc>
                <a:spcPct val="107000"/>
              </a:lnSpc>
              <a:spcAft>
                <a:spcPts val="0"/>
              </a:spcAft>
            </a:pPr>
            <a:endParaRPr lang="en-ZW" sz="2400" dirty="0"/>
          </a:p>
        </p:txBody>
      </p:sp>
      <p:sp>
        <p:nvSpPr>
          <p:cNvPr id="5" name="Content Placeholder 4">
            <a:extLst>
              <a:ext uri="{FF2B5EF4-FFF2-40B4-BE49-F238E27FC236}">
                <a16:creationId xmlns:a16="http://schemas.microsoft.com/office/drawing/2014/main" id="{94987554-FA33-8625-B0EF-900FA6317A7F}"/>
              </a:ext>
            </a:extLst>
          </p:cNvPr>
          <p:cNvSpPr>
            <a:spLocks noGrp="1"/>
          </p:cNvSpPr>
          <p:nvPr>
            <p:ph idx="1"/>
          </p:nvPr>
        </p:nvSpPr>
        <p:spPr>
          <a:xfrm>
            <a:off x="457200" y="4561513"/>
            <a:ext cx="7696200" cy="2045215"/>
          </a:xfrm>
        </p:spPr>
        <p:txBody>
          <a:bodyPr>
            <a:normAutofit fontScale="25000" lnSpcReduction="20000"/>
          </a:bodyPr>
          <a:lstStyle/>
          <a:p>
            <a:pPr marL="0" indent="0" algn="l">
              <a:buNone/>
            </a:pPr>
            <a:r>
              <a:rPr lang="en-US" sz="7200" b="1" dirty="0">
                <a:ea typeface="Tahoma" panose="020B0604030504040204" pitchFamily="34" charset="0"/>
                <a:cs typeface="Tahoma" panose="020B0604030504040204" pitchFamily="34" charset="0"/>
              </a:rPr>
              <a:t>Wage Gap Analysis</a:t>
            </a:r>
          </a:p>
          <a:p>
            <a:pPr algn="l">
              <a:buFont typeface="Wingdings" panose="05000000000000000000" pitchFamily="2" charset="2"/>
              <a:buChar char="Ø"/>
            </a:pPr>
            <a:r>
              <a:rPr lang="en-US" sz="7200" dirty="0"/>
              <a:t>The gender wage gap is -1.7%</a:t>
            </a:r>
          </a:p>
          <a:p>
            <a:pPr>
              <a:spcAft>
                <a:spcPts val="800"/>
              </a:spcAft>
              <a:buFont typeface="Wingdings" panose="05000000000000000000" pitchFamily="2" charset="2"/>
              <a:buChar char="Ø"/>
            </a:pPr>
            <a:r>
              <a:rPr lang="en-US" sz="7200" dirty="0"/>
              <a:t>Women are fewer in the organization however they are in positions that earn more than men</a:t>
            </a:r>
          </a:p>
          <a:p>
            <a:pPr>
              <a:spcAft>
                <a:spcPts val="800"/>
              </a:spcAft>
              <a:buFont typeface="Wingdings" panose="05000000000000000000" pitchFamily="2" charset="2"/>
              <a:buChar char="Ø"/>
            </a:pPr>
            <a:r>
              <a:rPr lang="en-US" sz="7200" dirty="0"/>
              <a:t>Women though few occupy higher grade positions e.g. clerical and nursing positions, while men occupy lower grade positions like refuse collection, road maintenance, water and sewer treatment plants etc.</a:t>
            </a:r>
            <a:endParaRPr lang="en-ZW" sz="7200" dirty="0"/>
          </a:p>
          <a:p>
            <a:pPr marL="67945" algn="just">
              <a:lnSpc>
                <a:spcPts val="1360"/>
              </a:lnSpc>
            </a:pPr>
            <a:r>
              <a:rPr lang="en-US" sz="1800" b="1" dirty="0">
                <a:effectLst/>
                <a:latin typeface="Tahoma" panose="020B0604030504040204" pitchFamily="34" charset="0"/>
                <a:ea typeface="Liberation Sans Narrow"/>
                <a:cs typeface="Liberation Sans Narrow"/>
              </a:rPr>
              <a:t> </a:t>
            </a:r>
            <a:endParaRPr lang="en-ZW" sz="1800" dirty="0">
              <a:effectLst/>
              <a:latin typeface="Liberation Sans Narrow"/>
              <a:ea typeface="Liberation Sans Narrow"/>
              <a:cs typeface="Liberation Sans Narrow"/>
            </a:endParaRPr>
          </a:p>
          <a:p>
            <a:pPr marL="0" indent="0" algn="l">
              <a:buNone/>
            </a:pPr>
            <a:endParaRPr lang="en-US" sz="7200" dirty="0">
              <a:effectLst/>
              <a:ea typeface="Liberation Sans Narrow"/>
              <a:cs typeface="Liberation Sans Narrow"/>
            </a:endParaRPr>
          </a:p>
        </p:txBody>
      </p:sp>
      <p:graphicFrame>
        <p:nvGraphicFramePr>
          <p:cNvPr id="3" name="Table 3">
            <a:extLst>
              <a:ext uri="{FF2B5EF4-FFF2-40B4-BE49-F238E27FC236}">
                <a16:creationId xmlns:a16="http://schemas.microsoft.com/office/drawing/2014/main" id="{FDDB8F4A-1132-C16B-3AA9-41BB7C4B03A3}"/>
              </a:ext>
            </a:extLst>
          </p:cNvPr>
          <p:cNvGraphicFramePr>
            <a:graphicFrameLocks noGrp="1"/>
          </p:cNvGraphicFramePr>
          <p:nvPr>
            <p:extLst>
              <p:ext uri="{D42A27DB-BD31-4B8C-83A1-F6EECF244321}">
                <p14:modId xmlns:p14="http://schemas.microsoft.com/office/powerpoint/2010/main" val="904689443"/>
              </p:ext>
            </p:extLst>
          </p:nvPr>
        </p:nvGraphicFramePr>
        <p:xfrm>
          <a:off x="457200" y="990600"/>
          <a:ext cx="8229599" cy="3602570"/>
        </p:xfrm>
        <a:graphic>
          <a:graphicData uri="http://schemas.openxmlformats.org/drawingml/2006/table">
            <a:tbl>
              <a:tblPr firstRow="1" bandRow="1">
                <a:tableStyleId>{5C22544A-7EE6-4342-B048-85BDC9FD1C3A}</a:tableStyleId>
              </a:tblPr>
              <a:tblGrid>
                <a:gridCol w="1143000">
                  <a:extLst>
                    <a:ext uri="{9D8B030D-6E8A-4147-A177-3AD203B41FA5}">
                      <a16:colId xmlns:a16="http://schemas.microsoft.com/office/drawing/2014/main" val="445444153"/>
                    </a:ext>
                  </a:extLst>
                </a:gridCol>
                <a:gridCol w="993529">
                  <a:extLst>
                    <a:ext uri="{9D8B030D-6E8A-4147-A177-3AD203B41FA5}">
                      <a16:colId xmlns:a16="http://schemas.microsoft.com/office/drawing/2014/main" val="982803546"/>
                    </a:ext>
                  </a:extLst>
                </a:gridCol>
                <a:gridCol w="1390442">
                  <a:extLst>
                    <a:ext uri="{9D8B030D-6E8A-4147-A177-3AD203B41FA5}">
                      <a16:colId xmlns:a16="http://schemas.microsoft.com/office/drawing/2014/main" val="776730977"/>
                    </a:ext>
                  </a:extLst>
                </a:gridCol>
                <a:gridCol w="1045029">
                  <a:extLst>
                    <a:ext uri="{9D8B030D-6E8A-4147-A177-3AD203B41FA5}">
                      <a16:colId xmlns:a16="http://schemas.microsoft.com/office/drawing/2014/main" val="1985300090"/>
                    </a:ext>
                  </a:extLst>
                </a:gridCol>
                <a:gridCol w="990600">
                  <a:extLst>
                    <a:ext uri="{9D8B030D-6E8A-4147-A177-3AD203B41FA5}">
                      <a16:colId xmlns:a16="http://schemas.microsoft.com/office/drawing/2014/main" val="4102804951"/>
                    </a:ext>
                  </a:extLst>
                </a:gridCol>
                <a:gridCol w="1491342">
                  <a:extLst>
                    <a:ext uri="{9D8B030D-6E8A-4147-A177-3AD203B41FA5}">
                      <a16:colId xmlns:a16="http://schemas.microsoft.com/office/drawing/2014/main" val="2379562906"/>
                    </a:ext>
                  </a:extLst>
                </a:gridCol>
                <a:gridCol w="1175657">
                  <a:extLst>
                    <a:ext uri="{9D8B030D-6E8A-4147-A177-3AD203B41FA5}">
                      <a16:colId xmlns:a16="http://schemas.microsoft.com/office/drawing/2014/main" val="3514266973"/>
                    </a:ext>
                  </a:extLst>
                </a:gridCol>
              </a:tblGrid>
              <a:tr h="873829">
                <a:tc>
                  <a:txBody>
                    <a:bodyPr/>
                    <a:lstStyle/>
                    <a:p>
                      <a:endParaRPr lang="en-GB"/>
                    </a:p>
                  </a:txBody>
                  <a:tcPr/>
                </a:tc>
                <a:tc>
                  <a:txBody>
                    <a:bodyPr/>
                    <a:lstStyle/>
                    <a:p>
                      <a:r>
                        <a:rPr lang="en-US" dirty="0"/>
                        <a:t>Women</a:t>
                      </a:r>
                      <a:endParaRPr lang="en-GB" dirty="0"/>
                    </a:p>
                  </a:txBody>
                  <a:tcPr/>
                </a:tc>
                <a:tc>
                  <a:txBody>
                    <a:bodyPr/>
                    <a:lstStyle/>
                    <a:p>
                      <a:r>
                        <a:rPr lang="en-US" dirty="0"/>
                        <a:t>Women- Total earned</a:t>
                      </a:r>
                      <a:endParaRPr lang="en-GB" dirty="0"/>
                    </a:p>
                  </a:txBody>
                  <a:tcPr/>
                </a:tc>
                <a:tc>
                  <a:txBody>
                    <a:bodyPr/>
                    <a:lstStyle/>
                    <a:p>
                      <a:r>
                        <a:rPr lang="en-US" dirty="0"/>
                        <a:t>Women average earned</a:t>
                      </a:r>
                      <a:endParaRPr lang="en-GB" dirty="0"/>
                    </a:p>
                  </a:txBody>
                  <a:tcPr/>
                </a:tc>
                <a:tc>
                  <a:txBody>
                    <a:bodyPr/>
                    <a:lstStyle/>
                    <a:p>
                      <a:r>
                        <a:rPr lang="en-US" dirty="0"/>
                        <a:t>Men-no</a:t>
                      </a:r>
                      <a:endParaRPr lang="en-GB" dirty="0"/>
                    </a:p>
                  </a:txBody>
                  <a:tcPr/>
                </a:tc>
                <a:tc>
                  <a:txBody>
                    <a:bodyPr/>
                    <a:lstStyle/>
                    <a:p>
                      <a:r>
                        <a:rPr lang="en-US" dirty="0"/>
                        <a:t>Men total earned</a:t>
                      </a:r>
                      <a:endParaRPr lang="en-GB" dirty="0"/>
                    </a:p>
                  </a:txBody>
                  <a:tcPr/>
                </a:tc>
                <a:tc>
                  <a:txBody>
                    <a:bodyPr/>
                    <a:lstStyle/>
                    <a:p>
                      <a:r>
                        <a:rPr lang="en-US" dirty="0"/>
                        <a:t>Average earnings</a:t>
                      </a:r>
                      <a:endParaRPr lang="en-GB" dirty="0"/>
                    </a:p>
                  </a:txBody>
                  <a:tcPr/>
                </a:tc>
                <a:extLst>
                  <a:ext uri="{0D108BD9-81ED-4DB2-BD59-A6C34878D82A}">
                    <a16:rowId xmlns:a16="http://schemas.microsoft.com/office/drawing/2014/main" val="1236258915"/>
                  </a:ext>
                </a:extLst>
              </a:tr>
              <a:tr h="611680">
                <a:tc>
                  <a:txBody>
                    <a:bodyPr/>
                    <a:lstStyle/>
                    <a:p>
                      <a:r>
                        <a:rPr lang="en-US" b="1" dirty="0"/>
                        <a:t>Full Time</a:t>
                      </a:r>
                      <a:endParaRPr lang="en-GB" b="1" dirty="0"/>
                    </a:p>
                  </a:txBody>
                  <a:tcPr/>
                </a:tc>
                <a:tc>
                  <a:txBody>
                    <a:bodyPr/>
                    <a:lstStyle/>
                    <a:p>
                      <a:pPr marL="67945" algn="r">
                        <a:lnSpc>
                          <a:spcPts val="1360"/>
                        </a:lnSpc>
                      </a:pPr>
                      <a:endParaRPr lang="en-US" sz="1400" dirty="0">
                        <a:effectLst/>
                        <a:latin typeface="Tahoma" panose="020B0604030504040204" pitchFamily="34" charset="0"/>
                        <a:ea typeface="Liberation Sans Narrow"/>
                        <a:cs typeface="Liberation Sans Narrow"/>
                      </a:endParaRPr>
                    </a:p>
                    <a:p>
                      <a:pPr marL="67945" algn="r">
                        <a:lnSpc>
                          <a:spcPts val="1360"/>
                        </a:lnSpc>
                      </a:pPr>
                      <a:endParaRPr lang="en-US" sz="1400" dirty="0">
                        <a:effectLst/>
                        <a:latin typeface="Tahoma" panose="020B0604030504040204" pitchFamily="34" charset="0"/>
                        <a:ea typeface="Liberation Sans Narrow"/>
                        <a:cs typeface="Liberation Sans Narrow"/>
                      </a:endParaRPr>
                    </a:p>
                    <a:p>
                      <a:pPr marL="67945" algn="r">
                        <a:lnSpc>
                          <a:spcPts val="1360"/>
                        </a:lnSpc>
                      </a:pPr>
                      <a:r>
                        <a:rPr lang="en-US" sz="1400" dirty="0">
                          <a:effectLst/>
                          <a:latin typeface="Tahoma" panose="020B0604030504040204" pitchFamily="34" charset="0"/>
                          <a:ea typeface="Liberation Sans Narrow"/>
                          <a:cs typeface="Liberation Sans Narrow"/>
                        </a:rPr>
                        <a:t>80</a:t>
                      </a:r>
                      <a:endParaRPr lang="en-ZW" sz="1400" dirty="0">
                        <a:effectLst/>
                        <a:latin typeface="Liberation Sans Narrow"/>
                        <a:ea typeface="Liberation Sans Narrow"/>
                        <a:cs typeface="Liberation Sans Narrow"/>
                      </a:endParaRPr>
                    </a:p>
                  </a:txBody>
                  <a:tcPr marL="68580" marR="68580" marT="0" marB="0"/>
                </a:tc>
                <a:tc>
                  <a:txBody>
                    <a:bodyPr/>
                    <a:lstStyle/>
                    <a:p>
                      <a:pPr algn="r"/>
                      <a:endParaRPr lang="en-US" dirty="0"/>
                    </a:p>
                    <a:p>
                      <a:pPr algn="r"/>
                      <a:r>
                        <a:rPr lang="en-US" dirty="0"/>
                        <a:t>98,568.75</a:t>
                      </a:r>
                      <a:endParaRPr lang="en-GB" dirty="0"/>
                    </a:p>
                  </a:txBody>
                  <a:tcPr/>
                </a:tc>
                <a:tc>
                  <a:txBody>
                    <a:bodyPr/>
                    <a:lstStyle/>
                    <a:p>
                      <a:pPr algn="r"/>
                      <a:r>
                        <a:rPr lang="en-US" dirty="0"/>
                        <a:t>1,232.10</a:t>
                      </a:r>
                      <a:endParaRPr lang="en-GB" dirty="0"/>
                    </a:p>
                  </a:txBody>
                  <a:tcPr/>
                </a:tc>
                <a:tc>
                  <a:txBody>
                    <a:bodyPr/>
                    <a:lstStyle/>
                    <a:p>
                      <a:pPr marL="67945" algn="r">
                        <a:lnSpc>
                          <a:spcPts val="1360"/>
                        </a:lnSpc>
                      </a:pPr>
                      <a:r>
                        <a:rPr lang="en-US" sz="1400" dirty="0">
                          <a:effectLst/>
                          <a:latin typeface="Tahoma" panose="020B0604030504040204" pitchFamily="34" charset="0"/>
                          <a:ea typeface="Liberation Sans Narrow"/>
                          <a:cs typeface="Liberation Sans Narrow"/>
                        </a:rPr>
                        <a:t>216</a:t>
                      </a:r>
                      <a:endParaRPr lang="en-ZW" sz="1400" dirty="0">
                        <a:effectLst/>
                        <a:latin typeface="Liberation Sans Narrow"/>
                        <a:ea typeface="Liberation Sans Narrow"/>
                        <a:cs typeface="Liberation Sans Narrow"/>
                      </a:endParaRPr>
                    </a:p>
                  </a:txBody>
                  <a:tcPr marL="68580" marR="68580" marT="0" marB="0"/>
                </a:tc>
                <a:tc>
                  <a:txBody>
                    <a:bodyPr/>
                    <a:lstStyle/>
                    <a:p>
                      <a:pPr algn="r"/>
                      <a:r>
                        <a:rPr lang="en-US" dirty="0"/>
                        <a:t>260,736.83</a:t>
                      </a:r>
                      <a:endParaRPr lang="en-GB" dirty="0"/>
                    </a:p>
                  </a:txBody>
                  <a:tcPr/>
                </a:tc>
                <a:tc>
                  <a:txBody>
                    <a:bodyPr/>
                    <a:lstStyle/>
                    <a:p>
                      <a:pPr algn="r"/>
                      <a:r>
                        <a:rPr lang="en-US" dirty="0"/>
                        <a:t>1,207.12</a:t>
                      </a:r>
                      <a:endParaRPr lang="en-GB" dirty="0"/>
                    </a:p>
                  </a:txBody>
                  <a:tcPr/>
                </a:tc>
                <a:extLst>
                  <a:ext uri="{0D108BD9-81ED-4DB2-BD59-A6C34878D82A}">
                    <a16:rowId xmlns:a16="http://schemas.microsoft.com/office/drawing/2014/main" val="771097803"/>
                  </a:ext>
                </a:extLst>
              </a:tr>
              <a:tr h="534181">
                <a:tc>
                  <a:txBody>
                    <a:bodyPr/>
                    <a:lstStyle/>
                    <a:p>
                      <a:r>
                        <a:rPr lang="en-US" b="1" dirty="0"/>
                        <a:t>Part Time</a:t>
                      </a:r>
                      <a:endParaRPr lang="en-GB" b="1" dirty="0"/>
                    </a:p>
                  </a:txBody>
                  <a:tcPr/>
                </a:tc>
                <a:tc>
                  <a:txBody>
                    <a:bodyPr/>
                    <a:lstStyle/>
                    <a:p>
                      <a:pPr marL="67945" algn="r">
                        <a:lnSpc>
                          <a:spcPts val="1360"/>
                        </a:lnSpc>
                      </a:pPr>
                      <a:r>
                        <a:rPr lang="en-US" sz="1400" dirty="0">
                          <a:effectLst/>
                          <a:latin typeface="Tahoma" panose="020B0604030504040204" pitchFamily="34" charset="0"/>
                          <a:ea typeface="Liberation Sans Narrow"/>
                          <a:cs typeface="Liberation Sans Narrow"/>
                        </a:rPr>
                        <a:t> </a:t>
                      </a:r>
                      <a:endParaRPr lang="en-ZW" sz="1400" dirty="0">
                        <a:effectLst/>
                        <a:latin typeface="Liberation Sans Narrow"/>
                        <a:ea typeface="Liberation Sans Narrow"/>
                        <a:cs typeface="Liberation Sans Narrow"/>
                      </a:endParaRPr>
                    </a:p>
                  </a:txBody>
                  <a:tcPr marL="68580" marR="68580" marT="0" marB="0"/>
                </a:tc>
                <a:tc>
                  <a:txBody>
                    <a:bodyPr/>
                    <a:lstStyle/>
                    <a:p>
                      <a:pPr algn="r"/>
                      <a:r>
                        <a:rPr lang="en-US" dirty="0"/>
                        <a:t>0</a:t>
                      </a:r>
                      <a:endParaRPr lang="en-GB" dirty="0"/>
                    </a:p>
                  </a:txBody>
                  <a:tcPr/>
                </a:tc>
                <a:tc>
                  <a:txBody>
                    <a:bodyPr/>
                    <a:lstStyle/>
                    <a:p>
                      <a:pPr algn="r"/>
                      <a:r>
                        <a:rPr lang="en-US" dirty="0"/>
                        <a:t>0</a:t>
                      </a:r>
                      <a:endParaRPr lang="en-GB" dirty="0"/>
                    </a:p>
                  </a:txBody>
                  <a:tcPr/>
                </a:tc>
                <a:tc>
                  <a:txBody>
                    <a:bodyPr/>
                    <a:lstStyle/>
                    <a:p>
                      <a:pPr marL="67945" algn="r">
                        <a:lnSpc>
                          <a:spcPts val="1360"/>
                        </a:lnSpc>
                      </a:pPr>
                      <a:r>
                        <a:rPr lang="en-US" sz="1400" dirty="0">
                          <a:effectLst/>
                          <a:latin typeface="Tahoma" panose="020B0604030504040204" pitchFamily="34" charset="0"/>
                          <a:ea typeface="Liberation Sans Narrow"/>
                          <a:cs typeface="Liberation Sans Narrow"/>
                        </a:rPr>
                        <a:t> 0</a:t>
                      </a:r>
                      <a:endParaRPr lang="en-ZW" sz="1400" dirty="0">
                        <a:effectLst/>
                        <a:latin typeface="Liberation Sans Narrow"/>
                        <a:ea typeface="Liberation Sans Narrow"/>
                        <a:cs typeface="Liberation Sans Narrow"/>
                      </a:endParaRPr>
                    </a:p>
                  </a:txBody>
                  <a:tcPr marL="68580" marR="68580" marT="0" marB="0"/>
                </a:tc>
                <a:tc>
                  <a:txBody>
                    <a:bodyPr/>
                    <a:lstStyle/>
                    <a:p>
                      <a:pPr algn="r"/>
                      <a:r>
                        <a:rPr lang="en-US" dirty="0"/>
                        <a:t>0</a:t>
                      </a:r>
                      <a:endParaRPr lang="en-GB" dirty="0"/>
                    </a:p>
                  </a:txBody>
                  <a:tcPr/>
                </a:tc>
                <a:tc>
                  <a:txBody>
                    <a:bodyPr/>
                    <a:lstStyle/>
                    <a:p>
                      <a:pPr algn="r"/>
                      <a:r>
                        <a:rPr lang="en-US" dirty="0"/>
                        <a:t>0</a:t>
                      </a:r>
                      <a:endParaRPr lang="en-GB" dirty="0"/>
                    </a:p>
                  </a:txBody>
                  <a:tcPr/>
                </a:tc>
                <a:extLst>
                  <a:ext uri="{0D108BD9-81ED-4DB2-BD59-A6C34878D82A}">
                    <a16:rowId xmlns:a16="http://schemas.microsoft.com/office/drawing/2014/main" val="278367155"/>
                  </a:ext>
                </a:extLst>
              </a:tr>
              <a:tr h="611680">
                <a:tc>
                  <a:txBody>
                    <a:bodyPr/>
                    <a:lstStyle/>
                    <a:p>
                      <a:r>
                        <a:rPr lang="en-US" b="1" dirty="0"/>
                        <a:t>Casual</a:t>
                      </a:r>
                      <a:endParaRPr lang="en-GB" b="1" dirty="0"/>
                    </a:p>
                  </a:txBody>
                  <a:tcPr/>
                </a:tc>
                <a:tc>
                  <a:txBody>
                    <a:bodyPr/>
                    <a:lstStyle/>
                    <a:p>
                      <a:pPr marL="67945" algn="r">
                        <a:lnSpc>
                          <a:spcPts val="1360"/>
                        </a:lnSpc>
                      </a:pPr>
                      <a:endParaRPr lang="en-US" sz="1400" dirty="0">
                        <a:effectLst/>
                        <a:latin typeface="Tahoma" panose="020B0604030504040204" pitchFamily="34" charset="0"/>
                        <a:ea typeface="Liberation Sans Narrow"/>
                        <a:cs typeface="Liberation Sans Narrow"/>
                      </a:endParaRPr>
                    </a:p>
                    <a:p>
                      <a:pPr marL="67945" algn="r">
                        <a:lnSpc>
                          <a:spcPts val="1360"/>
                        </a:lnSpc>
                      </a:pPr>
                      <a:endParaRPr lang="en-US" sz="1400" dirty="0">
                        <a:effectLst/>
                        <a:latin typeface="Tahoma" panose="020B0604030504040204" pitchFamily="34" charset="0"/>
                        <a:ea typeface="Liberation Sans Narrow"/>
                        <a:cs typeface="Liberation Sans Narrow"/>
                      </a:endParaRPr>
                    </a:p>
                    <a:p>
                      <a:pPr marL="67945" algn="r">
                        <a:lnSpc>
                          <a:spcPts val="1360"/>
                        </a:lnSpc>
                      </a:pPr>
                      <a:r>
                        <a:rPr lang="en-US" sz="1400" dirty="0">
                          <a:effectLst/>
                          <a:latin typeface="Tahoma" panose="020B0604030504040204" pitchFamily="34" charset="0"/>
                          <a:ea typeface="Liberation Sans Narrow"/>
                          <a:cs typeface="Liberation Sans Narrow"/>
                        </a:rPr>
                        <a:t>28</a:t>
                      </a:r>
                      <a:endParaRPr lang="en-ZW" sz="1400" dirty="0">
                        <a:effectLst/>
                        <a:latin typeface="Liberation Sans Narrow"/>
                        <a:ea typeface="Liberation Sans Narrow"/>
                        <a:cs typeface="Liberation Sans Narrow"/>
                      </a:endParaRPr>
                    </a:p>
                  </a:txBody>
                  <a:tcPr marL="68580" marR="68580" marT="0" marB="0"/>
                </a:tc>
                <a:tc>
                  <a:txBody>
                    <a:bodyPr/>
                    <a:lstStyle/>
                    <a:p>
                      <a:pPr algn="r"/>
                      <a:endParaRPr lang="en-US" dirty="0"/>
                    </a:p>
                    <a:p>
                      <a:pPr algn="r"/>
                      <a:r>
                        <a:rPr lang="en-US" dirty="0"/>
                        <a:t>17,508.67</a:t>
                      </a:r>
                      <a:endParaRPr lang="en-GB" dirty="0"/>
                    </a:p>
                  </a:txBody>
                  <a:tcPr/>
                </a:tc>
                <a:tc>
                  <a:txBody>
                    <a:bodyPr/>
                    <a:lstStyle/>
                    <a:p>
                      <a:pPr algn="r"/>
                      <a:r>
                        <a:rPr lang="en-US" dirty="0"/>
                        <a:t>625.31</a:t>
                      </a:r>
                      <a:endParaRPr lang="en-GB" dirty="0"/>
                    </a:p>
                  </a:txBody>
                  <a:tcPr/>
                </a:tc>
                <a:tc>
                  <a:txBody>
                    <a:bodyPr/>
                    <a:lstStyle/>
                    <a:p>
                      <a:pPr marL="67945" algn="r">
                        <a:lnSpc>
                          <a:spcPts val="1360"/>
                        </a:lnSpc>
                      </a:pPr>
                      <a:r>
                        <a:rPr lang="en-US" sz="1400">
                          <a:effectLst/>
                          <a:latin typeface="Tahoma" panose="020B0604030504040204" pitchFamily="34" charset="0"/>
                          <a:ea typeface="Liberation Sans Narrow"/>
                          <a:cs typeface="Liberation Sans Narrow"/>
                        </a:rPr>
                        <a:t>52</a:t>
                      </a:r>
                      <a:endParaRPr lang="en-ZW" sz="1400">
                        <a:effectLst/>
                        <a:latin typeface="Liberation Sans Narrow"/>
                        <a:ea typeface="Liberation Sans Narrow"/>
                        <a:cs typeface="Liberation Sans Narrow"/>
                      </a:endParaRPr>
                    </a:p>
                  </a:txBody>
                  <a:tcPr marL="68580" marR="68580" marT="0" marB="0"/>
                </a:tc>
                <a:tc>
                  <a:txBody>
                    <a:bodyPr/>
                    <a:lstStyle/>
                    <a:p>
                      <a:pPr algn="r"/>
                      <a:r>
                        <a:rPr lang="en-US" dirty="0"/>
                        <a:t>22,489.74</a:t>
                      </a:r>
                      <a:endParaRPr lang="en-GB" dirty="0"/>
                    </a:p>
                  </a:txBody>
                  <a:tcPr/>
                </a:tc>
                <a:tc>
                  <a:txBody>
                    <a:bodyPr/>
                    <a:lstStyle/>
                    <a:p>
                      <a:pPr algn="r"/>
                      <a:r>
                        <a:rPr lang="en-US" dirty="0"/>
                        <a:t>432.50</a:t>
                      </a:r>
                      <a:endParaRPr lang="en-GB" dirty="0"/>
                    </a:p>
                  </a:txBody>
                  <a:tcPr/>
                </a:tc>
                <a:extLst>
                  <a:ext uri="{0D108BD9-81ED-4DB2-BD59-A6C34878D82A}">
                    <a16:rowId xmlns:a16="http://schemas.microsoft.com/office/drawing/2014/main" val="251382914"/>
                  </a:ext>
                </a:extLst>
              </a:tr>
              <a:tr h="873829">
                <a:tc>
                  <a:txBody>
                    <a:bodyPr/>
                    <a:lstStyle/>
                    <a:p>
                      <a:r>
                        <a:rPr lang="en-US" b="1" dirty="0"/>
                        <a:t>Total</a:t>
                      </a:r>
                      <a:endParaRPr lang="en-GB" b="1" dirty="0"/>
                    </a:p>
                  </a:txBody>
                  <a:tcPr/>
                </a:tc>
                <a:tc>
                  <a:txBody>
                    <a:bodyPr/>
                    <a:lstStyle/>
                    <a:p>
                      <a:pPr marL="67945" algn="r">
                        <a:lnSpc>
                          <a:spcPts val="1360"/>
                        </a:lnSpc>
                      </a:pPr>
                      <a:endParaRPr lang="en-US" sz="1400" dirty="0">
                        <a:effectLst/>
                        <a:latin typeface="Tahoma" panose="020B0604030504040204" pitchFamily="34" charset="0"/>
                        <a:ea typeface="Liberation Sans Narrow"/>
                        <a:cs typeface="Liberation Sans Narrow"/>
                      </a:endParaRPr>
                    </a:p>
                    <a:p>
                      <a:pPr marL="67945" algn="r">
                        <a:lnSpc>
                          <a:spcPts val="1360"/>
                        </a:lnSpc>
                      </a:pPr>
                      <a:endParaRPr lang="en-US" sz="1400" dirty="0">
                        <a:effectLst/>
                        <a:latin typeface="Tahoma" panose="020B0604030504040204" pitchFamily="34" charset="0"/>
                        <a:ea typeface="Liberation Sans Narrow"/>
                        <a:cs typeface="Liberation Sans Narrow"/>
                      </a:endParaRPr>
                    </a:p>
                    <a:p>
                      <a:pPr marL="67945" algn="r">
                        <a:lnSpc>
                          <a:spcPts val="1360"/>
                        </a:lnSpc>
                      </a:pPr>
                      <a:r>
                        <a:rPr lang="en-US" sz="1400" dirty="0">
                          <a:effectLst/>
                          <a:latin typeface="Tahoma" panose="020B0604030504040204" pitchFamily="34" charset="0"/>
                          <a:ea typeface="Liberation Sans Narrow"/>
                          <a:cs typeface="Liberation Sans Narrow"/>
                        </a:rPr>
                        <a:t>108</a:t>
                      </a:r>
                      <a:endParaRPr lang="en-ZW" sz="1400" dirty="0">
                        <a:effectLst/>
                        <a:latin typeface="Liberation Sans Narrow"/>
                        <a:ea typeface="Liberation Sans Narrow"/>
                        <a:cs typeface="Liberation Sans Narrow"/>
                      </a:endParaRPr>
                    </a:p>
                  </a:txBody>
                  <a:tcPr marL="68580" marR="68580" marT="0" marB="0"/>
                </a:tc>
                <a:tc>
                  <a:txBody>
                    <a:bodyPr/>
                    <a:lstStyle/>
                    <a:p>
                      <a:pPr algn="r"/>
                      <a:endParaRPr lang="en-GB" sz="1800" kern="1200" dirty="0">
                        <a:solidFill>
                          <a:schemeClr val="dk1"/>
                        </a:solidFill>
                        <a:effectLst/>
                        <a:latin typeface="+mn-lt"/>
                        <a:ea typeface="+mn-ea"/>
                        <a:cs typeface="+mn-cs"/>
                      </a:endParaRPr>
                    </a:p>
                    <a:p>
                      <a:pPr algn="r"/>
                      <a:r>
                        <a:rPr lang="en-GB" sz="1800" kern="1200" dirty="0">
                          <a:solidFill>
                            <a:schemeClr val="dk1"/>
                          </a:solidFill>
                          <a:effectLst/>
                          <a:latin typeface="+mn-lt"/>
                          <a:ea typeface="+mn-ea"/>
                          <a:cs typeface="+mn-cs"/>
                        </a:rPr>
                        <a:t>116,077.42</a:t>
                      </a:r>
                      <a:endParaRPr lang="en-GB" dirty="0"/>
                    </a:p>
                  </a:txBody>
                  <a:tcPr/>
                </a:tc>
                <a:tc>
                  <a:txBody>
                    <a:bodyPr/>
                    <a:lstStyle/>
                    <a:p>
                      <a:pPr algn="r"/>
                      <a:r>
                        <a:rPr lang="en-US" dirty="0"/>
                        <a:t>1074.79</a:t>
                      </a:r>
                      <a:endParaRPr lang="en-GB" dirty="0"/>
                    </a:p>
                  </a:txBody>
                  <a:tcPr/>
                </a:tc>
                <a:tc>
                  <a:txBody>
                    <a:bodyPr/>
                    <a:lstStyle/>
                    <a:p>
                      <a:pPr marL="67945" algn="r">
                        <a:lnSpc>
                          <a:spcPts val="1360"/>
                        </a:lnSpc>
                      </a:pPr>
                      <a:r>
                        <a:rPr lang="en-US" sz="1400" dirty="0">
                          <a:effectLst/>
                          <a:latin typeface="Tahoma" panose="020B0604030504040204" pitchFamily="34" charset="0"/>
                          <a:ea typeface="Liberation Sans Narrow"/>
                          <a:cs typeface="Liberation Sans Narrow"/>
                        </a:rPr>
                        <a:t>268</a:t>
                      </a:r>
                      <a:endParaRPr lang="en-ZW" sz="1400" dirty="0">
                        <a:effectLst/>
                        <a:latin typeface="Liberation Sans Narrow"/>
                        <a:ea typeface="Liberation Sans Narrow"/>
                        <a:cs typeface="Liberation Sans Narrow"/>
                      </a:endParaRPr>
                    </a:p>
                  </a:txBody>
                  <a:tcPr marL="68580" marR="68580" marT="0" marB="0"/>
                </a:tc>
                <a:tc>
                  <a:txBody>
                    <a:bodyPr/>
                    <a:lstStyle/>
                    <a:p>
                      <a:pPr algn="r"/>
                      <a:r>
                        <a:rPr lang="en-GB" sz="1800" kern="1200" dirty="0">
                          <a:solidFill>
                            <a:schemeClr val="dk1"/>
                          </a:solidFill>
                          <a:effectLst/>
                          <a:latin typeface="+mn-lt"/>
                          <a:ea typeface="+mn-ea"/>
                          <a:cs typeface="+mn-cs"/>
                        </a:rPr>
                        <a:t>283,226.57</a:t>
                      </a:r>
                      <a:endParaRPr lang="en-GB" dirty="0"/>
                    </a:p>
                  </a:txBody>
                  <a:tcPr/>
                </a:tc>
                <a:tc>
                  <a:txBody>
                    <a:bodyPr/>
                    <a:lstStyle/>
                    <a:p>
                      <a:pPr algn="r"/>
                      <a:r>
                        <a:rPr lang="en-GB" dirty="0"/>
                        <a:t>1,056.82</a:t>
                      </a:r>
                    </a:p>
                  </a:txBody>
                  <a:tcPr/>
                </a:tc>
                <a:extLst>
                  <a:ext uri="{0D108BD9-81ED-4DB2-BD59-A6C34878D82A}">
                    <a16:rowId xmlns:a16="http://schemas.microsoft.com/office/drawing/2014/main" val="3454001987"/>
                  </a:ext>
                </a:extLst>
              </a:tr>
            </a:tbl>
          </a:graphicData>
        </a:graphic>
      </p:graphicFrame>
    </p:spTree>
    <p:extLst>
      <p:ext uri="{BB962C8B-B14F-4D97-AF65-F5344CB8AC3E}">
        <p14:creationId xmlns:p14="http://schemas.microsoft.com/office/powerpoint/2010/main" val="641316720"/>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lgn="l">
              <a:spcBef>
                <a:spcPct val="20000"/>
              </a:spcBef>
            </a:pPr>
            <a:r>
              <a:rPr lang="en-ZA" sz="2800" b="1" dirty="0">
                <a:solidFill>
                  <a:prstClr val="black"/>
                </a:solidFill>
                <a:ea typeface="+mn-ea"/>
                <a:cs typeface="+mn-cs"/>
              </a:rPr>
              <a:t>V. EXPENDITURE- GENDER IN MAINSTREAM BUDGET </a:t>
            </a:r>
            <a:endParaRPr lang="en-ZW" sz="2800" dirty="0">
              <a:solidFill>
                <a:prstClr val="black"/>
              </a:solidFill>
              <a:ea typeface="+mn-ea"/>
              <a:cs typeface="+mn-cs"/>
            </a:endParaRPr>
          </a:p>
        </p:txBody>
      </p:sp>
      <p:graphicFrame>
        <p:nvGraphicFramePr>
          <p:cNvPr id="11" name="Table 11">
            <a:extLst>
              <a:ext uri="{FF2B5EF4-FFF2-40B4-BE49-F238E27FC236}">
                <a16:creationId xmlns:a16="http://schemas.microsoft.com/office/drawing/2014/main" id="{D0F973FA-FA39-AE65-B4B1-A37529B32059}"/>
              </a:ext>
            </a:extLst>
          </p:cNvPr>
          <p:cNvGraphicFramePr>
            <a:graphicFrameLocks noGrp="1"/>
          </p:cNvGraphicFramePr>
          <p:nvPr>
            <p:ph sz="half" idx="1"/>
            <p:extLst>
              <p:ext uri="{D42A27DB-BD31-4B8C-83A1-F6EECF244321}">
                <p14:modId xmlns:p14="http://schemas.microsoft.com/office/powerpoint/2010/main" val="2875889273"/>
              </p:ext>
            </p:extLst>
          </p:nvPr>
        </p:nvGraphicFramePr>
        <p:xfrm>
          <a:off x="457200" y="1219201"/>
          <a:ext cx="4800600" cy="5179588"/>
        </p:xfrm>
        <a:graphic>
          <a:graphicData uri="http://schemas.openxmlformats.org/drawingml/2006/table">
            <a:tbl>
              <a:tblPr firstRow="1" bandRow="1">
                <a:tableStyleId>{5C22544A-7EE6-4342-B048-85BDC9FD1C3A}</a:tableStyleId>
              </a:tblPr>
              <a:tblGrid>
                <a:gridCol w="1600200">
                  <a:extLst>
                    <a:ext uri="{9D8B030D-6E8A-4147-A177-3AD203B41FA5}">
                      <a16:colId xmlns:a16="http://schemas.microsoft.com/office/drawing/2014/main" val="682454074"/>
                    </a:ext>
                  </a:extLst>
                </a:gridCol>
                <a:gridCol w="1600200">
                  <a:extLst>
                    <a:ext uri="{9D8B030D-6E8A-4147-A177-3AD203B41FA5}">
                      <a16:colId xmlns:a16="http://schemas.microsoft.com/office/drawing/2014/main" val="943299222"/>
                    </a:ext>
                  </a:extLst>
                </a:gridCol>
                <a:gridCol w="1600200">
                  <a:extLst>
                    <a:ext uri="{9D8B030D-6E8A-4147-A177-3AD203B41FA5}">
                      <a16:colId xmlns:a16="http://schemas.microsoft.com/office/drawing/2014/main" val="1054883141"/>
                    </a:ext>
                  </a:extLst>
                </a:gridCol>
              </a:tblGrid>
              <a:tr h="497474">
                <a:tc>
                  <a:txBody>
                    <a:bodyPr/>
                    <a:lstStyle/>
                    <a:p>
                      <a:r>
                        <a:rPr lang="en-US" dirty="0">
                          <a:solidFill>
                            <a:schemeClr val="tx1"/>
                          </a:solidFill>
                        </a:rPr>
                        <a:t>Programmes</a:t>
                      </a:r>
                      <a:endParaRPr lang="en-GB" dirty="0">
                        <a:solidFill>
                          <a:schemeClr val="tx1"/>
                        </a:solidFill>
                      </a:endParaRPr>
                    </a:p>
                  </a:txBody>
                  <a:tcPr/>
                </a:tc>
                <a:tc>
                  <a:txBody>
                    <a:bodyPr/>
                    <a:lstStyle/>
                    <a:p>
                      <a:r>
                        <a:rPr lang="en-US" dirty="0">
                          <a:solidFill>
                            <a:schemeClr val="tx1"/>
                          </a:solidFill>
                        </a:rPr>
                        <a:t>Amount</a:t>
                      </a:r>
                      <a:endParaRPr lang="en-GB" dirty="0">
                        <a:solidFill>
                          <a:schemeClr val="tx1"/>
                        </a:solidFill>
                      </a:endParaRPr>
                    </a:p>
                  </a:txBody>
                  <a:tcPr/>
                </a:tc>
                <a:tc>
                  <a:txBody>
                    <a:bodyPr/>
                    <a:lstStyle/>
                    <a:p>
                      <a:r>
                        <a:rPr lang="en-US" dirty="0">
                          <a:solidFill>
                            <a:schemeClr val="tx1"/>
                          </a:solidFill>
                        </a:rPr>
                        <a:t>% budget</a:t>
                      </a:r>
                      <a:endParaRPr lang="en-GB" dirty="0">
                        <a:solidFill>
                          <a:schemeClr val="tx1"/>
                        </a:solidFill>
                      </a:endParaRPr>
                    </a:p>
                  </a:txBody>
                  <a:tcPr/>
                </a:tc>
                <a:extLst>
                  <a:ext uri="{0D108BD9-81ED-4DB2-BD59-A6C34878D82A}">
                    <a16:rowId xmlns:a16="http://schemas.microsoft.com/office/drawing/2014/main" val="2507331684"/>
                  </a:ext>
                </a:extLst>
              </a:tr>
              <a:tr h="655496">
                <a:tc>
                  <a:txBody>
                    <a:bodyPr/>
                    <a:lstStyle/>
                    <a:p>
                      <a:r>
                        <a:rPr lang="en-US" dirty="0"/>
                        <a:t>Governance &amp; Administration</a:t>
                      </a:r>
                      <a:endParaRPr lang="en-GB" dirty="0"/>
                    </a:p>
                  </a:txBody>
                  <a:tcPr/>
                </a:tc>
                <a:tc>
                  <a:txBody>
                    <a:bodyPr/>
                    <a:lstStyle/>
                    <a:p>
                      <a:pPr algn="r" fontAlgn="b"/>
                      <a:r>
                        <a:rPr lang="en-ZW" sz="1600" b="0" i="0" u="none" strike="noStrike" dirty="0">
                          <a:solidFill>
                            <a:srgbClr val="000000"/>
                          </a:solidFill>
                          <a:effectLst/>
                          <a:latin typeface="Times New Roman" panose="02020603050405020304" pitchFamily="18" charset="0"/>
                        </a:rPr>
                        <a:t>            3,836,458.53 </a:t>
                      </a:r>
                    </a:p>
                  </a:txBody>
                  <a:tcPr marL="0" marR="0" marT="0" marB="0" anchor="b"/>
                </a:tc>
                <a:tc>
                  <a:txBody>
                    <a:bodyPr/>
                    <a:lstStyle/>
                    <a:p>
                      <a:pPr algn="r"/>
                      <a:endParaRPr lang="en-GB" dirty="0"/>
                    </a:p>
                    <a:p>
                      <a:pPr algn="r"/>
                      <a:r>
                        <a:rPr lang="en-GB" dirty="0"/>
                        <a:t>32</a:t>
                      </a:r>
                    </a:p>
                  </a:txBody>
                  <a:tcPr/>
                </a:tc>
                <a:extLst>
                  <a:ext uri="{0D108BD9-81ED-4DB2-BD59-A6C34878D82A}">
                    <a16:rowId xmlns:a16="http://schemas.microsoft.com/office/drawing/2014/main" val="4077804582"/>
                  </a:ext>
                </a:extLst>
              </a:tr>
              <a:tr h="936422">
                <a:tc>
                  <a:txBody>
                    <a:bodyPr/>
                    <a:lstStyle/>
                    <a:p>
                      <a:r>
                        <a:rPr lang="en-US" dirty="0"/>
                        <a:t>Water Sanitation &amp; Hygiene</a:t>
                      </a:r>
                      <a:endParaRPr lang="en-GB" dirty="0"/>
                    </a:p>
                  </a:txBody>
                  <a:tcPr/>
                </a:tc>
                <a:tc>
                  <a:txBody>
                    <a:bodyPr/>
                    <a:lstStyle/>
                    <a:p>
                      <a:pPr algn="r" fontAlgn="b"/>
                      <a:r>
                        <a:rPr lang="en-ZW" sz="1600" b="0" i="0" u="none" strike="noStrike" dirty="0">
                          <a:solidFill>
                            <a:srgbClr val="000000"/>
                          </a:solidFill>
                          <a:effectLst/>
                          <a:latin typeface="Times New Roman" panose="02020603050405020304" pitchFamily="18" charset="0"/>
                        </a:rPr>
                        <a:t>            4,607,472.98 </a:t>
                      </a:r>
                    </a:p>
                  </a:txBody>
                  <a:tcPr marL="0" marR="0" marT="0" marB="0" anchor="b"/>
                </a:tc>
                <a:tc>
                  <a:txBody>
                    <a:bodyPr/>
                    <a:lstStyle/>
                    <a:p>
                      <a:pPr algn="r"/>
                      <a:endParaRPr lang="en-GB" dirty="0"/>
                    </a:p>
                    <a:p>
                      <a:pPr algn="r"/>
                      <a:endParaRPr lang="en-GB" dirty="0"/>
                    </a:p>
                    <a:p>
                      <a:pPr algn="r"/>
                      <a:r>
                        <a:rPr lang="en-GB" dirty="0"/>
                        <a:t>38</a:t>
                      </a:r>
                    </a:p>
                  </a:txBody>
                  <a:tcPr/>
                </a:tc>
                <a:extLst>
                  <a:ext uri="{0D108BD9-81ED-4DB2-BD59-A6C34878D82A}">
                    <a16:rowId xmlns:a16="http://schemas.microsoft.com/office/drawing/2014/main" val="394243104"/>
                  </a:ext>
                </a:extLst>
              </a:tr>
              <a:tr h="499426">
                <a:tc>
                  <a:txBody>
                    <a:bodyPr/>
                    <a:lstStyle/>
                    <a:p>
                      <a:r>
                        <a:rPr lang="en-US" dirty="0"/>
                        <a:t>Social Services</a:t>
                      </a:r>
                      <a:endParaRPr lang="en-GB" dirty="0"/>
                    </a:p>
                  </a:txBody>
                  <a:tcPr/>
                </a:tc>
                <a:tc>
                  <a:txBody>
                    <a:bodyPr/>
                    <a:lstStyle/>
                    <a:p>
                      <a:pPr algn="r" fontAlgn="b"/>
                      <a:r>
                        <a:rPr lang="en-ZW" sz="1600" b="0" i="0" u="none" strike="noStrike" dirty="0">
                          <a:solidFill>
                            <a:srgbClr val="000000"/>
                          </a:solidFill>
                          <a:effectLst/>
                          <a:latin typeface="Times New Roman" panose="02020603050405020304" pitchFamily="18" charset="0"/>
                        </a:rPr>
                        <a:t>            1,311,821.79 </a:t>
                      </a:r>
                    </a:p>
                  </a:txBody>
                  <a:tcPr marL="0" marR="0" marT="0" marB="0" anchor="b"/>
                </a:tc>
                <a:tc>
                  <a:txBody>
                    <a:bodyPr/>
                    <a:lstStyle/>
                    <a:p>
                      <a:pPr algn="r"/>
                      <a:r>
                        <a:rPr lang="en-GB" dirty="0"/>
                        <a:t>11</a:t>
                      </a:r>
                    </a:p>
                  </a:txBody>
                  <a:tcPr/>
                </a:tc>
                <a:extLst>
                  <a:ext uri="{0D108BD9-81ED-4DB2-BD59-A6C34878D82A}">
                    <a16:rowId xmlns:a16="http://schemas.microsoft.com/office/drawing/2014/main" val="1047786220"/>
                  </a:ext>
                </a:extLst>
              </a:tr>
              <a:tr h="499426">
                <a:tc>
                  <a:txBody>
                    <a:bodyPr/>
                    <a:lstStyle/>
                    <a:p>
                      <a:r>
                        <a:rPr lang="en-US" dirty="0"/>
                        <a:t>Roads</a:t>
                      </a:r>
                      <a:endParaRPr lang="en-GB" dirty="0"/>
                    </a:p>
                  </a:txBody>
                  <a:tcPr/>
                </a:tc>
                <a:tc>
                  <a:txBody>
                    <a:bodyPr/>
                    <a:lstStyle/>
                    <a:p>
                      <a:pPr algn="r" fontAlgn="b"/>
                      <a:r>
                        <a:rPr lang="en-ZW" sz="1600" b="0" i="0" u="none" strike="noStrike" dirty="0">
                          <a:solidFill>
                            <a:srgbClr val="000000"/>
                          </a:solidFill>
                          <a:effectLst/>
                          <a:latin typeface="Times New Roman" panose="02020603050405020304" pitchFamily="18" charset="0"/>
                        </a:rPr>
                        <a:t>            1,023,919.54 </a:t>
                      </a:r>
                    </a:p>
                  </a:txBody>
                  <a:tcPr marL="0" marR="0" marT="0" marB="0" anchor="b"/>
                </a:tc>
                <a:tc>
                  <a:txBody>
                    <a:bodyPr/>
                    <a:lstStyle/>
                    <a:p>
                      <a:pPr algn="r"/>
                      <a:r>
                        <a:rPr lang="en-GB" dirty="0"/>
                        <a:t>8</a:t>
                      </a:r>
                    </a:p>
                  </a:txBody>
                  <a:tcPr/>
                </a:tc>
                <a:extLst>
                  <a:ext uri="{0D108BD9-81ED-4DB2-BD59-A6C34878D82A}">
                    <a16:rowId xmlns:a16="http://schemas.microsoft.com/office/drawing/2014/main" val="3011723800"/>
                  </a:ext>
                </a:extLst>
              </a:tr>
              <a:tr h="655496">
                <a:tc>
                  <a:txBody>
                    <a:bodyPr/>
                    <a:lstStyle/>
                    <a:p>
                      <a:r>
                        <a:rPr lang="en-US" dirty="0"/>
                        <a:t>Public Safety &amp; Security</a:t>
                      </a:r>
                      <a:endParaRPr lang="en-GB" dirty="0"/>
                    </a:p>
                  </a:txBody>
                  <a:tcPr/>
                </a:tc>
                <a:tc>
                  <a:txBody>
                    <a:bodyPr/>
                    <a:lstStyle/>
                    <a:p>
                      <a:pPr algn="r" fontAlgn="b"/>
                      <a:r>
                        <a:rPr lang="en-ZW" sz="1600" b="0" i="0" u="none" strike="noStrike" dirty="0">
                          <a:solidFill>
                            <a:srgbClr val="000000"/>
                          </a:solidFill>
                          <a:effectLst/>
                          <a:latin typeface="Times New Roman" panose="02020603050405020304" pitchFamily="18" charset="0"/>
                        </a:rPr>
                        <a:t>            1,377,016.45 </a:t>
                      </a:r>
                    </a:p>
                  </a:txBody>
                  <a:tcPr marL="0" marR="0" marT="0" marB="0" anchor="b"/>
                </a:tc>
                <a:tc>
                  <a:txBody>
                    <a:bodyPr/>
                    <a:lstStyle/>
                    <a:p>
                      <a:pPr algn="r"/>
                      <a:r>
                        <a:rPr lang="en-GB" dirty="0"/>
                        <a:t>11</a:t>
                      </a:r>
                    </a:p>
                  </a:txBody>
                  <a:tcPr/>
                </a:tc>
                <a:extLst>
                  <a:ext uri="{0D108BD9-81ED-4DB2-BD59-A6C34878D82A}">
                    <a16:rowId xmlns:a16="http://schemas.microsoft.com/office/drawing/2014/main" val="2743989095"/>
                  </a:ext>
                </a:extLst>
              </a:tr>
              <a:tr h="936422">
                <a:tc>
                  <a:txBody>
                    <a:bodyPr/>
                    <a:lstStyle/>
                    <a:p>
                      <a:r>
                        <a:rPr lang="en-US" dirty="0"/>
                        <a:t>Natural Resources &amp; Conservation</a:t>
                      </a:r>
                      <a:endParaRPr lang="en-GB" dirty="0"/>
                    </a:p>
                  </a:txBody>
                  <a:tcPr/>
                </a:tc>
                <a:tc>
                  <a:txBody>
                    <a:bodyPr/>
                    <a:lstStyle/>
                    <a:p>
                      <a:pPr algn="r"/>
                      <a:endParaRPr lang="en-GB" dirty="0"/>
                    </a:p>
                  </a:txBody>
                  <a:tcPr/>
                </a:tc>
                <a:tc>
                  <a:txBody>
                    <a:bodyPr/>
                    <a:lstStyle/>
                    <a:p>
                      <a:pPr algn="r"/>
                      <a:endParaRPr lang="en-GB" dirty="0"/>
                    </a:p>
                  </a:txBody>
                  <a:tcPr/>
                </a:tc>
                <a:extLst>
                  <a:ext uri="{0D108BD9-81ED-4DB2-BD59-A6C34878D82A}">
                    <a16:rowId xmlns:a16="http://schemas.microsoft.com/office/drawing/2014/main" val="4254108579"/>
                  </a:ext>
                </a:extLst>
              </a:tr>
              <a:tr h="499426">
                <a:tc>
                  <a:txBody>
                    <a:bodyPr/>
                    <a:lstStyle/>
                    <a:p>
                      <a:r>
                        <a:rPr lang="en-US" b="1" dirty="0"/>
                        <a:t>Total</a:t>
                      </a:r>
                      <a:endParaRPr lang="en-GB" b="1" dirty="0"/>
                    </a:p>
                  </a:txBody>
                  <a:tcPr/>
                </a:tc>
                <a:tc>
                  <a:txBody>
                    <a:bodyPr/>
                    <a:lstStyle/>
                    <a:p>
                      <a:pPr algn="l" fontAlgn="b"/>
                      <a:r>
                        <a:rPr lang="en-ZW" sz="1600" b="0" i="0" u="none" strike="noStrike" dirty="0">
                          <a:solidFill>
                            <a:srgbClr val="000000"/>
                          </a:solidFill>
                          <a:effectLst/>
                          <a:latin typeface="Times New Roman" panose="02020603050405020304" pitchFamily="18" charset="0"/>
                        </a:rPr>
                        <a:t>          12,156,689.29 </a:t>
                      </a:r>
                    </a:p>
                  </a:txBody>
                  <a:tcPr marL="0" marR="0" marT="0" marB="0" anchor="b"/>
                </a:tc>
                <a:tc>
                  <a:txBody>
                    <a:bodyPr/>
                    <a:lstStyle/>
                    <a:p>
                      <a:pPr algn="r"/>
                      <a:r>
                        <a:rPr lang="en-GB" b="1" dirty="0"/>
                        <a:t>100</a:t>
                      </a:r>
                    </a:p>
                  </a:txBody>
                  <a:tcPr/>
                </a:tc>
                <a:extLst>
                  <a:ext uri="{0D108BD9-81ED-4DB2-BD59-A6C34878D82A}">
                    <a16:rowId xmlns:a16="http://schemas.microsoft.com/office/drawing/2014/main" val="1371162222"/>
                  </a:ext>
                </a:extLst>
              </a:tr>
            </a:tbl>
          </a:graphicData>
        </a:graphic>
      </p:graphicFrame>
      <p:sp>
        <p:nvSpPr>
          <p:cNvPr id="10" name="Content Placeholder 9">
            <a:extLst>
              <a:ext uri="{FF2B5EF4-FFF2-40B4-BE49-F238E27FC236}">
                <a16:creationId xmlns:a16="http://schemas.microsoft.com/office/drawing/2014/main" id="{69EDB863-4C76-4BD0-F6D0-211301A84896}"/>
              </a:ext>
            </a:extLst>
          </p:cNvPr>
          <p:cNvSpPr>
            <a:spLocks noGrp="1"/>
          </p:cNvSpPr>
          <p:nvPr>
            <p:ph sz="half" idx="2"/>
          </p:nvPr>
        </p:nvSpPr>
        <p:spPr>
          <a:xfrm>
            <a:off x="5943600" y="1592317"/>
            <a:ext cx="3208282" cy="3741683"/>
          </a:xfrm>
        </p:spPr>
        <p:txBody>
          <a:bodyPr>
            <a:normAutofit/>
          </a:bodyPr>
          <a:lstStyle/>
          <a:p>
            <a:r>
              <a:rPr lang="en-US" sz="2400" dirty="0"/>
              <a:t>Draw Pie chart here</a:t>
            </a:r>
            <a:endParaRPr lang="en-GB" sz="2400" dirty="0"/>
          </a:p>
        </p:txBody>
      </p:sp>
      <p:sp>
        <p:nvSpPr>
          <p:cNvPr id="6" name="TextBox 5"/>
          <p:cNvSpPr txBox="1"/>
          <p:nvPr/>
        </p:nvSpPr>
        <p:spPr>
          <a:xfrm>
            <a:off x="0" y="6398786"/>
            <a:ext cx="9334500" cy="466218"/>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lnSpc>
                <a:spcPct val="107000"/>
              </a:lnSpc>
              <a:spcAft>
                <a:spcPts val="0"/>
              </a:spcAft>
            </a:pPr>
            <a:endParaRPr lang="en-ZW" sz="2400" dirty="0"/>
          </a:p>
        </p:txBody>
      </p:sp>
      <p:graphicFrame>
        <p:nvGraphicFramePr>
          <p:cNvPr id="3" name="Chart 2">
            <a:extLst>
              <a:ext uri="{FF2B5EF4-FFF2-40B4-BE49-F238E27FC236}">
                <a16:creationId xmlns:a16="http://schemas.microsoft.com/office/drawing/2014/main" id="{D65B2114-2573-E081-8379-CB45A441D780}"/>
              </a:ext>
            </a:extLst>
          </p:cNvPr>
          <p:cNvGraphicFramePr>
            <a:graphicFrameLocks/>
          </p:cNvGraphicFramePr>
          <p:nvPr>
            <p:extLst>
              <p:ext uri="{D42A27DB-BD31-4B8C-83A1-F6EECF244321}">
                <p14:modId xmlns:p14="http://schemas.microsoft.com/office/powerpoint/2010/main" val="569471061"/>
              </p:ext>
            </p:extLst>
          </p:nvPr>
        </p:nvGraphicFramePr>
        <p:xfrm>
          <a:off x="5486400" y="1600200"/>
          <a:ext cx="3657600" cy="4419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68981048"/>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lgn="l">
              <a:spcBef>
                <a:spcPct val="20000"/>
              </a:spcBef>
            </a:pPr>
            <a:r>
              <a:rPr lang="en-ZA" sz="2800" b="1" dirty="0">
                <a:solidFill>
                  <a:prstClr val="black"/>
                </a:solidFill>
                <a:ea typeface="+mn-ea"/>
                <a:cs typeface="+mn-cs"/>
              </a:rPr>
              <a:t>V. EXPENDITURE- ANALYSIS OF ONE SECTOR EG  </a:t>
            </a:r>
            <a:endParaRPr lang="en-ZW" sz="2800" dirty="0">
              <a:solidFill>
                <a:prstClr val="black"/>
              </a:solidFill>
              <a:ea typeface="+mn-ea"/>
              <a:cs typeface="+mn-cs"/>
            </a:endParaRP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89601740"/>
              </p:ext>
            </p:extLst>
          </p:nvPr>
        </p:nvGraphicFramePr>
        <p:xfrm>
          <a:off x="0" y="1752600"/>
          <a:ext cx="9143999" cy="3226689"/>
        </p:xfrm>
        <a:graphic>
          <a:graphicData uri="http://schemas.openxmlformats.org/drawingml/2006/table">
            <a:tbl>
              <a:tblPr firstRow="1" firstCol="1" bandRow="1">
                <a:tableStyleId>{5C22544A-7EE6-4342-B048-85BDC9FD1C3A}</a:tableStyleId>
              </a:tblPr>
              <a:tblGrid>
                <a:gridCol w="1285647">
                  <a:extLst>
                    <a:ext uri="{9D8B030D-6E8A-4147-A177-3AD203B41FA5}">
                      <a16:colId xmlns:a16="http://schemas.microsoft.com/office/drawing/2014/main" val="3936495378"/>
                    </a:ext>
                  </a:extLst>
                </a:gridCol>
                <a:gridCol w="612648">
                  <a:extLst>
                    <a:ext uri="{9D8B030D-6E8A-4147-A177-3AD203B41FA5}">
                      <a16:colId xmlns:a16="http://schemas.microsoft.com/office/drawing/2014/main" val="714574526"/>
                    </a:ext>
                  </a:extLst>
                </a:gridCol>
                <a:gridCol w="742493">
                  <a:extLst>
                    <a:ext uri="{9D8B030D-6E8A-4147-A177-3AD203B41FA5}">
                      <a16:colId xmlns:a16="http://schemas.microsoft.com/office/drawing/2014/main" val="3020788596"/>
                    </a:ext>
                  </a:extLst>
                </a:gridCol>
                <a:gridCol w="793698">
                  <a:extLst>
                    <a:ext uri="{9D8B030D-6E8A-4147-A177-3AD203B41FA5}">
                      <a16:colId xmlns:a16="http://schemas.microsoft.com/office/drawing/2014/main" val="211564666"/>
                    </a:ext>
                  </a:extLst>
                </a:gridCol>
                <a:gridCol w="444400">
                  <a:extLst>
                    <a:ext uri="{9D8B030D-6E8A-4147-A177-3AD203B41FA5}">
                      <a16:colId xmlns:a16="http://schemas.microsoft.com/office/drawing/2014/main" val="671727174"/>
                    </a:ext>
                  </a:extLst>
                </a:gridCol>
                <a:gridCol w="531274">
                  <a:extLst>
                    <a:ext uri="{9D8B030D-6E8A-4147-A177-3AD203B41FA5}">
                      <a16:colId xmlns:a16="http://schemas.microsoft.com/office/drawing/2014/main" val="21364279"/>
                    </a:ext>
                  </a:extLst>
                </a:gridCol>
                <a:gridCol w="818379">
                  <a:extLst>
                    <a:ext uri="{9D8B030D-6E8A-4147-A177-3AD203B41FA5}">
                      <a16:colId xmlns:a16="http://schemas.microsoft.com/office/drawing/2014/main" val="2568838607"/>
                    </a:ext>
                  </a:extLst>
                </a:gridCol>
                <a:gridCol w="603504">
                  <a:extLst>
                    <a:ext uri="{9D8B030D-6E8A-4147-A177-3AD203B41FA5}">
                      <a16:colId xmlns:a16="http://schemas.microsoft.com/office/drawing/2014/main" val="1379655292"/>
                    </a:ext>
                  </a:extLst>
                </a:gridCol>
                <a:gridCol w="742493">
                  <a:extLst>
                    <a:ext uri="{9D8B030D-6E8A-4147-A177-3AD203B41FA5}">
                      <a16:colId xmlns:a16="http://schemas.microsoft.com/office/drawing/2014/main" val="459410033"/>
                    </a:ext>
                  </a:extLst>
                </a:gridCol>
                <a:gridCol w="716889">
                  <a:extLst>
                    <a:ext uri="{9D8B030D-6E8A-4147-A177-3AD203B41FA5}">
                      <a16:colId xmlns:a16="http://schemas.microsoft.com/office/drawing/2014/main" val="1082926060"/>
                    </a:ext>
                  </a:extLst>
                </a:gridCol>
                <a:gridCol w="559613">
                  <a:extLst>
                    <a:ext uri="{9D8B030D-6E8A-4147-A177-3AD203B41FA5}">
                      <a16:colId xmlns:a16="http://schemas.microsoft.com/office/drawing/2014/main" val="3849156041"/>
                    </a:ext>
                  </a:extLst>
                </a:gridCol>
                <a:gridCol w="530962">
                  <a:extLst>
                    <a:ext uri="{9D8B030D-6E8A-4147-A177-3AD203B41FA5}">
                      <a16:colId xmlns:a16="http://schemas.microsoft.com/office/drawing/2014/main" val="3398442369"/>
                    </a:ext>
                  </a:extLst>
                </a:gridCol>
                <a:gridCol w="761999">
                  <a:extLst>
                    <a:ext uri="{9D8B030D-6E8A-4147-A177-3AD203B41FA5}">
                      <a16:colId xmlns:a16="http://schemas.microsoft.com/office/drawing/2014/main" val="2048575833"/>
                    </a:ext>
                  </a:extLst>
                </a:gridCol>
              </a:tblGrid>
              <a:tr h="188913">
                <a:tc>
                  <a:txBody>
                    <a:bodyPr/>
                    <a:lstStyle/>
                    <a:p>
                      <a:pPr>
                        <a:lnSpc>
                          <a:spcPct val="107000"/>
                        </a:lnSpc>
                        <a:spcAft>
                          <a:spcPts val="800"/>
                        </a:spcAft>
                      </a:pPr>
                      <a:r>
                        <a:rPr lang="en-ZA" sz="2000" kern="1200">
                          <a:effectLst/>
                        </a:rPr>
                        <a:t> </a:t>
                      </a:r>
                      <a:endParaRPr lang="en-ZA" sz="20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gridSpan="6">
                  <a:txBody>
                    <a:bodyPr/>
                    <a:lstStyle/>
                    <a:p>
                      <a:pPr algn="ctr">
                        <a:lnSpc>
                          <a:spcPct val="107000"/>
                        </a:lnSpc>
                        <a:spcAft>
                          <a:spcPts val="800"/>
                        </a:spcAft>
                      </a:pPr>
                      <a:r>
                        <a:rPr lang="en-ZA" sz="2000" kern="1200" dirty="0">
                          <a:effectLst/>
                        </a:rPr>
                        <a:t>Women </a:t>
                      </a:r>
                      <a:endParaRPr lang="en-ZA" sz="2000" kern="1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gridSpan="6">
                  <a:txBody>
                    <a:bodyPr/>
                    <a:lstStyle/>
                    <a:p>
                      <a:pPr algn="ctr">
                        <a:lnSpc>
                          <a:spcPct val="107000"/>
                        </a:lnSpc>
                        <a:spcAft>
                          <a:spcPts val="800"/>
                        </a:spcAft>
                      </a:pPr>
                      <a:r>
                        <a:rPr lang="en-ZA" sz="2000" kern="1200">
                          <a:effectLst/>
                        </a:rPr>
                        <a:t>Men </a:t>
                      </a:r>
                      <a:endParaRPr lang="en-ZA" sz="2000" kern="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3229213304"/>
                  </a:ext>
                </a:extLst>
              </a:tr>
              <a:tr h="188913">
                <a:tc>
                  <a:txBody>
                    <a:bodyPr/>
                    <a:lstStyle/>
                    <a:p>
                      <a:pPr>
                        <a:lnSpc>
                          <a:spcPct val="107000"/>
                        </a:lnSpc>
                        <a:spcAft>
                          <a:spcPts val="800"/>
                        </a:spcAft>
                      </a:pPr>
                      <a:r>
                        <a:rPr lang="en-ZA" sz="2000" kern="1200">
                          <a:effectLst/>
                        </a:rPr>
                        <a:t> </a:t>
                      </a:r>
                      <a:endParaRPr lang="en-ZA" sz="20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gridSpan="4">
                  <a:txBody>
                    <a:bodyPr/>
                    <a:lstStyle/>
                    <a:p>
                      <a:pPr algn="ctr">
                        <a:lnSpc>
                          <a:spcPct val="107000"/>
                        </a:lnSpc>
                        <a:spcAft>
                          <a:spcPts val="800"/>
                        </a:spcAft>
                      </a:pPr>
                      <a:r>
                        <a:rPr lang="en-ZA" sz="2000" kern="1200">
                          <a:effectLst/>
                        </a:rPr>
                        <a:t>Age</a:t>
                      </a:r>
                      <a:endParaRPr lang="en-ZA" sz="2000" kern="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hMerge="1">
                  <a:txBody>
                    <a:bodyPr/>
                    <a:lstStyle/>
                    <a:p>
                      <a:endParaRPr lang="en-ZA"/>
                    </a:p>
                  </a:txBody>
                  <a:tcPr/>
                </a:tc>
                <a:tc hMerge="1">
                  <a:txBody>
                    <a:bodyPr/>
                    <a:lstStyle/>
                    <a:p>
                      <a:endParaRPr lang="en-ZA"/>
                    </a:p>
                  </a:txBody>
                  <a:tcPr/>
                </a:tc>
                <a:tc hMerge="1">
                  <a:txBody>
                    <a:bodyPr/>
                    <a:lstStyle/>
                    <a:p>
                      <a:endParaRPr lang="en-ZA"/>
                    </a:p>
                  </a:txBody>
                  <a:tcPr/>
                </a:tc>
                <a:tc>
                  <a:txBody>
                    <a:bodyPr/>
                    <a:lstStyle/>
                    <a:p>
                      <a:pPr algn="ctr">
                        <a:lnSpc>
                          <a:spcPct val="107000"/>
                        </a:lnSpc>
                        <a:spcAft>
                          <a:spcPts val="800"/>
                        </a:spcAft>
                      </a:pPr>
                      <a:r>
                        <a:rPr lang="en-ZA" sz="2000" kern="1200">
                          <a:effectLst/>
                        </a:rPr>
                        <a:t> </a:t>
                      </a:r>
                      <a:endParaRPr lang="en-ZA" sz="2000" kern="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gn="ctr">
                        <a:lnSpc>
                          <a:spcPct val="107000"/>
                        </a:lnSpc>
                        <a:spcAft>
                          <a:spcPts val="800"/>
                        </a:spcAft>
                      </a:pPr>
                      <a:r>
                        <a:rPr lang="en-ZA" sz="2000" kern="1200">
                          <a:effectLst/>
                        </a:rPr>
                        <a:t> </a:t>
                      </a:r>
                      <a:endParaRPr lang="en-ZA" sz="2000" kern="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gridSpan="4">
                  <a:txBody>
                    <a:bodyPr/>
                    <a:lstStyle/>
                    <a:p>
                      <a:pPr algn="ctr">
                        <a:lnSpc>
                          <a:spcPct val="107000"/>
                        </a:lnSpc>
                        <a:spcAft>
                          <a:spcPts val="800"/>
                        </a:spcAft>
                      </a:pPr>
                      <a:r>
                        <a:rPr lang="en-ZA" sz="2000" kern="1200">
                          <a:effectLst/>
                        </a:rPr>
                        <a:t>Age</a:t>
                      </a:r>
                      <a:endParaRPr lang="en-ZA" sz="2000" kern="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hMerge="1">
                  <a:txBody>
                    <a:bodyPr/>
                    <a:lstStyle/>
                    <a:p>
                      <a:endParaRPr lang="en-ZA"/>
                    </a:p>
                  </a:txBody>
                  <a:tcPr/>
                </a:tc>
                <a:tc hMerge="1">
                  <a:txBody>
                    <a:bodyPr/>
                    <a:lstStyle/>
                    <a:p>
                      <a:endParaRPr lang="en-ZA"/>
                    </a:p>
                  </a:txBody>
                  <a:tcPr/>
                </a:tc>
                <a:tc hMerge="1">
                  <a:txBody>
                    <a:bodyPr/>
                    <a:lstStyle/>
                    <a:p>
                      <a:endParaRPr lang="en-ZA"/>
                    </a:p>
                  </a:txBody>
                  <a:tcPr/>
                </a:tc>
                <a:tc>
                  <a:txBody>
                    <a:bodyPr/>
                    <a:lstStyle/>
                    <a:p>
                      <a:pPr algn="ctr">
                        <a:lnSpc>
                          <a:spcPct val="107000"/>
                        </a:lnSpc>
                        <a:spcAft>
                          <a:spcPts val="800"/>
                        </a:spcAft>
                      </a:pPr>
                      <a:r>
                        <a:rPr lang="en-ZA" sz="2000" kern="1200">
                          <a:effectLst/>
                        </a:rPr>
                        <a:t> </a:t>
                      </a:r>
                      <a:endParaRPr lang="en-ZA" sz="2000" kern="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gn="ctr">
                        <a:lnSpc>
                          <a:spcPct val="107000"/>
                        </a:lnSpc>
                        <a:spcAft>
                          <a:spcPts val="800"/>
                        </a:spcAft>
                      </a:pPr>
                      <a:r>
                        <a:rPr lang="en-ZA" sz="2000" kern="1200">
                          <a:effectLst/>
                        </a:rPr>
                        <a:t> </a:t>
                      </a:r>
                      <a:endParaRPr lang="en-ZA" sz="2000" kern="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extLst>
                  <a:ext uri="{0D108BD9-81ED-4DB2-BD59-A6C34878D82A}">
                    <a16:rowId xmlns:a16="http://schemas.microsoft.com/office/drawing/2014/main" val="1635817430"/>
                  </a:ext>
                </a:extLst>
              </a:tr>
              <a:tr h="346075">
                <a:tc>
                  <a:txBody>
                    <a:bodyPr/>
                    <a:lstStyle/>
                    <a:p>
                      <a:pPr>
                        <a:lnSpc>
                          <a:spcPct val="107000"/>
                        </a:lnSpc>
                        <a:spcAft>
                          <a:spcPts val="800"/>
                        </a:spcAft>
                      </a:pPr>
                      <a:r>
                        <a:rPr lang="en-ZA" sz="2000" kern="1200">
                          <a:effectLst/>
                        </a:rPr>
                        <a:t> </a:t>
                      </a:r>
                      <a:endParaRPr lang="en-ZA" sz="20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nSpc>
                          <a:spcPct val="107000"/>
                        </a:lnSpc>
                        <a:spcAft>
                          <a:spcPts val="800"/>
                        </a:spcAft>
                      </a:pPr>
                      <a:r>
                        <a:rPr lang="en-GB" sz="2000" kern="100">
                          <a:effectLst/>
                        </a:rPr>
                        <a:t>Below 15</a:t>
                      </a:r>
                      <a:endParaRPr lang="en-ZA" sz="2000" kern="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07000"/>
                        </a:lnSpc>
                        <a:spcAft>
                          <a:spcPts val="800"/>
                        </a:spcAft>
                      </a:pPr>
                      <a:r>
                        <a:rPr lang="en-GB" sz="2000" kern="100">
                          <a:effectLst/>
                        </a:rPr>
                        <a:t>15-35 </a:t>
                      </a:r>
                      <a:endParaRPr lang="en-ZA" sz="20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nSpc>
                          <a:spcPct val="107000"/>
                        </a:lnSpc>
                        <a:spcAft>
                          <a:spcPts val="800"/>
                        </a:spcAft>
                      </a:pPr>
                      <a:r>
                        <a:rPr lang="en-GB" sz="2000" kern="100">
                          <a:effectLst/>
                        </a:rPr>
                        <a:t>36-59</a:t>
                      </a:r>
                      <a:endParaRPr lang="en-ZA" sz="20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nSpc>
                          <a:spcPct val="107000"/>
                        </a:lnSpc>
                        <a:spcAft>
                          <a:spcPts val="800"/>
                        </a:spcAft>
                      </a:pPr>
                      <a:r>
                        <a:rPr lang="en-GB" sz="2000" kern="100">
                          <a:effectLst/>
                        </a:rPr>
                        <a:t>60+</a:t>
                      </a:r>
                      <a:endParaRPr lang="en-ZA" sz="2000" kern="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07000"/>
                        </a:lnSpc>
                        <a:spcAft>
                          <a:spcPts val="800"/>
                        </a:spcAft>
                      </a:pPr>
                      <a:r>
                        <a:rPr lang="en-GB" sz="2000" kern="100" dirty="0">
                          <a:effectLst/>
                        </a:rPr>
                        <a:t>PWD </a:t>
                      </a:r>
                      <a:endParaRPr lang="en-ZA" sz="20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nSpc>
                          <a:spcPct val="107000"/>
                        </a:lnSpc>
                        <a:spcAft>
                          <a:spcPts val="800"/>
                        </a:spcAft>
                      </a:pPr>
                      <a:r>
                        <a:rPr lang="en-ZA" sz="2000" kern="100">
                          <a:effectLst/>
                        </a:rPr>
                        <a:t>Total </a:t>
                      </a:r>
                      <a:endParaRPr lang="en-ZA" sz="20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nSpc>
                          <a:spcPct val="107000"/>
                        </a:lnSpc>
                        <a:spcAft>
                          <a:spcPts val="800"/>
                        </a:spcAft>
                      </a:pPr>
                      <a:r>
                        <a:rPr lang="en-GB" sz="2000" kern="100">
                          <a:effectLst/>
                        </a:rPr>
                        <a:t>Below 15</a:t>
                      </a:r>
                      <a:endParaRPr lang="en-ZA" sz="2000" kern="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07000"/>
                        </a:lnSpc>
                        <a:spcAft>
                          <a:spcPts val="800"/>
                        </a:spcAft>
                      </a:pPr>
                      <a:r>
                        <a:rPr lang="en-GB" sz="2000" kern="100">
                          <a:effectLst/>
                        </a:rPr>
                        <a:t>15-35</a:t>
                      </a:r>
                      <a:endParaRPr lang="en-ZA" sz="20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nSpc>
                          <a:spcPct val="107000"/>
                        </a:lnSpc>
                        <a:spcAft>
                          <a:spcPts val="800"/>
                        </a:spcAft>
                      </a:pPr>
                      <a:r>
                        <a:rPr lang="en-GB" sz="2000" kern="100">
                          <a:effectLst/>
                        </a:rPr>
                        <a:t>36-59</a:t>
                      </a:r>
                      <a:endParaRPr lang="en-ZA" sz="20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nSpc>
                          <a:spcPct val="107000"/>
                        </a:lnSpc>
                        <a:spcAft>
                          <a:spcPts val="800"/>
                        </a:spcAft>
                      </a:pPr>
                      <a:r>
                        <a:rPr lang="en-GB" sz="2000" kern="100">
                          <a:effectLst/>
                        </a:rPr>
                        <a:t>60+</a:t>
                      </a:r>
                      <a:endParaRPr lang="en-ZA" sz="2000" kern="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07000"/>
                        </a:lnSpc>
                        <a:spcAft>
                          <a:spcPts val="800"/>
                        </a:spcAft>
                      </a:pPr>
                      <a:r>
                        <a:rPr lang="en-GB" sz="2000" kern="100" dirty="0">
                          <a:effectLst/>
                        </a:rPr>
                        <a:t>PWD</a:t>
                      </a:r>
                      <a:endParaRPr lang="en-ZA" sz="20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nSpc>
                          <a:spcPct val="107000"/>
                        </a:lnSpc>
                        <a:spcAft>
                          <a:spcPts val="800"/>
                        </a:spcAft>
                      </a:pPr>
                      <a:r>
                        <a:rPr lang="en-ZA" sz="2000" kern="100">
                          <a:effectLst/>
                        </a:rPr>
                        <a:t>Total </a:t>
                      </a:r>
                      <a:endParaRPr lang="en-ZA" sz="20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extLst>
                  <a:ext uri="{0D108BD9-81ED-4DB2-BD59-A6C34878D82A}">
                    <a16:rowId xmlns:a16="http://schemas.microsoft.com/office/drawing/2014/main" val="2782843474"/>
                  </a:ext>
                </a:extLst>
              </a:tr>
              <a:tr h="188913">
                <a:tc>
                  <a:txBody>
                    <a:bodyPr/>
                    <a:lstStyle/>
                    <a:p>
                      <a:pPr>
                        <a:lnSpc>
                          <a:spcPct val="107000"/>
                        </a:lnSpc>
                        <a:spcAft>
                          <a:spcPts val="800"/>
                        </a:spcAft>
                      </a:pPr>
                      <a:r>
                        <a:rPr lang="en-ZA" sz="2000" kern="1200">
                          <a:effectLst/>
                        </a:rPr>
                        <a:t>Education </a:t>
                      </a:r>
                      <a:endParaRPr lang="en-ZA" sz="20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nSpc>
                          <a:spcPct val="107000"/>
                        </a:lnSpc>
                        <a:spcAft>
                          <a:spcPts val="800"/>
                        </a:spcAft>
                      </a:pPr>
                      <a:r>
                        <a:rPr lang="en-ZA" sz="2000" kern="1200" dirty="0">
                          <a:effectLst/>
                        </a:rPr>
                        <a:t> 875</a:t>
                      </a:r>
                      <a:endParaRPr lang="en-ZA" sz="2000" kern="1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07000"/>
                        </a:lnSpc>
                        <a:spcAft>
                          <a:spcPts val="800"/>
                        </a:spcAft>
                      </a:pPr>
                      <a:r>
                        <a:rPr lang="en-ZA" sz="2000" kern="1200" dirty="0">
                          <a:effectLst/>
                        </a:rPr>
                        <a:t> 432</a:t>
                      </a:r>
                      <a:endParaRPr lang="en-ZA" sz="20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nSpc>
                          <a:spcPct val="107000"/>
                        </a:lnSpc>
                        <a:spcAft>
                          <a:spcPts val="800"/>
                        </a:spcAft>
                      </a:pPr>
                      <a:r>
                        <a:rPr lang="en-ZA" sz="2000" kern="1200">
                          <a:effectLst/>
                        </a:rPr>
                        <a:t> </a:t>
                      </a:r>
                      <a:endParaRPr lang="en-ZA" sz="20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nSpc>
                          <a:spcPct val="107000"/>
                        </a:lnSpc>
                        <a:spcAft>
                          <a:spcPts val="800"/>
                        </a:spcAft>
                      </a:pPr>
                      <a:r>
                        <a:rPr lang="en-ZA" sz="2000" kern="1200">
                          <a:effectLst/>
                        </a:rPr>
                        <a:t> </a:t>
                      </a:r>
                      <a:endParaRPr lang="en-ZA" sz="2000" kern="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07000"/>
                        </a:lnSpc>
                        <a:spcAft>
                          <a:spcPts val="800"/>
                        </a:spcAft>
                      </a:pPr>
                      <a:r>
                        <a:rPr lang="en-ZA" sz="2000" kern="1200" dirty="0">
                          <a:effectLst/>
                        </a:rPr>
                        <a:t> 3</a:t>
                      </a:r>
                      <a:endParaRPr lang="en-ZA" sz="20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nSpc>
                          <a:spcPct val="107000"/>
                        </a:lnSpc>
                        <a:spcAft>
                          <a:spcPts val="800"/>
                        </a:spcAft>
                      </a:pPr>
                      <a:r>
                        <a:rPr lang="en-ZA" sz="2000" kern="1200" dirty="0">
                          <a:effectLst/>
                        </a:rPr>
                        <a:t> 1310</a:t>
                      </a:r>
                      <a:endParaRPr lang="en-ZA" sz="20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nSpc>
                          <a:spcPct val="107000"/>
                        </a:lnSpc>
                        <a:spcAft>
                          <a:spcPts val="800"/>
                        </a:spcAft>
                      </a:pPr>
                      <a:r>
                        <a:rPr lang="en-ZA" sz="2000" kern="100" dirty="0">
                          <a:effectLst/>
                        </a:rPr>
                        <a:t> 772</a:t>
                      </a:r>
                      <a:endParaRPr lang="en-ZA" sz="2000" kern="1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07000"/>
                        </a:lnSpc>
                        <a:spcAft>
                          <a:spcPts val="800"/>
                        </a:spcAft>
                      </a:pPr>
                      <a:r>
                        <a:rPr lang="en-ZA" sz="2000" kern="100" dirty="0">
                          <a:effectLst/>
                        </a:rPr>
                        <a:t> 373</a:t>
                      </a:r>
                      <a:endParaRPr lang="en-ZA" sz="20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nSpc>
                          <a:spcPct val="107000"/>
                        </a:lnSpc>
                        <a:spcAft>
                          <a:spcPts val="800"/>
                        </a:spcAft>
                      </a:pPr>
                      <a:r>
                        <a:rPr lang="en-ZA" sz="2000" kern="1200">
                          <a:effectLst/>
                        </a:rPr>
                        <a:t> </a:t>
                      </a:r>
                      <a:endParaRPr lang="en-ZA" sz="20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nSpc>
                          <a:spcPct val="107000"/>
                        </a:lnSpc>
                        <a:spcAft>
                          <a:spcPts val="800"/>
                        </a:spcAft>
                      </a:pPr>
                      <a:r>
                        <a:rPr lang="en-ZA" sz="2000" kern="1200">
                          <a:effectLst/>
                        </a:rPr>
                        <a:t> </a:t>
                      </a:r>
                      <a:endParaRPr lang="en-ZA" sz="2000" kern="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07000"/>
                        </a:lnSpc>
                        <a:spcAft>
                          <a:spcPts val="800"/>
                        </a:spcAft>
                      </a:pPr>
                      <a:r>
                        <a:rPr lang="en-ZA" sz="2000" kern="1200" dirty="0">
                          <a:effectLst/>
                        </a:rPr>
                        <a:t> 1</a:t>
                      </a:r>
                      <a:endParaRPr lang="en-ZA" sz="20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nSpc>
                          <a:spcPct val="107000"/>
                        </a:lnSpc>
                        <a:spcAft>
                          <a:spcPts val="800"/>
                        </a:spcAft>
                      </a:pPr>
                      <a:r>
                        <a:rPr lang="en-ZA" sz="2000" kern="1200" dirty="0">
                          <a:effectLst/>
                        </a:rPr>
                        <a:t> 1146</a:t>
                      </a:r>
                      <a:endParaRPr lang="en-ZA" sz="20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extLst>
                  <a:ext uri="{0D108BD9-81ED-4DB2-BD59-A6C34878D82A}">
                    <a16:rowId xmlns:a16="http://schemas.microsoft.com/office/drawing/2014/main" val="3339828360"/>
                  </a:ext>
                </a:extLst>
              </a:tr>
              <a:tr h="188913">
                <a:tc>
                  <a:txBody>
                    <a:bodyPr/>
                    <a:lstStyle/>
                    <a:p>
                      <a:pPr>
                        <a:lnSpc>
                          <a:spcPct val="107000"/>
                        </a:lnSpc>
                        <a:spcAft>
                          <a:spcPts val="800"/>
                        </a:spcAft>
                      </a:pPr>
                      <a:r>
                        <a:rPr lang="en-ZA" sz="2000" kern="1200">
                          <a:effectLst/>
                        </a:rPr>
                        <a:t>Housing </a:t>
                      </a:r>
                      <a:endParaRPr lang="en-ZA" sz="20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nSpc>
                          <a:spcPct val="107000"/>
                        </a:lnSpc>
                        <a:spcAft>
                          <a:spcPts val="800"/>
                        </a:spcAft>
                      </a:pPr>
                      <a:r>
                        <a:rPr lang="en-ZA" sz="2000" kern="100">
                          <a:effectLst/>
                        </a:rPr>
                        <a:t> </a:t>
                      </a:r>
                      <a:endParaRPr lang="en-ZA" sz="2000" kern="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07000"/>
                        </a:lnSpc>
                      </a:pPr>
                      <a:r>
                        <a:rPr lang="en-ZA" sz="2000" kern="100" dirty="0">
                          <a:effectLst/>
                          <a:latin typeface="Calibri" panose="020F0502020204030204" pitchFamily="34" charset="0"/>
                          <a:cs typeface="Arial" panose="020B0604020202020204" pitchFamily="34" charset="0"/>
                        </a:rPr>
                        <a:t>50</a:t>
                      </a:r>
                    </a:p>
                  </a:txBody>
                  <a:tcPr marL="68580" marR="68580" marT="9525" marB="0"/>
                </a:tc>
                <a:tc>
                  <a:txBody>
                    <a:bodyPr/>
                    <a:lstStyle/>
                    <a:p>
                      <a:pPr>
                        <a:lnSpc>
                          <a:spcPct val="107000"/>
                        </a:lnSpc>
                        <a:spcAft>
                          <a:spcPts val="800"/>
                        </a:spcAft>
                      </a:pPr>
                      <a:r>
                        <a:rPr lang="en-ZA" sz="2000" kern="1200" dirty="0">
                          <a:effectLst/>
                        </a:rPr>
                        <a:t> 129</a:t>
                      </a:r>
                      <a:endParaRPr lang="en-ZA" sz="20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nSpc>
                          <a:spcPct val="107000"/>
                        </a:lnSpc>
                        <a:spcAft>
                          <a:spcPts val="800"/>
                        </a:spcAft>
                      </a:pPr>
                      <a:r>
                        <a:rPr lang="en-ZA" sz="2000" kern="1200">
                          <a:effectLst/>
                        </a:rPr>
                        <a:t> </a:t>
                      </a:r>
                      <a:endParaRPr lang="en-ZA" sz="2000" kern="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07000"/>
                        </a:lnSpc>
                        <a:spcAft>
                          <a:spcPts val="800"/>
                        </a:spcAft>
                      </a:pPr>
                      <a:r>
                        <a:rPr lang="en-ZA" sz="2000" kern="1200">
                          <a:effectLst/>
                        </a:rPr>
                        <a:t> </a:t>
                      </a:r>
                      <a:endParaRPr lang="en-ZA" sz="20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nSpc>
                          <a:spcPct val="107000"/>
                        </a:lnSpc>
                        <a:spcAft>
                          <a:spcPts val="800"/>
                        </a:spcAft>
                      </a:pPr>
                      <a:r>
                        <a:rPr lang="en-ZA" sz="2000" kern="1200" dirty="0">
                          <a:effectLst/>
                        </a:rPr>
                        <a:t> 179</a:t>
                      </a:r>
                      <a:endParaRPr lang="en-ZA" sz="20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nSpc>
                          <a:spcPct val="107000"/>
                        </a:lnSpc>
                        <a:spcAft>
                          <a:spcPts val="800"/>
                        </a:spcAft>
                      </a:pPr>
                      <a:r>
                        <a:rPr lang="en-ZA" sz="2000" kern="1200" dirty="0">
                          <a:effectLst/>
                        </a:rPr>
                        <a:t> </a:t>
                      </a:r>
                      <a:endParaRPr lang="en-ZA" sz="2000" kern="1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07000"/>
                        </a:lnSpc>
                        <a:spcAft>
                          <a:spcPts val="800"/>
                        </a:spcAft>
                      </a:pPr>
                      <a:r>
                        <a:rPr lang="en-ZA" sz="2000" kern="1200" dirty="0">
                          <a:effectLst/>
                        </a:rPr>
                        <a:t>30 </a:t>
                      </a:r>
                      <a:endParaRPr lang="en-ZA" sz="20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nSpc>
                          <a:spcPct val="107000"/>
                        </a:lnSpc>
                        <a:spcAft>
                          <a:spcPts val="800"/>
                        </a:spcAft>
                      </a:pPr>
                      <a:r>
                        <a:rPr lang="en-ZA" sz="2000" kern="1200" dirty="0">
                          <a:effectLst/>
                        </a:rPr>
                        <a:t> 108</a:t>
                      </a:r>
                      <a:endParaRPr lang="en-ZA" sz="20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nSpc>
                          <a:spcPct val="107000"/>
                        </a:lnSpc>
                        <a:spcAft>
                          <a:spcPts val="800"/>
                        </a:spcAft>
                      </a:pPr>
                      <a:r>
                        <a:rPr lang="en-ZA" sz="2000" kern="1200">
                          <a:effectLst/>
                        </a:rPr>
                        <a:t> </a:t>
                      </a:r>
                      <a:endParaRPr lang="en-ZA" sz="2000" kern="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07000"/>
                        </a:lnSpc>
                        <a:spcAft>
                          <a:spcPts val="800"/>
                        </a:spcAft>
                      </a:pPr>
                      <a:r>
                        <a:rPr lang="en-ZA" sz="2000" kern="1200">
                          <a:effectLst/>
                        </a:rPr>
                        <a:t> </a:t>
                      </a:r>
                      <a:endParaRPr lang="en-ZA" sz="20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nSpc>
                          <a:spcPct val="107000"/>
                        </a:lnSpc>
                        <a:spcAft>
                          <a:spcPts val="800"/>
                        </a:spcAft>
                      </a:pPr>
                      <a:r>
                        <a:rPr lang="en-ZA" sz="2000" kern="1200" dirty="0">
                          <a:effectLst/>
                        </a:rPr>
                        <a:t> 338</a:t>
                      </a:r>
                      <a:endParaRPr lang="en-ZA" sz="20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extLst>
                  <a:ext uri="{0D108BD9-81ED-4DB2-BD59-A6C34878D82A}">
                    <a16:rowId xmlns:a16="http://schemas.microsoft.com/office/drawing/2014/main" val="2437385966"/>
                  </a:ext>
                </a:extLst>
              </a:tr>
              <a:tr h="368300">
                <a:tc>
                  <a:txBody>
                    <a:bodyPr/>
                    <a:lstStyle/>
                    <a:p>
                      <a:pPr>
                        <a:lnSpc>
                          <a:spcPct val="107000"/>
                        </a:lnSpc>
                        <a:spcAft>
                          <a:spcPts val="800"/>
                        </a:spcAft>
                      </a:pPr>
                      <a:r>
                        <a:rPr lang="en-ZA" sz="2000" kern="1200">
                          <a:effectLst/>
                        </a:rPr>
                        <a:t>Social amenities </a:t>
                      </a:r>
                      <a:endParaRPr lang="en-ZA" sz="20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nSpc>
                          <a:spcPct val="107000"/>
                        </a:lnSpc>
                        <a:spcAft>
                          <a:spcPts val="800"/>
                        </a:spcAft>
                      </a:pPr>
                      <a:r>
                        <a:rPr lang="en-ZA" sz="2000" kern="1200" dirty="0">
                          <a:effectLst/>
                        </a:rPr>
                        <a:t> 2945</a:t>
                      </a:r>
                      <a:endParaRPr lang="en-ZA" sz="2000" kern="1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07000"/>
                        </a:lnSpc>
                        <a:spcAft>
                          <a:spcPts val="800"/>
                        </a:spcAft>
                      </a:pPr>
                      <a:r>
                        <a:rPr lang="en-ZA" sz="2000" kern="1200" dirty="0">
                          <a:effectLst/>
                        </a:rPr>
                        <a:t>2214 </a:t>
                      </a:r>
                      <a:endParaRPr lang="en-ZA" sz="20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nSpc>
                          <a:spcPct val="107000"/>
                        </a:lnSpc>
                        <a:spcAft>
                          <a:spcPts val="800"/>
                        </a:spcAft>
                      </a:pPr>
                      <a:r>
                        <a:rPr lang="en-ZA" sz="2000" kern="1200" dirty="0">
                          <a:effectLst/>
                        </a:rPr>
                        <a:t> 4603</a:t>
                      </a:r>
                      <a:endParaRPr lang="en-ZA" sz="20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nSpc>
                          <a:spcPct val="107000"/>
                        </a:lnSpc>
                        <a:spcAft>
                          <a:spcPts val="800"/>
                        </a:spcAft>
                      </a:pPr>
                      <a:r>
                        <a:rPr lang="en-ZA" sz="2000" kern="1200" dirty="0">
                          <a:effectLst/>
                        </a:rPr>
                        <a:t>962 </a:t>
                      </a:r>
                      <a:endParaRPr lang="en-ZA" sz="2000" kern="1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07000"/>
                        </a:lnSpc>
                        <a:spcAft>
                          <a:spcPts val="800"/>
                        </a:spcAft>
                      </a:pPr>
                      <a:r>
                        <a:rPr lang="en-ZA" sz="2000" kern="1200" dirty="0">
                          <a:effectLst/>
                        </a:rPr>
                        <a:t> 12</a:t>
                      </a:r>
                      <a:endParaRPr lang="en-ZA" sz="20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nSpc>
                          <a:spcPct val="107000"/>
                        </a:lnSpc>
                        <a:spcAft>
                          <a:spcPts val="800"/>
                        </a:spcAft>
                      </a:pPr>
                      <a:r>
                        <a:rPr lang="en-ZA" sz="2000" kern="1200" dirty="0">
                          <a:effectLst/>
                        </a:rPr>
                        <a:t> 10,736</a:t>
                      </a:r>
                      <a:endParaRPr lang="en-ZA" sz="20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nSpc>
                          <a:spcPct val="107000"/>
                        </a:lnSpc>
                        <a:spcAft>
                          <a:spcPts val="800"/>
                        </a:spcAft>
                      </a:pPr>
                      <a:r>
                        <a:rPr lang="en-ZA" sz="2000" kern="1200" dirty="0">
                          <a:effectLst/>
                        </a:rPr>
                        <a:t> 1605</a:t>
                      </a:r>
                      <a:endParaRPr lang="en-ZA" sz="2000" kern="1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07000"/>
                        </a:lnSpc>
                        <a:spcAft>
                          <a:spcPts val="800"/>
                        </a:spcAft>
                      </a:pPr>
                      <a:r>
                        <a:rPr lang="en-ZA" sz="2000" kern="1200" dirty="0">
                          <a:effectLst/>
                        </a:rPr>
                        <a:t> 1111</a:t>
                      </a:r>
                      <a:endParaRPr lang="en-ZA" sz="20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nSpc>
                          <a:spcPct val="107000"/>
                        </a:lnSpc>
                        <a:spcAft>
                          <a:spcPts val="800"/>
                        </a:spcAft>
                      </a:pPr>
                      <a:r>
                        <a:rPr lang="en-ZA" sz="2000" kern="1200" dirty="0">
                          <a:effectLst/>
                        </a:rPr>
                        <a:t> 2612</a:t>
                      </a:r>
                      <a:endParaRPr lang="en-ZA" sz="20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nSpc>
                          <a:spcPct val="107000"/>
                        </a:lnSpc>
                        <a:spcAft>
                          <a:spcPts val="800"/>
                        </a:spcAft>
                      </a:pPr>
                      <a:r>
                        <a:rPr lang="en-ZA" sz="2000" kern="1200" dirty="0">
                          <a:effectLst/>
                        </a:rPr>
                        <a:t> 629</a:t>
                      </a:r>
                      <a:endParaRPr lang="en-ZA" sz="2000" kern="1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07000"/>
                        </a:lnSpc>
                        <a:spcAft>
                          <a:spcPts val="800"/>
                        </a:spcAft>
                      </a:pPr>
                      <a:r>
                        <a:rPr lang="en-ZA" sz="2000" kern="1200" dirty="0">
                          <a:effectLst/>
                        </a:rPr>
                        <a:t> 5</a:t>
                      </a:r>
                      <a:endParaRPr lang="en-ZA" sz="20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nSpc>
                          <a:spcPct val="107000"/>
                        </a:lnSpc>
                        <a:spcAft>
                          <a:spcPts val="800"/>
                        </a:spcAft>
                      </a:pPr>
                      <a:r>
                        <a:rPr lang="en-ZA" sz="2000" kern="1200" dirty="0">
                          <a:effectLst/>
                        </a:rPr>
                        <a:t> 5962</a:t>
                      </a:r>
                      <a:endParaRPr lang="en-ZA" sz="20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extLst>
                  <a:ext uri="{0D108BD9-81ED-4DB2-BD59-A6C34878D82A}">
                    <a16:rowId xmlns:a16="http://schemas.microsoft.com/office/drawing/2014/main" val="1757459421"/>
                  </a:ext>
                </a:extLst>
              </a:tr>
              <a:tr h="188913">
                <a:tc>
                  <a:txBody>
                    <a:bodyPr/>
                    <a:lstStyle/>
                    <a:p>
                      <a:pPr>
                        <a:lnSpc>
                          <a:spcPct val="107000"/>
                        </a:lnSpc>
                        <a:spcAft>
                          <a:spcPts val="800"/>
                        </a:spcAft>
                      </a:pPr>
                      <a:r>
                        <a:rPr lang="en-ZA" sz="2000" kern="1200">
                          <a:effectLst/>
                        </a:rPr>
                        <a:t>Total </a:t>
                      </a:r>
                      <a:endParaRPr lang="en-ZA" sz="20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nSpc>
                          <a:spcPct val="107000"/>
                        </a:lnSpc>
                        <a:spcAft>
                          <a:spcPts val="800"/>
                        </a:spcAft>
                      </a:pPr>
                      <a:r>
                        <a:rPr lang="en-ZA" sz="2000" kern="1200" dirty="0">
                          <a:effectLst/>
                        </a:rPr>
                        <a:t> 3820</a:t>
                      </a:r>
                      <a:endParaRPr lang="en-ZA" sz="2000" kern="1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07000"/>
                        </a:lnSpc>
                        <a:spcAft>
                          <a:spcPts val="800"/>
                        </a:spcAft>
                      </a:pPr>
                      <a:r>
                        <a:rPr lang="en-ZA" sz="2000" kern="1200" dirty="0">
                          <a:effectLst/>
                        </a:rPr>
                        <a:t> 2696</a:t>
                      </a:r>
                      <a:endParaRPr lang="en-ZA" sz="20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nSpc>
                          <a:spcPct val="107000"/>
                        </a:lnSpc>
                        <a:spcAft>
                          <a:spcPts val="800"/>
                        </a:spcAft>
                      </a:pPr>
                      <a:r>
                        <a:rPr lang="en-ZA" sz="2000" kern="1200" dirty="0">
                          <a:effectLst/>
                        </a:rPr>
                        <a:t> 4732</a:t>
                      </a:r>
                      <a:endParaRPr lang="en-ZA" sz="20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nSpc>
                          <a:spcPct val="107000"/>
                        </a:lnSpc>
                        <a:spcAft>
                          <a:spcPts val="800"/>
                        </a:spcAft>
                      </a:pPr>
                      <a:r>
                        <a:rPr lang="en-ZA" sz="2000" kern="1200" dirty="0">
                          <a:effectLst/>
                        </a:rPr>
                        <a:t> 962</a:t>
                      </a:r>
                      <a:endParaRPr lang="en-ZA" sz="2000" kern="1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07000"/>
                        </a:lnSpc>
                        <a:spcAft>
                          <a:spcPts val="800"/>
                        </a:spcAft>
                      </a:pPr>
                      <a:r>
                        <a:rPr lang="en-ZA" sz="2000" kern="1200" dirty="0">
                          <a:effectLst/>
                        </a:rPr>
                        <a:t> 15</a:t>
                      </a:r>
                      <a:endParaRPr lang="en-ZA" sz="20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nSpc>
                          <a:spcPct val="107000"/>
                        </a:lnSpc>
                        <a:spcAft>
                          <a:spcPts val="800"/>
                        </a:spcAft>
                      </a:pPr>
                      <a:r>
                        <a:rPr lang="en-ZA" sz="2000" kern="1200" dirty="0">
                          <a:effectLst/>
                        </a:rPr>
                        <a:t> 12,225</a:t>
                      </a:r>
                      <a:endParaRPr lang="en-ZA" sz="20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nSpc>
                          <a:spcPct val="107000"/>
                        </a:lnSpc>
                        <a:spcAft>
                          <a:spcPts val="800"/>
                        </a:spcAft>
                      </a:pPr>
                      <a:r>
                        <a:rPr lang="en-ZA" sz="2000" kern="1200" dirty="0">
                          <a:effectLst/>
                        </a:rPr>
                        <a:t> 2377</a:t>
                      </a:r>
                      <a:endParaRPr lang="en-ZA" sz="2000" kern="1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07000"/>
                        </a:lnSpc>
                        <a:spcAft>
                          <a:spcPts val="800"/>
                        </a:spcAft>
                      </a:pPr>
                      <a:r>
                        <a:rPr lang="en-ZA" sz="2000" kern="1200" dirty="0">
                          <a:effectLst/>
                        </a:rPr>
                        <a:t> 1514</a:t>
                      </a:r>
                      <a:endParaRPr lang="en-ZA" sz="20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nSpc>
                          <a:spcPct val="107000"/>
                        </a:lnSpc>
                        <a:spcAft>
                          <a:spcPts val="800"/>
                        </a:spcAft>
                      </a:pPr>
                      <a:r>
                        <a:rPr lang="en-ZA" sz="2000" kern="1200" dirty="0">
                          <a:effectLst/>
                        </a:rPr>
                        <a:t> 2720</a:t>
                      </a:r>
                      <a:endParaRPr lang="en-ZA" sz="20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nSpc>
                          <a:spcPct val="107000"/>
                        </a:lnSpc>
                        <a:spcAft>
                          <a:spcPts val="800"/>
                        </a:spcAft>
                      </a:pPr>
                      <a:r>
                        <a:rPr lang="en-ZA" sz="2000" kern="1200" dirty="0">
                          <a:effectLst/>
                        </a:rPr>
                        <a:t> 629</a:t>
                      </a:r>
                      <a:endParaRPr lang="en-ZA" sz="2000" kern="1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07000"/>
                        </a:lnSpc>
                        <a:spcAft>
                          <a:spcPts val="800"/>
                        </a:spcAft>
                      </a:pPr>
                      <a:r>
                        <a:rPr lang="en-ZA" sz="2000" kern="1200" dirty="0">
                          <a:effectLst/>
                        </a:rPr>
                        <a:t> 6</a:t>
                      </a:r>
                      <a:endParaRPr lang="en-ZA" sz="20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nSpc>
                          <a:spcPct val="107000"/>
                        </a:lnSpc>
                        <a:spcAft>
                          <a:spcPts val="800"/>
                        </a:spcAft>
                      </a:pPr>
                      <a:r>
                        <a:rPr lang="en-ZA" sz="2000" kern="1200" dirty="0">
                          <a:effectLst/>
                        </a:rPr>
                        <a:t> 7446</a:t>
                      </a:r>
                      <a:endParaRPr lang="en-ZA" sz="20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extLst>
                  <a:ext uri="{0D108BD9-81ED-4DB2-BD59-A6C34878D82A}">
                    <a16:rowId xmlns:a16="http://schemas.microsoft.com/office/drawing/2014/main" val="1456324611"/>
                  </a:ext>
                </a:extLst>
              </a:tr>
            </a:tbl>
          </a:graphicData>
        </a:graphic>
      </p:graphicFrame>
      <p:sp>
        <p:nvSpPr>
          <p:cNvPr id="6" name="TextBox 5"/>
          <p:cNvSpPr txBox="1"/>
          <p:nvPr/>
        </p:nvSpPr>
        <p:spPr>
          <a:xfrm>
            <a:off x="0" y="6398786"/>
            <a:ext cx="9334500" cy="466218"/>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lnSpc>
                <a:spcPct val="107000"/>
              </a:lnSpc>
              <a:spcAft>
                <a:spcPts val="0"/>
              </a:spcAft>
            </a:pPr>
            <a:endParaRPr lang="en-ZW" sz="2400" dirty="0"/>
          </a:p>
        </p:txBody>
      </p:sp>
    </p:spTree>
    <p:extLst>
      <p:ext uri="{BB962C8B-B14F-4D97-AF65-F5344CB8AC3E}">
        <p14:creationId xmlns:p14="http://schemas.microsoft.com/office/powerpoint/2010/main" val="2362604625"/>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762000"/>
          </a:xfrm>
        </p:spPr>
        <p:txBody>
          <a:bodyPr>
            <a:normAutofit/>
          </a:bodyPr>
          <a:lstStyle/>
          <a:p>
            <a:r>
              <a:rPr lang="en-ZW" b="1" dirty="0"/>
              <a:t>OVERVIEW </a:t>
            </a:r>
          </a:p>
        </p:txBody>
      </p:sp>
      <p:sp>
        <p:nvSpPr>
          <p:cNvPr id="5" name="Content Placeholder 4"/>
          <p:cNvSpPr>
            <a:spLocks noGrp="1"/>
          </p:cNvSpPr>
          <p:nvPr>
            <p:ph idx="1"/>
          </p:nvPr>
        </p:nvSpPr>
        <p:spPr>
          <a:xfrm>
            <a:off x="457200" y="914400"/>
            <a:ext cx="8229600" cy="5211763"/>
          </a:xfrm>
        </p:spPr>
        <p:txBody>
          <a:bodyPr>
            <a:normAutofit/>
          </a:bodyPr>
          <a:lstStyle/>
          <a:p>
            <a:pPr marL="0" indent="0">
              <a:buNone/>
            </a:pPr>
            <a:endParaRPr lang="en-ZA" sz="2800"/>
          </a:p>
          <a:p>
            <a:endParaRPr lang="en-GB" sz="2800"/>
          </a:p>
          <a:p>
            <a:endParaRPr lang="en-GB" sz="2800"/>
          </a:p>
          <a:p>
            <a:endParaRPr lang="en-ZW" sz="2600" dirty="0"/>
          </a:p>
        </p:txBody>
      </p:sp>
      <p:graphicFrame>
        <p:nvGraphicFramePr>
          <p:cNvPr id="2" name="Table 1"/>
          <p:cNvGraphicFramePr>
            <a:graphicFrameLocks noGrp="1"/>
          </p:cNvGraphicFramePr>
          <p:nvPr>
            <p:extLst>
              <p:ext uri="{D42A27DB-BD31-4B8C-83A1-F6EECF244321}">
                <p14:modId xmlns:p14="http://schemas.microsoft.com/office/powerpoint/2010/main" val="2162326873"/>
              </p:ext>
            </p:extLst>
          </p:nvPr>
        </p:nvGraphicFramePr>
        <p:xfrm>
          <a:off x="838200" y="914400"/>
          <a:ext cx="7543801" cy="5097048"/>
        </p:xfrm>
        <a:graphic>
          <a:graphicData uri="http://schemas.openxmlformats.org/drawingml/2006/table">
            <a:tbl>
              <a:tblPr firstRow="1" firstCol="1" bandRow="1">
                <a:tableStyleId>{5C22544A-7EE6-4342-B048-85BDC9FD1C3A}</a:tableStyleId>
              </a:tblPr>
              <a:tblGrid>
                <a:gridCol w="2475062">
                  <a:extLst>
                    <a:ext uri="{9D8B030D-6E8A-4147-A177-3AD203B41FA5}">
                      <a16:colId xmlns:a16="http://schemas.microsoft.com/office/drawing/2014/main" val="20000"/>
                    </a:ext>
                  </a:extLst>
                </a:gridCol>
                <a:gridCol w="1411138">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066800">
                  <a:extLst>
                    <a:ext uri="{9D8B030D-6E8A-4147-A177-3AD203B41FA5}">
                      <a16:colId xmlns:a16="http://schemas.microsoft.com/office/drawing/2014/main" val="20003"/>
                    </a:ext>
                  </a:extLst>
                </a:gridCol>
                <a:gridCol w="914401">
                  <a:extLst>
                    <a:ext uri="{9D8B030D-6E8A-4147-A177-3AD203B41FA5}">
                      <a16:colId xmlns:a16="http://schemas.microsoft.com/office/drawing/2014/main" val="20004"/>
                    </a:ext>
                  </a:extLst>
                </a:gridCol>
              </a:tblGrid>
              <a:tr h="346805">
                <a:tc>
                  <a:txBody>
                    <a:bodyPr/>
                    <a:lstStyle/>
                    <a:p>
                      <a:pPr>
                        <a:lnSpc>
                          <a:spcPct val="115000"/>
                        </a:lnSpc>
                        <a:spcAft>
                          <a:spcPts val="0"/>
                        </a:spcAft>
                      </a:pPr>
                      <a:r>
                        <a:rPr lang="en-ZA" sz="1400" dirty="0">
                          <a:effectLst/>
                          <a:latin typeface="Tahoma" panose="020B0604030504040204" pitchFamily="34" charset="0"/>
                          <a:ea typeface="Tahoma" panose="020B0604030504040204" pitchFamily="34" charset="0"/>
                          <a:cs typeface="Tahoma" panose="020B0604030504040204" pitchFamily="34" charset="0"/>
                        </a:rPr>
                        <a:t>COUNTRY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nSpc>
                          <a:spcPct val="115000"/>
                        </a:lnSpc>
                        <a:spcAft>
                          <a:spcPts val="0"/>
                        </a:spcAft>
                      </a:pPr>
                      <a:r>
                        <a:rPr lang="en-ZA" sz="1100" dirty="0">
                          <a:effectLst/>
                        </a:rPr>
                        <a:t> ZIMBABWE</a:t>
                      </a:r>
                      <a:endParaRPr lang="en-ZA" sz="110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ZA"/>
                    </a:p>
                  </a:txBody>
                  <a:tcPr/>
                </a:tc>
                <a:tc hMerge="1">
                  <a:txBody>
                    <a:bodyPr/>
                    <a:lstStyle/>
                    <a:p>
                      <a:endParaRPr lang="en-ZA"/>
                    </a:p>
                  </a:txBody>
                  <a:tcPr>
                    <a:lnL w="12700" cap="flat" cmpd="sng" algn="ctr">
                      <a:solidFill>
                        <a:schemeClr val="tx1"/>
                      </a:solidFill>
                      <a:prstDash val="solid"/>
                      <a:round/>
                      <a:headEnd type="none" w="med" len="med"/>
                      <a:tailEnd type="none" w="med" len="med"/>
                    </a:lnL>
                  </a:tcPr>
                </a:tc>
                <a:tc hMerge="1">
                  <a:txBody>
                    <a:bodyPr/>
                    <a:lstStyle/>
                    <a:p>
                      <a:endParaRPr lang="en-ZA"/>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0"/>
                  </a:ext>
                </a:extLst>
              </a:tr>
              <a:tr h="346805">
                <a:tc>
                  <a:txBody>
                    <a:bodyPr/>
                    <a:lstStyle/>
                    <a:p>
                      <a:pPr>
                        <a:lnSpc>
                          <a:spcPct val="115000"/>
                        </a:lnSpc>
                        <a:spcAft>
                          <a:spcPts val="0"/>
                        </a:spcAft>
                      </a:pPr>
                      <a:r>
                        <a:rPr lang="en-ZA" sz="1400" dirty="0">
                          <a:effectLst/>
                          <a:latin typeface="Tahoma" panose="020B0604030504040204" pitchFamily="34" charset="0"/>
                          <a:ea typeface="Tahoma" panose="020B0604030504040204" pitchFamily="34" charset="0"/>
                          <a:cs typeface="Tahoma" panose="020B0604030504040204" pitchFamily="34" charset="0"/>
                        </a:rPr>
                        <a:t>COUNCIL (HUB/SPOKE)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nSpc>
                          <a:spcPct val="115000"/>
                        </a:lnSpc>
                        <a:spcAft>
                          <a:spcPts val="0"/>
                        </a:spcAft>
                      </a:pPr>
                      <a:r>
                        <a:rPr lang="en-ZA" sz="1100" dirty="0">
                          <a:effectLst/>
                        </a:rPr>
                        <a:t> CITY OF VICTORIA FALLS</a:t>
                      </a:r>
                      <a:endParaRPr lang="en-ZA" sz="110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ZA"/>
                    </a:p>
                  </a:txBody>
                  <a:tcPr/>
                </a:tc>
                <a:tc hMerge="1">
                  <a:txBody>
                    <a:bodyPr/>
                    <a:lstStyle/>
                    <a:p>
                      <a:endParaRPr lang="en-ZA"/>
                    </a:p>
                  </a:txBody>
                  <a:tcPr>
                    <a:lnL w="12700" cap="flat" cmpd="sng" algn="ctr">
                      <a:solidFill>
                        <a:schemeClr val="tx1"/>
                      </a:solidFill>
                      <a:prstDash val="solid"/>
                      <a:round/>
                      <a:headEnd type="none" w="med" len="med"/>
                      <a:tailEnd type="none" w="med" len="med"/>
                    </a:lnL>
                  </a:tcPr>
                </a:tc>
                <a:tc hMerge="1">
                  <a:txBody>
                    <a:bodyPr/>
                    <a:lstStyle/>
                    <a:p>
                      <a:endParaRPr lang="en-ZA"/>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1"/>
                  </a:ext>
                </a:extLst>
              </a:tr>
              <a:tr h="346805">
                <a:tc>
                  <a:txBody>
                    <a:bodyPr/>
                    <a:lstStyle/>
                    <a:p>
                      <a:pPr>
                        <a:lnSpc>
                          <a:spcPct val="115000"/>
                        </a:lnSpc>
                        <a:spcAft>
                          <a:spcPts val="0"/>
                        </a:spcAft>
                      </a:pPr>
                      <a:r>
                        <a:rPr lang="en-ZA" sz="1400" dirty="0">
                          <a:effectLst/>
                          <a:latin typeface="Tahoma" panose="020B0604030504040204" pitchFamily="34" charset="0"/>
                          <a:ea typeface="Tahoma" panose="020B0604030504040204" pitchFamily="34" charset="0"/>
                          <a:cs typeface="Tahoma" panose="020B0604030504040204" pitchFamily="34" charset="0"/>
                        </a:rPr>
                        <a:t>GENDER CHAMPION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nSpc>
                          <a:spcPct val="115000"/>
                        </a:lnSpc>
                        <a:spcAft>
                          <a:spcPts val="0"/>
                        </a:spcAft>
                      </a:pPr>
                      <a:r>
                        <a:rPr lang="en-ZA" sz="1100" dirty="0">
                          <a:effectLst/>
                          <a:latin typeface="Calibri"/>
                          <a:ea typeface="Times New Roman"/>
                          <a:cs typeface="Times New Roman"/>
                        </a:rPr>
                        <a:t>COUNCILLOR PRISCILLA MHLANGA</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ZA"/>
                    </a:p>
                  </a:txBody>
                  <a:tcPr/>
                </a:tc>
                <a:tc hMerge="1">
                  <a:txBody>
                    <a:bodyPr/>
                    <a:lstStyle/>
                    <a:p>
                      <a:endParaRPr lang="en-ZA"/>
                    </a:p>
                  </a:txBody>
                  <a:tcPr>
                    <a:lnL w="12700" cap="flat" cmpd="sng" algn="ctr">
                      <a:solidFill>
                        <a:schemeClr val="tx1"/>
                      </a:solidFill>
                      <a:prstDash val="solid"/>
                      <a:round/>
                      <a:headEnd type="none" w="med" len="med"/>
                      <a:tailEnd type="none" w="med" len="med"/>
                    </a:lnL>
                  </a:tcPr>
                </a:tc>
                <a:tc hMerge="1">
                  <a:txBody>
                    <a:bodyPr/>
                    <a:lstStyle/>
                    <a:p>
                      <a:endParaRPr lang="en-ZA"/>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2"/>
                  </a:ext>
                </a:extLst>
              </a:tr>
              <a:tr h="346805">
                <a:tc>
                  <a:txBody>
                    <a:bodyPr/>
                    <a:lstStyle/>
                    <a:p>
                      <a:pPr>
                        <a:lnSpc>
                          <a:spcPct val="115000"/>
                        </a:lnSpc>
                        <a:spcAft>
                          <a:spcPts val="0"/>
                        </a:spcAft>
                      </a:pPr>
                      <a:r>
                        <a:rPr lang="en-ZA" sz="1400" dirty="0">
                          <a:effectLst/>
                          <a:latin typeface="Tahoma" panose="020B0604030504040204" pitchFamily="34" charset="0"/>
                          <a:ea typeface="Tahoma" panose="020B0604030504040204" pitchFamily="34" charset="0"/>
                          <a:cs typeface="Tahoma" panose="020B0604030504040204" pitchFamily="34" charset="0"/>
                        </a:rPr>
                        <a:t>GENDER FOCAL PERSON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nSpc>
                          <a:spcPct val="115000"/>
                        </a:lnSpc>
                        <a:spcAft>
                          <a:spcPts val="0"/>
                        </a:spcAft>
                      </a:pPr>
                      <a:r>
                        <a:rPr lang="en-ZA" sz="1100" dirty="0">
                          <a:effectLst/>
                        </a:rPr>
                        <a:t> MS KHOLWANI MANGENA,Ms N NCUBE and Ms S RUDZUNA</a:t>
                      </a:r>
                      <a:endParaRPr lang="en-ZA" sz="110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ZA"/>
                    </a:p>
                  </a:txBody>
                  <a:tcPr/>
                </a:tc>
                <a:tc hMerge="1">
                  <a:txBody>
                    <a:bodyPr/>
                    <a:lstStyle/>
                    <a:p>
                      <a:endParaRPr lang="en-ZA"/>
                    </a:p>
                  </a:txBody>
                  <a:tcPr>
                    <a:lnL w="12700" cap="flat" cmpd="sng" algn="ctr">
                      <a:solidFill>
                        <a:schemeClr val="tx1"/>
                      </a:solidFill>
                      <a:prstDash val="solid"/>
                      <a:round/>
                      <a:headEnd type="none" w="med" len="med"/>
                      <a:tailEnd type="none" w="med" len="med"/>
                    </a:lnL>
                  </a:tcPr>
                </a:tc>
                <a:tc hMerge="1">
                  <a:txBody>
                    <a:bodyPr/>
                    <a:lstStyle/>
                    <a:p>
                      <a:endParaRPr lang="en-ZA"/>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3"/>
                  </a:ext>
                </a:extLst>
              </a:tr>
              <a:tr h="340826">
                <a:tc>
                  <a:txBody>
                    <a:bodyPr/>
                    <a:lstStyle/>
                    <a:p>
                      <a:pPr>
                        <a:lnSpc>
                          <a:spcPct val="115000"/>
                        </a:lnSpc>
                        <a:spcAft>
                          <a:spcPts val="0"/>
                        </a:spcAft>
                      </a:pPr>
                      <a:r>
                        <a:rPr lang="en-ZA" sz="1400" dirty="0">
                          <a:effectLst/>
                          <a:latin typeface="Tahoma" panose="020B0604030504040204" pitchFamily="34" charset="0"/>
                          <a:ea typeface="Tahoma" panose="020B0604030504040204" pitchFamily="34" charset="0"/>
                          <a:cs typeface="Tahoma" panose="020B0604030504040204" pitchFamily="34" charset="0"/>
                        </a:rPr>
                        <a:t>Latest score (year)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nSpc>
                          <a:spcPct val="115000"/>
                        </a:lnSpc>
                        <a:spcAft>
                          <a:spcPts val="0"/>
                        </a:spcAft>
                      </a:pPr>
                      <a:r>
                        <a:rPr lang="en-ZA" sz="1100" dirty="0">
                          <a:effectLst/>
                        </a:rPr>
                        <a:t> -</a:t>
                      </a:r>
                      <a:endParaRPr lang="en-ZA" sz="110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ZA"/>
                    </a:p>
                  </a:txBody>
                  <a:tcPr/>
                </a:tc>
                <a:tc hMerge="1">
                  <a:txBody>
                    <a:bodyPr/>
                    <a:lstStyle/>
                    <a:p>
                      <a:endParaRPr lang="en-ZA"/>
                    </a:p>
                  </a:txBody>
                  <a:tcPr>
                    <a:lnL w="12700" cap="flat" cmpd="sng" algn="ctr">
                      <a:solidFill>
                        <a:schemeClr val="tx1"/>
                      </a:solidFill>
                      <a:prstDash val="solid"/>
                      <a:round/>
                      <a:headEnd type="none" w="med" len="med"/>
                      <a:tailEnd type="none" w="med" len="med"/>
                    </a:lnL>
                  </a:tcPr>
                </a:tc>
                <a:tc hMerge="1">
                  <a:txBody>
                    <a:bodyPr/>
                    <a:lstStyle/>
                    <a:p>
                      <a:endParaRPr lang="en-ZA"/>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5"/>
                  </a:ext>
                </a:extLst>
              </a:tr>
              <a:tr h="424538">
                <a:tc>
                  <a:txBody>
                    <a:bodyPr/>
                    <a:lstStyle/>
                    <a:p>
                      <a:pPr>
                        <a:lnSpc>
                          <a:spcPct val="115000"/>
                        </a:lnSpc>
                        <a:spcAft>
                          <a:spcPts val="0"/>
                        </a:spcAft>
                      </a:pPr>
                      <a:endParaRPr lang="en-ZA" sz="14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ZA" sz="1600" b="1" dirty="0">
                          <a:effectLst/>
                          <a:latin typeface="+mn-lt"/>
                          <a:ea typeface="Times New Roman"/>
                          <a:cs typeface="Times New Roman"/>
                        </a:rPr>
                        <a:t>Income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ZA" sz="1600" b="1" dirty="0">
                          <a:effectLst/>
                          <a:latin typeface="+mn-lt"/>
                          <a:ea typeface="Times New Roman"/>
                          <a:cs typeface="Times New Roman"/>
                        </a:rPr>
                        <a:t>Expenditure</a:t>
                      </a:r>
                      <a:endParaRPr lang="en-GB" sz="2800" b="1" dirty="0">
                        <a:latin typeface="+mn-l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r>
                        <a:rPr lang="en-US" b="1" dirty="0">
                          <a:latin typeface="+mn-lt"/>
                        </a:rPr>
                        <a:t>% Gender Specific</a:t>
                      </a:r>
                      <a:endParaRPr lang="en-GB" b="1" dirty="0">
                        <a:latin typeface="+mn-l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711733292"/>
                  </a:ext>
                </a:extLst>
              </a:tr>
              <a:tr h="349496">
                <a:tc>
                  <a:txBody>
                    <a:bodyPr/>
                    <a:lstStyle/>
                    <a:p>
                      <a:pPr>
                        <a:lnSpc>
                          <a:spcPct val="115000"/>
                        </a:lnSpc>
                        <a:spcAft>
                          <a:spcPts val="0"/>
                        </a:spcAft>
                      </a:pPr>
                      <a:r>
                        <a:rPr lang="en-ZA" sz="1400" dirty="0">
                          <a:effectLst/>
                          <a:latin typeface="Tahoma" panose="020B0604030504040204" pitchFamily="34" charset="0"/>
                          <a:ea typeface="Tahoma" panose="020B0604030504040204" pitchFamily="34" charset="0"/>
                          <a:cs typeface="Tahoma" panose="020B0604030504040204" pitchFamily="34" charset="0"/>
                        </a:rPr>
                        <a:t>Budget  (YEAR)</a:t>
                      </a:r>
                      <a:r>
                        <a:rPr lang="en-ZA" sz="1400" baseline="0" dirty="0">
                          <a:effectLst/>
                          <a:latin typeface="Tahoma" panose="020B0604030504040204" pitchFamily="34" charset="0"/>
                          <a:ea typeface="Tahoma" panose="020B0604030504040204" pitchFamily="34" charset="0"/>
                          <a:cs typeface="Tahoma" panose="020B0604030504040204" pitchFamily="34" charset="0"/>
                        </a:rPr>
                        <a:t> 2024</a:t>
                      </a:r>
                      <a:endParaRPr lang="en-ZA" sz="14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ZA" sz="1800" kern="1200" dirty="0">
                          <a:solidFill>
                            <a:schemeClr val="dk1"/>
                          </a:solidFill>
                          <a:latin typeface="+mn-lt"/>
                          <a:ea typeface="+mn-ea"/>
                          <a:cs typeface="+mn-cs"/>
                        </a:rPr>
                        <a:t>22,153,717</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a:t>20,789.409.49</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r>
                        <a:rPr lang="en-GB" dirty="0"/>
                        <a:t>&gt;1%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706468650"/>
                  </a:ext>
                </a:extLst>
              </a:tr>
              <a:tr h="640693">
                <a:tc>
                  <a:txBody>
                    <a:bodyPr/>
                    <a:lstStyle/>
                    <a:p>
                      <a:pPr>
                        <a:lnSpc>
                          <a:spcPct val="115000"/>
                        </a:lnSpc>
                        <a:spcAft>
                          <a:spcPts val="0"/>
                        </a:spcAft>
                      </a:pPr>
                      <a:r>
                        <a:rPr lang="en-ZA" sz="1400" dirty="0">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ZA" sz="1600" dirty="0">
                          <a:effectLst/>
                        </a:rPr>
                        <a:t>Women </a:t>
                      </a:r>
                      <a:endParaRPr lang="en-ZA" sz="160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ZA" sz="1600">
                          <a:effectLst/>
                        </a:rPr>
                        <a:t>Men </a:t>
                      </a:r>
                      <a:endParaRPr lang="en-ZA" sz="160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ZA" sz="1600">
                          <a:effectLst/>
                        </a:rPr>
                        <a:t>Total </a:t>
                      </a:r>
                      <a:endParaRPr lang="en-ZA" sz="160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ZA" sz="1600" dirty="0">
                          <a:effectLst/>
                        </a:rPr>
                        <a:t>% Women </a:t>
                      </a:r>
                      <a:endParaRPr lang="en-ZA" sz="160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346805">
                <a:tc>
                  <a:txBody>
                    <a:bodyPr/>
                    <a:lstStyle/>
                    <a:p>
                      <a:pPr>
                        <a:lnSpc>
                          <a:spcPct val="115000"/>
                        </a:lnSpc>
                        <a:spcAft>
                          <a:spcPts val="0"/>
                        </a:spcAft>
                      </a:pPr>
                      <a:r>
                        <a:rPr lang="en-ZA" sz="1400" dirty="0">
                          <a:effectLst/>
                          <a:latin typeface="Tahoma" panose="020B0604030504040204" pitchFamily="34" charset="0"/>
                          <a:ea typeface="Tahoma" panose="020B0604030504040204" pitchFamily="34" charset="0"/>
                          <a:cs typeface="Tahoma" panose="020B0604030504040204" pitchFamily="34" charset="0"/>
                        </a:rPr>
                        <a:t>Council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ZA" sz="1100" dirty="0">
                          <a:effectLst/>
                          <a:latin typeface="Calibri"/>
                          <a:ea typeface="Times New Roman"/>
                          <a:cs typeface="Times New Roman"/>
                        </a:rPr>
                        <a:t>4</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ZA" sz="1100" dirty="0">
                          <a:effectLst/>
                        </a:rPr>
                        <a:t> 10</a:t>
                      </a:r>
                      <a:endParaRPr lang="en-ZA" sz="110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ZA" sz="1100" dirty="0">
                          <a:effectLst/>
                        </a:rPr>
                        <a:t> 14</a:t>
                      </a:r>
                      <a:endParaRPr lang="en-ZA" sz="110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ZA" sz="1100" dirty="0">
                          <a:effectLst/>
                        </a:rPr>
                        <a:t> 29%</a:t>
                      </a:r>
                      <a:endParaRPr lang="en-ZA" sz="110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346805">
                <a:tc>
                  <a:txBody>
                    <a:bodyPr/>
                    <a:lstStyle/>
                    <a:p>
                      <a:pPr>
                        <a:lnSpc>
                          <a:spcPct val="115000"/>
                        </a:lnSpc>
                        <a:spcAft>
                          <a:spcPts val="0"/>
                        </a:spcAft>
                      </a:pPr>
                      <a:r>
                        <a:rPr lang="en-ZA" sz="1400" dirty="0">
                          <a:effectLst/>
                          <a:latin typeface="Tahoma" panose="020B0604030504040204" pitchFamily="34" charset="0"/>
                          <a:ea typeface="Tahoma" panose="020B0604030504040204" pitchFamily="34" charset="0"/>
                          <a:cs typeface="Tahoma" panose="020B0604030504040204" pitchFamily="34" charset="0"/>
                        </a:rPr>
                        <a:t>Management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ZA" sz="1100" dirty="0">
                          <a:effectLst/>
                        </a:rPr>
                        <a:t> 5</a:t>
                      </a:r>
                      <a:endParaRPr lang="en-ZA" sz="110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ZA" sz="1100" dirty="0">
                          <a:effectLst/>
                        </a:rPr>
                        <a:t> 13</a:t>
                      </a:r>
                      <a:endParaRPr lang="en-ZA" sz="110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ZA" sz="1100" dirty="0">
                          <a:effectLst/>
                        </a:rPr>
                        <a:t> 18</a:t>
                      </a:r>
                      <a:endParaRPr lang="en-ZA" sz="110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ZA" sz="1100" dirty="0">
                          <a:effectLst/>
                        </a:rPr>
                        <a:t> 27.7%</a:t>
                      </a:r>
                      <a:endParaRPr lang="en-ZA" sz="110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346805">
                <a:tc>
                  <a:txBody>
                    <a:bodyPr/>
                    <a:lstStyle/>
                    <a:p>
                      <a:pPr>
                        <a:lnSpc>
                          <a:spcPct val="115000"/>
                        </a:lnSpc>
                        <a:spcAft>
                          <a:spcPts val="0"/>
                        </a:spcAft>
                      </a:pPr>
                      <a:r>
                        <a:rPr lang="en-ZA" sz="1400" dirty="0">
                          <a:effectLst/>
                          <a:latin typeface="Tahoma" panose="020B0604030504040204" pitchFamily="34" charset="0"/>
                          <a:ea typeface="Tahoma" panose="020B0604030504040204" pitchFamily="34" charset="0"/>
                          <a:cs typeface="Tahoma" panose="020B0604030504040204" pitchFamily="34" charset="0"/>
                        </a:rPr>
                        <a:t>Council staff overall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ZA" sz="1100" dirty="0">
                          <a:effectLst/>
                        </a:rPr>
                        <a:t>103 </a:t>
                      </a:r>
                      <a:endParaRPr lang="en-ZA" sz="110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ZA" sz="1100" dirty="0">
                          <a:effectLst/>
                        </a:rPr>
                        <a:t> 268</a:t>
                      </a:r>
                      <a:endParaRPr lang="en-ZA" sz="110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ZA" sz="1100" dirty="0">
                          <a:effectLst/>
                        </a:rPr>
                        <a:t> 376</a:t>
                      </a:r>
                      <a:endParaRPr lang="en-ZA" sz="110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ZA" sz="1100" dirty="0">
                          <a:effectLst/>
                        </a:rPr>
                        <a:t> 28.7%</a:t>
                      </a:r>
                      <a:endParaRPr lang="en-ZA" sz="110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346805">
                <a:tc>
                  <a:txBody>
                    <a:bodyPr/>
                    <a:lstStyle/>
                    <a:p>
                      <a:pPr>
                        <a:lnSpc>
                          <a:spcPct val="115000"/>
                        </a:lnSpc>
                        <a:spcAft>
                          <a:spcPts val="0"/>
                        </a:spcAft>
                      </a:pPr>
                      <a:r>
                        <a:rPr lang="en-ZA" sz="1400" dirty="0">
                          <a:effectLst/>
                          <a:latin typeface="Tahoma" panose="020B0604030504040204" pitchFamily="34" charset="0"/>
                          <a:ea typeface="Tahoma" panose="020B0604030504040204" pitchFamily="34" charset="0"/>
                          <a:cs typeface="Tahoma" panose="020B0604030504040204" pitchFamily="34" charset="0"/>
                        </a:rPr>
                        <a:t>Population served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nSpc>
                          <a:spcPct val="115000"/>
                        </a:lnSpc>
                        <a:spcAft>
                          <a:spcPts val="0"/>
                        </a:spcAft>
                      </a:pPr>
                      <a:r>
                        <a:rPr lang="en-ZA" sz="1100" dirty="0">
                          <a:effectLst/>
                        </a:rPr>
                        <a:t> 35761</a:t>
                      </a:r>
                      <a:endParaRPr lang="en-ZA" sz="110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ZA"/>
                    </a:p>
                  </a:txBody>
                  <a:tcPr/>
                </a:tc>
                <a:tc hMerge="1">
                  <a:txBody>
                    <a:bodyPr/>
                    <a:lstStyle/>
                    <a:p>
                      <a:endParaRPr lang="en-ZA"/>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n-ZA"/>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11"/>
                  </a:ext>
                </a:extLst>
              </a:tr>
              <a:tr h="346805">
                <a:tc>
                  <a:txBody>
                    <a:bodyPr/>
                    <a:lstStyle/>
                    <a:p>
                      <a:pPr>
                        <a:lnSpc>
                          <a:spcPct val="115000"/>
                        </a:lnSpc>
                        <a:spcAft>
                          <a:spcPts val="0"/>
                        </a:spcAft>
                      </a:pPr>
                      <a:r>
                        <a:rPr lang="en-ZA" sz="1400" dirty="0">
                          <a:effectLst/>
                          <a:latin typeface="Tahoma" panose="020B0604030504040204" pitchFamily="34" charset="0"/>
                          <a:ea typeface="Tahoma" panose="020B0604030504040204" pitchFamily="34" charset="0"/>
                          <a:cs typeface="Tahoma" panose="020B0604030504040204" pitchFamily="34" charset="0"/>
                        </a:rPr>
                        <a:t>Key characteristics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ZA" sz="1100" dirty="0">
                          <a:effectLst/>
                        </a:rPr>
                        <a:t> </a:t>
                      </a:r>
                      <a:r>
                        <a:rPr lang="en-ZA" sz="1100" dirty="0">
                          <a:effectLst/>
                          <a:latin typeface="Tahoma" panose="020B0604030504040204" pitchFamily="34" charset="0"/>
                          <a:ea typeface="Tahoma" panose="020B0604030504040204" pitchFamily="34" charset="0"/>
                          <a:cs typeface="Tahoma" panose="020B0604030504040204" pitchFamily="34" charset="0"/>
                        </a:rPr>
                        <a:t>CITY OF VICTORIA FALLS IS LOCATED IN THE TOURIST HUB OF ZIMBABWE AND HAS A WORKFORCE WITH  MORE MALES THAN FEMALES .</a:t>
                      </a:r>
                    </a:p>
                    <a:p>
                      <a:pPr>
                        <a:lnSpc>
                          <a:spcPct val="115000"/>
                        </a:lnSpc>
                        <a:spcAft>
                          <a:spcPts val="0"/>
                        </a:spcAft>
                      </a:pPr>
                      <a:endParaRPr lang="en-ZA" sz="110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ZA"/>
                    </a:p>
                  </a:txBody>
                  <a:tcPr/>
                </a:tc>
                <a:tc hMerge="1">
                  <a:txBody>
                    <a:bodyPr/>
                    <a:lstStyle/>
                    <a:p>
                      <a:endParaRPr lang="en-ZA"/>
                    </a:p>
                  </a:txBody>
                  <a:tcPr>
                    <a:lnL w="12700" cap="flat" cmpd="sng" algn="ctr">
                      <a:solidFill>
                        <a:schemeClr val="tx1"/>
                      </a:solidFill>
                      <a:prstDash val="solid"/>
                      <a:round/>
                      <a:headEnd type="none" w="med" len="med"/>
                      <a:tailEnd type="none" w="med" len="med"/>
                    </a:lnL>
                  </a:tcPr>
                </a:tc>
                <a:tc hMerge="1">
                  <a:txBody>
                    <a:bodyPr/>
                    <a:lstStyle/>
                    <a:p>
                      <a:endParaRPr lang="en-ZA"/>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12"/>
                  </a:ext>
                </a:extLst>
              </a:tr>
            </a:tbl>
          </a:graphicData>
        </a:graphic>
      </p:graphicFrame>
      <p:sp>
        <p:nvSpPr>
          <p:cNvPr id="6" name="TextBox 5"/>
          <p:cNvSpPr txBox="1"/>
          <p:nvPr/>
        </p:nvSpPr>
        <p:spPr>
          <a:xfrm>
            <a:off x="0" y="6398786"/>
            <a:ext cx="9334500" cy="466218"/>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lnSpc>
                <a:spcPct val="107000"/>
              </a:lnSpc>
              <a:spcAft>
                <a:spcPts val="0"/>
              </a:spcAft>
            </a:pPr>
            <a:endParaRPr lang="en-ZW" sz="2400" dirty="0"/>
          </a:p>
        </p:txBody>
      </p:sp>
    </p:spTree>
    <p:extLst>
      <p:ext uri="{BB962C8B-B14F-4D97-AF65-F5344CB8AC3E}">
        <p14:creationId xmlns:p14="http://schemas.microsoft.com/office/powerpoint/2010/main" val="154590272"/>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lgn="l">
              <a:spcBef>
                <a:spcPct val="20000"/>
              </a:spcBef>
            </a:pPr>
            <a:r>
              <a:rPr lang="en-ZA" sz="2800" b="1" dirty="0">
                <a:solidFill>
                  <a:prstClr val="black"/>
                </a:solidFill>
                <a:ea typeface="+mn-ea"/>
                <a:cs typeface="+mn-cs"/>
              </a:rPr>
              <a:t>V. EXPENDITURE- GENDER IN MAINSTREAM BUDGET </a:t>
            </a:r>
            <a:endParaRPr lang="en-ZW" sz="2800" dirty="0">
              <a:solidFill>
                <a:prstClr val="black"/>
              </a:solidFill>
              <a:ea typeface="+mn-ea"/>
              <a:cs typeface="+mn-cs"/>
            </a:endParaRPr>
          </a:p>
        </p:txBody>
      </p:sp>
      <p:sp>
        <p:nvSpPr>
          <p:cNvPr id="10" name="Content Placeholder 9">
            <a:extLst>
              <a:ext uri="{FF2B5EF4-FFF2-40B4-BE49-F238E27FC236}">
                <a16:creationId xmlns:a16="http://schemas.microsoft.com/office/drawing/2014/main" id="{69EDB863-4C76-4BD0-F6D0-211301A84896}"/>
              </a:ext>
            </a:extLst>
          </p:cNvPr>
          <p:cNvSpPr>
            <a:spLocks noGrp="1"/>
          </p:cNvSpPr>
          <p:nvPr>
            <p:ph sz="half" idx="2"/>
          </p:nvPr>
        </p:nvSpPr>
        <p:spPr>
          <a:xfrm>
            <a:off x="5257800" y="1587910"/>
            <a:ext cx="3733800" cy="4355690"/>
          </a:xfrm>
        </p:spPr>
        <p:txBody>
          <a:bodyPr>
            <a:normAutofit fontScale="85000" lnSpcReduction="20000"/>
          </a:bodyPr>
          <a:lstStyle/>
          <a:p>
            <a:r>
              <a:rPr lang="en-GB" sz="2400" dirty="0"/>
              <a:t>PHOTO </a:t>
            </a:r>
          </a:p>
        </p:txBody>
      </p:sp>
      <p:sp>
        <p:nvSpPr>
          <p:cNvPr id="6" name="TextBox 5"/>
          <p:cNvSpPr txBox="1"/>
          <p:nvPr/>
        </p:nvSpPr>
        <p:spPr>
          <a:xfrm>
            <a:off x="0" y="6398786"/>
            <a:ext cx="9334500" cy="466218"/>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lnSpc>
                <a:spcPct val="107000"/>
              </a:lnSpc>
              <a:spcAft>
                <a:spcPts val="0"/>
              </a:spcAft>
            </a:pPr>
            <a:endParaRPr lang="en-ZW" sz="2400" dirty="0"/>
          </a:p>
        </p:txBody>
      </p:sp>
      <p:sp>
        <p:nvSpPr>
          <p:cNvPr id="3" name="Content Placeholder 2"/>
          <p:cNvSpPr>
            <a:spLocks noGrp="1"/>
          </p:cNvSpPr>
          <p:nvPr>
            <p:ph sz="half" idx="1"/>
          </p:nvPr>
        </p:nvSpPr>
        <p:spPr/>
        <p:txBody>
          <a:bodyPr>
            <a:normAutofit fontScale="85000" lnSpcReduction="20000"/>
          </a:bodyPr>
          <a:lstStyle/>
          <a:p>
            <a:pPr marL="0" indent="0">
              <a:buNone/>
            </a:pPr>
            <a:r>
              <a:rPr lang="en-ZA" sz="1900" b="1" dirty="0"/>
              <a:t>Please explain how you are ensuring that women and men, boys and girls benefit equally, or that disparities are challenged through GRB </a:t>
            </a:r>
          </a:p>
          <a:p>
            <a:pPr marL="457200" marR="92710" algn="just">
              <a:spcAft>
                <a:spcPts val="0"/>
              </a:spcAft>
              <a:buFont typeface="Wingdings" panose="05000000000000000000" pitchFamily="2" charset="2"/>
              <a:buChar char="Ø"/>
            </a:pPr>
            <a:r>
              <a:rPr lang="en-US" sz="1800" dirty="0">
                <a:latin typeface="Tahoma" panose="020B0604030504040204" pitchFamily="34" charset="0"/>
                <a:ea typeface="Liberation Sans Narrow"/>
                <a:cs typeface="Liberation Sans Narrow"/>
              </a:rPr>
              <a:t>Council</a:t>
            </a:r>
            <a:r>
              <a:rPr lang="en-US" sz="1800" dirty="0">
                <a:effectLst/>
                <a:latin typeface="Tahoma" panose="020B0604030504040204" pitchFamily="34" charset="0"/>
                <a:ea typeface="Liberation Sans Narrow"/>
                <a:cs typeface="Liberation Sans Narrow"/>
              </a:rPr>
              <a:t> creates awareness on opportunities available e.g. through commemoration days where there is knowledge sharing</a:t>
            </a:r>
            <a:endParaRPr lang="en-ZW" sz="1800" dirty="0">
              <a:effectLst/>
              <a:latin typeface="Liberation Sans Narrow"/>
              <a:ea typeface="Liberation Sans Narrow"/>
              <a:cs typeface="Liberation Sans Narrow"/>
            </a:endParaRPr>
          </a:p>
          <a:p>
            <a:pPr marL="457200" marR="92710" algn="just">
              <a:spcAft>
                <a:spcPts val="0"/>
              </a:spcAft>
              <a:buFont typeface="Wingdings" panose="05000000000000000000" pitchFamily="2" charset="2"/>
              <a:buChar char="Ø"/>
            </a:pPr>
            <a:r>
              <a:rPr lang="en-US" sz="1800" dirty="0">
                <a:effectLst/>
                <a:latin typeface="Tahoma" panose="020B0604030504040204" pitchFamily="34" charset="0"/>
                <a:ea typeface="Liberation Sans Narrow"/>
                <a:cs typeface="Liberation Sans Narrow"/>
              </a:rPr>
              <a:t>Through creation of inclusive work environments, by establishing equal opportunities for women in various platform and at different level</a:t>
            </a:r>
            <a:endParaRPr lang="en-ZW" sz="1800" dirty="0">
              <a:effectLst/>
              <a:latin typeface="Liberation Sans Narrow"/>
              <a:ea typeface="Liberation Sans Narrow"/>
              <a:cs typeface="Liberation Sans Narrow"/>
            </a:endParaRPr>
          </a:p>
          <a:p>
            <a:pPr marL="457200" marR="92710" algn="just">
              <a:spcAft>
                <a:spcPts val="0"/>
              </a:spcAft>
              <a:buFont typeface="Wingdings" panose="05000000000000000000" pitchFamily="2" charset="2"/>
              <a:buChar char="Ø"/>
            </a:pPr>
            <a:r>
              <a:rPr lang="en-US" sz="1800" dirty="0">
                <a:effectLst/>
                <a:latin typeface="Tahoma" panose="020B0604030504040204" pitchFamily="34" charset="0"/>
                <a:ea typeface="Liberation Sans Narrow"/>
                <a:cs typeface="Liberation Sans Narrow"/>
              </a:rPr>
              <a:t>Addressing cultural and social barriers, as  both women and men now can occupy positions that were previously stereotyped to a certain gender</a:t>
            </a:r>
            <a:endParaRPr lang="en-ZW" sz="1800" dirty="0">
              <a:effectLst/>
              <a:latin typeface="Liberation Sans Narrow"/>
              <a:ea typeface="Liberation Sans Narrow"/>
              <a:cs typeface="Liberation Sans Narrow"/>
            </a:endParaRPr>
          </a:p>
          <a:p>
            <a:pPr marL="457200" marR="92710" algn="just">
              <a:spcAft>
                <a:spcPts val="0"/>
              </a:spcAft>
              <a:buFont typeface="Wingdings" panose="05000000000000000000" pitchFamily="2" charset="2"/>
              <a:buChar char="Ø"/>
            </a:pPr>
            <a:r>
              <a:rPr lang="en-US" sz="1800" dirty="0">
                <a:latin typeface="Tahoma" panose="020B0604030504040204" pitchFamily="34" charset="0"/>
                <a:ea typeface="Liberation Sans Narrow"/>
                <a:cs typeface="Liberation Sans Narrow"/>
              </a:rPr>
              <a:t>By </a:t>
            </a:r>
            <a:r>
              <a:rPr lang="en-US" sz="1800" dirty="0">
                <a:effectLst/>
                <a:latin typeface="Tahoma" panose="020B0604030504040204" pitchFamily="34" charset="0"/>
                <a:ea typeface="Liberation Sans Narrow"/>
                <a:cs typeface="Liberation Sans Narrow"/>
              </a:rPr>
              <a:t>empowering women with knowledge and various skills, enhancing their entrepreneurship skills e.g. Women markets </a:t>
            </a:r>
            <a:endParaRPr lang="en-ZW" sz="1800" dirty="0">
              <a:effectLst/>
              <a:latin typeface="Liberation Sans Narrow"/>
              <a:ea typeface="Liberation Sans Narrow"/>
              <a:cs typeface="Liberation Sans Narrow"/>
            </a:endParaRPr>
          </a:p>
          <a:p>
            <a:pPr marL="67945" marR="92710" indent="389255" algn="just"/>
            <a:r>
              <a:rPr lang="en-US" sz="1800" dirty="0">
                <a:effectLst/>
                <a:latin typeface="Tahoma" panose="020B0604030504040204" pitchFamily="34" charset="0"/>
                <a:ea typeface="Liberation Sans Narrow"/>
                <a:cs typeface="Liberation Sans Narrow"/>
              </a:rPr>
              <a:t> </a:t>
            </a:r>
            <a:endParaRPr lang="en-ZW" sz="1800" dirty="0">
              <a:effectLst/>
              <a:latin typeface="Liberation Sans Narrow"/>
              <a:ea typeface="Liberation Sans Narrow"/>
              <a:cs typeface="Liberation Sans Narrow"/>
            </a:endParaRPr>
          </a:p>
          <a:p>
            <a:endParaRPr lang="en-ZA" sz="1400" b="1" dirty="0"/>
          </a:p>
        </p:txBody>
      </p:sp>
      <p:pic>
        <p:nvPicPr>
          <p:cNvPr id="5" name="Picture 4">
            <a:extLst>
              <a:ext uri="{FF2B5EF4-FFF2-40B4-BE49-F238E27FC236}">
                <a16:creationId xmlns:a16="http://schemas.microsoft.com/office/drawing/2014/main" id="{5107816A-AE30-24DE-F16B-92D6BFFA5E2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04036" y="1284075"/>
            <a:ext cx="3733800" cy="4978400"/>
          </a:xfrm>
          <a:prstGeom prst="rect">
            <a:avLst/>
          </a:prstGeom>
        </p:spPr>
      </p:pic>
    </p:spTree>
    <p:extLst>
      <p:ext uri="{BB962C8B-B14F-4D97-AF65-F5344CB8AC3E}">
        <p14:creationId xmlns:p14="http://schemas.microsoft.com/office/powerpoint/2010/main" val="1875555850"/>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lgn="l">
              <a:spcBef>
                <a:spcPct val="20000"/>
              </a:spcBef>
            </a:pPr>
            <a:r>
              <a:rPr lang="en-ZA" sz="2800" b="1" dirty="0">
                <a:solidFill>
                  <a:prstClr val="black"/>
                </a:solidFill>
                <a:ea typeface="+mn-ea"/>
                <a:cs typeface="+mn-cs"/>
              </a:rPr>
              <a:t>V. EXPENDITURE- GENDER IN MAINSTREAM BUDGET – EXAMPLE  </a:t>
            </a:r>
            <a:endParaRPr lang="en-ZW" sz="2800" dirty="0">
              <a:solidFill>
                <a:prstClr val="black"/>
              </a:solidFill>
              <a:ea typeface="+mn-ea"/>
              <a:cs typeface="+mn-cs"/>
            </a:endParaRPr>
          </a:p>
        </p:txBody>
      </p:sp>
      <p:sp>
        <p:nvSpPr>
          <p:cNvPr id="6" name="TextBox 5"/>
          <p:cNvSpPr txBox="1"/>
          <p:nvPr/>
        </p:nvSpPr>
        <p:spPr>
          <a:xfrm>
            <a:off x="0" y="6398786"/>
            <a:ext cx="9334500" cy="466218"/>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lnSpc>
                <a:spcPct val="107000"/>
              </a:lnSpc>
              <a:spcAft>
                <a:spcPts val="0"/>
              </a:spcAft>
            </a:pPr>
            <a:endParaRPr lang="en-ZW" sz="2400" dirty="0"/>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673345056"/>
              </p:ext>
            </p:extLst>
          </p:nvPr>
        </p:nvGraphicFramePr>
        <p:xfrm>
          <a:off x="1066800" y="1981200"/>
          <a:ext cx="6159500" cy="2576388"/>
        </p:xfrm>
        <a:graphic>
          <a:graphicData uri="http://schemas.openxmlformats.org/drawingml/2006/table">
            <a:tbl>
              <a:tblPr firstRow="1" firstCol="1" bandRow="1">
                <a:tableStyleId>{5C22544A-7EE6-4342-B048-85BDC9FD1C3A}</a:tableStyleId>
              </a:tblPr>
              <a:tblGrid>
                <a:gridCol w="2448560">
                  <a:extLst>
                    <a:ext uri="{9D8B030D-6E8A-4147-A177-3AD203B41FA5}">
                      <a16:colId xmlns:a16="http://schemas.microsoft.com/office/drawing/2014/main" val="2176365499"/>
                    </a:ext>
                  </a:extLst>
                </a:gridCol>
                <a:gridCol w="1358900">
                  <a:extLst>
                    <a:ext uri="{9D8B030D-6E8A-4147-A177-3AD203B41FA5}">
                      <a16:colId xmlns:a16="http://schemas.microsoft.com/office/drawing/2014/main" val="346331403"/>
                    </a:ext>
                  </a:extLst>
                </a:gridCol>
                <a:gridCol w="1420495">
                  <a:extLst>
                    <a:ext uri="{9D8B030D-6E8A-4147-A177-3AD203B41FA5}">
                      <a16:colId xmlns:a16="http://schemas.microsoft.com/office/drawing/2014/main" val="3019309887"/>
                    </a:ext>
                  </a:extLst>
                </a:gridCol>
                <a:gridCol w="931545">
                  <a:extLst>
                    <a:ext uri="{9D8B030D-6E8A-4147-A177-3AD203B41FA5}">
                      <a16:colId xmlns:a16="http://schemas.microsoft.com/office/drawing/2014/main" val="1010328093"/>
                    </a:ext>
                  </a:extLst>
                </a:gridCol>
              </a:tblGrid>
              <a:tr h="365760">
                <a:tc>
                  <a:txBody>
                    <a:bodyPr/>
                    <a:lstStyle/>
                    <a:p>
                      <a:pPr>
                        <a:lnSpc>
                          <a:spcPct val="107000"/>
                        </a:lnSpc>
                        <a:spcAft>
                          <a:spcPts val="800"/>
                        </a:spcAft>
                      </a:pPr>
                      <a:r>
                        <a:rPr lang="en-ZA" sz="1800" kern="100">
                          <a:effectLst/>
                        </a:rPr>
                        <a:t> </a:t>
                      </a:r>
                      <a:endParaRPr lang="en-ZA" sz="18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800"/>
                        </a:spcAft>
                      </a:pPr>
                      <a:r>
                        <a:rPr lang="en-ZA" sz="1800" kern="100">
                          <a:effectLst/>
                        </a:rPr>
                        <a:t>Amount </a:t>
                      </a:r>
                      <a:endParaRPr lang="en-ZA" sz="18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800"/>
                        </a:spcAft>
                      </a:pPr>
                      <a:r>
                        <a:rPr lang="en-ZA" sz="1800" kern="100">
                          <a:effectLst/>
                        </a:rPr>
                        <a:t> No of beneficiaries</a:t>
                      </a:r>
                      <a:endParaRPr lang="en-ZA" sz="18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800"/>
                        </a:spcAft>
                      </a:pPr>
                      <a:r>
                        <a:rPr lang="en-ZA" sz="1800" kern="100">
                          <a:effectLst/>
                        </a:rPr>
                        <a:t>Percentage</a:t>
                      </a:r>
                      <a:endParaRPr lang="en-ZA" sz="18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36009269"/>
                  </a:ext>
                </a:extLst>
              </a:tr>
              <a:tr h="184150">
                <a:tc>
                  <a:txBody>
                    <a:bodyPr/>
                    <a:lstStyle/>
                    <a:p>
                      <a:pPr>
                        <a:lnSpc>
                          <a:spcPct val="107000"/>
                        </a:lnSpc>
                        <a:spcAft>
                          <a:spcPts val="800"/>
                        </a:spcAft>
                      </a:pPr>
                      <a:r>
                        <a:rPr lang="en-ZA" sz="1800" kern="100">
                          <a:effectLst/>
                        </a:rPr>
                        <a:t>Total Expenditure</a:t>
                      </a:r>
                      <a:endParaRPr lang="en-ZA" sz="18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800"/>
                        </a:spcAft>
                      </a:pPr>
                      <a:r>
                        <a:rPr lang="en-GB" sz="1800" kern="100">
                          <a:effectLst/>
                        </a:rPr>
                        <a:t> </a:t>
                      </a:r>
                      <a:endParaRPr lang="en-ZA" sz="18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800"/>
                        </a:spcAft>
                      </a:pPr>
                      <a:r>
                        <a:rPr lang="en-GB" sz="1800" kern="100">
                          <a:effectLst/>
                        </a:rPr>
                        <a:t> </a:t>
                      </a:r>
                      <a:endParaRPr lang="en-ZA" sz="18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800"/>
                        </a:spcAft>
                      </a:pPr>
                      <a:r>
                        <a:rPr lang="en-GB" sz="1800" kern="100">
                          <a:effectLst/>
                        </a:rPr>
                        <a:t> </a:t>
                      </a:r>
                      <a:endParaRPr lang="en-ZA" sz="18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797577554"/>
                  </a:ext>
                </a:extLst>
              </a:tr>
              <a:tr h="355600">
                <a:tc>
                  <a:txBody>
                    <a:bodyPr/>
                    <a:lstStyle/>
                    <a:p>
                      <a:pPr>
                        <a:lnSpc>
                          <a:spcPct val="107000"/>
                        </a:lnSpc>
                        <a:spcAft>
                          <a:spcPts val="800"/>
                        </a:spcAft>
                      </a:pPr>
                      <a:r>
                        <a:rPr lang="en-GB" sz="1800" kern="100">
                          <a:effectLst/>
                        </a:rPr>
                        <a:t>No. of Men benefiting from council allocations</a:t>
                      </a:r>
                      <a:endParaRPr lang="en-ZA" sz="18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07000"/>
                        </a:lnSpc>
                        <a:spcAft>
                          <a:spcPts val="800"/>
                        </a:spcAft>
                      </a:pPr>
                      <a:r>
                        <a:rPr lang="en-GB" sz="1800" kern="100" dirty="0">
                          <a:effectLst/>
                        </a:rPr>
                        <a:t>4,056,000 </a:t>
                      </a:r>
                      <a:endParaRPr lang="en-ZA" sz="18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800"/>
                        </a:spcAft>
                      </a:pPr>
                      <a:r>
                        <a:rPr lang="en-GB" sz="1800" kern="100" dirty="0">
                          <a:effectLst/>
                        </a:rPr>
                        <a:t> 338</a:t>
                      </a:r>
                      <a:endParaRPr lang="en-ZA" sz="18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800"/>
                        </a:spcAft>
                      </a:pPr>
                      <a:r>
                        <a:rPr lang="en-GB" sz="1800" kern="100" dirty="0">
                          <a:effectLst/>
                        </a:rPr>
                        <a:t> 65.4%</a:t>
                      </a:r>
                      <a:endParaRPr lang="en-ZA" sz="18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4072814753"/>
                  </a:ext>
                </a:extLst>
              </a:tr>
              <a:tr h="355600">
                <a:tc>
                  <a:txBody>
                    <a:bodyPr/>
                    <a:lstStyle/>
                    <a:p>
                      <a:pPr>
                        <a:lnSpc>
                          <a:spcPct val="107000"/>
                        </a:lnSpc>
                        <a:spcAft>
                          <a:spcPts val="800"/>
                        </a:spcAft>
                      </a:pPr>
                      <a:r>
                        <a:rPr lang="en-GB" sz="1800" kern="100">
                          <a:effectLst/>
                        </a:rPr>
                        <a:t>No. of Women benefiting from council allocations</a:t>
                      </a:r>
                      <a:endParaRPr lang="en-ZA" sz="18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07000"/>
                        </a:lnSpc>
                        <a:spcAft>
                          <a:spcPts val="800"/>
                        </a:spcAft>
                      </a:pPr>
                      <a:r>
                        <a:rPr lang="en-GB" sz="1800" kern="100" dirty="0">
                          <a:effectLst/>
                        </a:rPr>
                        <a:t>2,148,000 </a:t>
                      </a:r>
                      <a:endParaRPr lang="en-ZA" sz="18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800"/>
                        </a:spcAft>
                      </a:pPr>
                      <a:r>
                        <a:rPr lang="en-GB" sz="1800" kern="100" dirty="0">
                          <a:effectLst/>
                        </a:rPr>
                        <a:t> 179</a:t>
                      </a:r>
                      <a:endParaRPr lang="en-ZA" sz="18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800"/>
                        </a:spcAft>
                      </a:pPr>
                      <a:r>
                        <a:rPr lang="en-GB" sz="1800" kern="100" dirty="0">
                          <a:effectLst/>
                        </a:rPr>
                        <a:t> 34.6%</a:t>
                      </a:r>
                      <a:endParaRPr lang="en-ZA" sz="18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394458046"/>
                  </a:ext>
                </a:extLst>
              </a:tr>
              <a:tr h="184150">
                <a:tc>
                  <a:txBody>
                    <a:bodyPr/>
                    <a:lstStyle/>
                    <a:p>
                      <a:pPr>
                        <a:lnSpc>
                          <a:spcPct val="107000"/>
                        </a:lnSpc>
                        <a:spcAft>
                          <a:spcPts val="800"/>
                        </a:spcAft>
                      </a:pPr>
                      <a:r>
                        <a:rPr lang="en-GB" sz="1800" kern="100">
                          <a:effectLst/>
                        </a:rPr>
                        <a:t>Total beneficiaries</a:t>
                      </a:r>
                      <a:endParaRPr lang="en-ZA" sz="18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07000"/>
                        </a:lnSpc>
                        <a:spcAft>
                          <a:spcPts val="800"/>
                        </a:spcAft>
                      </a:pPr>
                      <a:r>
                        <a:rPr lang="en-GB" sz="1800" kern="100" dirty="0">
                          <a:effectLst/>
                        </a:rPr>
                        <a:t>6,204,000 </a:t>
                      </a:r>
                      <a:endParaRPr lang="en-ZA" sz="18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800"/>
                        </a:spcAft>
                      </a:pPr>
                      <a:r>
                        <a:rPr lang="en-GB" sz="1800" kern="100" dirty="0">
                          <a:effectLst/>
                        </a:rPr>
                        <a:t> 517</a:t>
                      </a:r>
                      <a:endParaRPr lang="en-ZA" sz="18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800"/>
                        </a:spcAft>
                      </a:pPr>
                      <a:r>
                        <a:rPr lang="en-ZA" sz="1800" kern="100" dirty="0">
                          <a:effectLst/>
                        </a:rPr>
                        <a:t>100% </a:t>
                      </a:r>
                      <a:endParaRPr lang="en-ZA" sz="18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4009824008"/>
                  </a:ext>
                </a:extLst>
              </a:tr>
            </a:tbl>
          </a:graphicData>
        </a:graphic>
      </p:graphicFrame>
    </p:spTree>
    <p:extLst>
      <p:ext uri="{BB962C8B-B14F-4D97-AF65-F5344CB8AC3E}">
        <p14:creationId xmlns:p14="http://schemas.microsoft.com/office/powerpoint/2010/main" val="4271945478"/>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2800" b="1" dirty="0">
                <a:solidFill>
                  <a:prstClr val="black"/>
                </a:solidFill>
                <a:ea typeface="+mn-ea"/>
                <a:cs typeface="+mn-cs"/>
              </a:rPr>
              <a:t>VI. BUDGET CROSS SUBSIDISATION ANALYSIS</a:t>
            </a:r>
            <a:endParaRPr lang="en-ZA" dirty="0"/>
          </a:p>
        </p:txBody>
      </p:sp>
      <p:sp>
        <p:nvSpPr>
          <p:cNvPr id="3" name="Content Placeholder 2"/>
          <p:cNvSpPr>
            <a:spLocks noGrp="1"/>
          </p:cNvSpPr>
          <p:nvPr>
            <p:ph idx="1"/>
          </p:nvPr>
        </p:nvSpPr>
        <p:spPr>
          <a:xfrm>
            <a:off x="457200" y="4419600"/>
            <a:ext cx="8229600" cy="1706563"/>
          </a:xfrm>
          <a:ln>
            <a:solidFill>
              <a:schemeClr val="tx1"/>
            </a:solidFill>
          </a:ln>
        </p:spPr>
        <p:txBody>
          <a:bodyPr>
            <a:normAutofit/>
          </a:bodyPr>
          <a:lstStyle/>
          <a:p>
            <a:pPr marL="0" marR="191135" lvl="0" indent="0">
              <a:lnSpc>
                <a:spcPct val="115000"/>
              </a:lnSpc>
              <a:buNone/>
            </a:pPr>
            <a:endParaRPr lang="en-ZA" sz="2400" dirty="0">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en-ZW" dirty="0"/>
          </a:p>
        </p:txBody>
      </p:sp>
      <p:sp>
        <p:nvSpPr>
          <p:cNvPr id="7" name="TextBox 6"/>
          <p:cNvSpPr txBox="1"/>
          <p:nvPr/>
        </p:nvSpPr>
        <p:spPr>
          <a:xfrm>
            <a:off x="0" y="6398786"/>
            <a:ext cx="9334500" cy="466218"/>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lnSpc>
                <a:spcPct val="107000"/>
              </a:lnSpc>
              <a:spcAft>
                <a:spcPts val="0"/>
              </a:spcAft>
            </a:pPr>
            <a:endParaRPr lang="en-ZW" sz="2400" dirty="0"/>
          </a:p>
        </p:txBody>
      </p:sp>
      <p:graphicFrame>
        <p:nvGraphicFramePr>
          <p:cNvPr id="8" name="Table 8">
            <a:extLst>
              <a:ext uri="{FF2B5EF4-FFF2-40B4-BE49-F238E27FC236}">
                <a16:creationId xmlns:a16="http://schemas.microsoft.com/office/drawing/2014/main" id="{972E4A84-E591-9A23-75A2-94588F73F8FF}"/>
              </a:ext>
            </a:extLst>
          </p:cNvPr>
          <p:cNvGraphicFramePr>
            <a:graphicFrameLocks noGrp="1"/>
          </p:cNvGraphicFramePr>
          <p:nvPr>
            <p:extLst>
              <p:ext uri="{D42A27DB-BD31-4B8C-83A1-F6EECF244321}">
                <p14:modId xmlns:p14="http://schemas.microsoft.com/office/powerpoint/2010/main" val="704027184"/>
              </p:ext>
            </p:extLst>
          </p:nvPr>
        </p:nvGraphicFramePr>
        <p:xfrm>
          <a:off x="457200" y="1417638"/>
          <a:ext cx="8458200" cy="5322570"/>
        </p:xfrm>
        <a:graphic>
          <a:graphicData uri="http://schemas.openxmlformats.org/drawingml/2006/table">
            <a:tbl>
              <a:tblPr firstRow="1" bandRow="1">
                <a:tableStyleId>{5C22544A-7EE6-4342-B048-85BDC9FD1C3A}</a:tableStyleId>
              </a:tblPr>
              <a:tblGrid>
                <a:gridCol w="1409700">
                  <a:extLst>
                    <a:ext uri="{9D8B030D-6E8A-4147-A177-3AD203B41FA5}">
                      <a16:colId xmlns:a16="http://schemas.microsoft.com/office/drawing/2014/main" val="243963026"/>
                    </a:ext>
                  </a:extLst>
                </a:gridCol>
                <a:gridCol w="1409700">
                  <a:extLst>
                    <a:ext uri="{9D8B030D-6E8A-4147-A177-3AD203B41FA5}">
                      <a16:colId xmlns:a16="http://schemas.microsoft.com/office/drawing/2014/main" val="3025819700"/>
                    </a:ext>
                  </a:extLst>
                </a:gridCol>
                <a:gridCol w="1409700">
                  <a:extLst>
                    <a:ext uri="{9D8B030D-6E8A-4147-A177-3AD203B41FA5}">
                      <a16:colId xmlns:a16="http://schemas.microsoft.com/office/drawing/2014/main" val="3934976339"/>
                    </a:ext>
                  </a:extLst>
                </a:gridCol>
                <a:gridCol w="1409700">
                  <a:extLst>
                    <a:ext uri="{9D8B030D-6E8A-4147-A177-3AD203B41FA5}">
                      <a16:colId xmlns:a16="http://schemas.microsoft.com/office/drawing/2014/main" val="3175072978"/>
                    </a:ext>
                  </a:extLst>
                </a:gridCol>
                <a:gridCol w="1409700">
                  <a:extLst>
                    <a:ext uri="{9D8B030D-6E8A-4147-A177-3AD203B41FA5}">
                      <a16:colId xmlns:a16="http://schemas.microsoft.com/office/drawing/2014/main" val="4056010509"/>
                    </a:ext>
                  </a:extLst>
                </a:gridCol>
                <a:gridCol w="1409700">
                  <a:extLst>
                    <a:ext uri="{9D8B030D-6E8A-4147-A177-3AD203B41FA5}">
                      <a16:colId xmlns:a16="http://schemas.microsoft.com/office/drawing/2014/main" val="3130151300"/>
                    </a:ext>
                  </a:extLst>
                </a:gridCol>
              </a:tblGrid>
              <a:tr h="615661">
                <a:tc>
                  <a:txBody>
                    <a:bodyPr/>
                    <a:lstStyle/>
                    <a:p>
                      <a:endParaRPr lang="en-GB" dirty="0"/>
                    </a:p>
                  </a:txBody>
                  <a:tcPr/>
                </a:tc>
                <a:tc>
                  <a:txBody>
                    <a:bodyPr/>
                    <a:lstStyle/>
                    <a:p>
                      <a:r>
                        <a:rPr lang="en-US" dirty="0">
                          <a:solidFill>
                            <a:schemeClr val="tx1"/>
                          </a:solidFill>
                        </a:rPr>
                        <a:t>Income (A)</a:t>
                      </a:r>
                      <a:endParaRPr lang="en-GB" dirty="0">
                        <a:solidFill>
                          <a:schemeClr val="tx1"/>
                        </a:solidFill>
                      </a:endParaRPr>
                    </a:p>
                  </a:txBody>
                  <a:tcPr/>
                </a:tc>
                <a:tc>
                  <a:txBody>
                    <a:bodyPr/>
                    <a:lstStyle/>
                    <a:p>
                      <a:r>
                        <a:rPr lang="en-US" dirty="0">
                          <a:solidFill>
                            <a:schemeClr val="tx1"/>
                          </a:solidFill>
                        </a:rPr>
                        <a:t>% of total budget</a:t>
                      </a:r>
                      <a:endParaRPr lang="en-GB" dirty="0">
                        <a:solidFill>
                          <a:schemeClr val="tx1"/>
                        </a:solidFill>
                      </a:endParaRPr>
                    </a:p>
                  </a:txBody>
                  <a:tcPr/>
                </a:tc>
                <a:tc>
                  <a:txBody>
                    <a:bodyPr/>
                    <a:lstStyle/>
                    <a:p>
                      <a:r>
                        <a:rPr lang="en-US" dirty="0">
                          <a:solidFill>
                            <a:schemeClr val="tx1"/>
                          </a:solidFill>
                        </a:rPr>
                        <a:t>Expenditure (B)</a:t>
                      </a:r>
                      <a:endParaRPr lang="en-GB" dirty="0">
                        <a:solidFill>
                          <a:schemeClr val="tx1"/>
                        </a:solidFill>
                      </a:endParaRPr>
                    </a:p>
                  </a:txBody>
                  <a:tcPr/>
                </a:tc>
                <a:tc>
                  <a:txBody>
                    <a:bodyPr/>
                    <a:lstStyle/>
                    <a:p>
                      <a:r>
                        <a:rPr lang="en-US" dirty="0">
                          <a:solidFill>
                            <a:schemeClr val="tx1"/>
                          </a:solidFill>
                        </a:rPr>
                        <a:t>% of total budget</a:t>
                      </a:r>
                      <a:endParaRPr lang="en-GB" dirty="0">
                        <a:solidFill>
                          <a:schemeClr val="tx1"/>
                        </a:solidFill>
                      </a:endParaRPr>
                    </a:p>
                  </a:txBody>
                  <a:tcPr/>
                </a:tc>
                <a:tc>
                  <a:txBody>
                    <a:bodyPr/>
                    <a:lstStyle/>
                    <a:p>
                      <a:r>
                        <a:rPr lang="en-US" dirty="0">
                          <a:solidFill>
                            <a:schemeClr val="tx1"/>
                          </a:solidFill>
                        </a:rPr>
                        <a:t>Surplus/Deficit</a:t>
                      </a:r>
                      <a:endParaRPr lang="en-GB" dirty="0">
                        <a:solidFill>
                          <a:schemeClr val="tx1"/>
                        </a:solidFill>
                      </a:endParaRPr>
                    </a:p>
                  </a:txBody>
                  <a:tcPr/>
                </a:tc>
                <a:extLst>
                  <a:ext uri="{0D108BD9-81ED-4DB2-BD59-A6C34878D82A}">
                    <a16:rowId xmlns:a16="http://schemas.microsoft.com/office/drawing/2014/main" val="236791387"/>
                  </a:ext>
                </a:extLst>
              </a:tr>
              <a:tr h="557027">
                <a:tc>
                  <a:txBody>
                    <a:bodyPr/>
                    <a:lstStyle/>
                    <a:p>
                      <a:r>
                        <a:rPr lang="en-US" sz="1600" dirty="0"/>
                        <a:t>Governance &amp; Administration</a:t>
                      </a:r>
                      <a:endParaRPr lang="en-GB" sz="1600" dirty="0"/>
                    </a:p>
                  </a:txBody>
                  <a:tcPr/>
                </a:tc>
                <a:tc>
                  <a:txBody>
                    <a:bodyPr/>
                    <a:lstStyle/>
                    <a:p>
                      <a:pPr algn="r" fontAlgn="b"/>
                      <a:r>
                        <a:rPr lang="en-US" sz="1400" b="0" i="0" u="none" strike="noStrike" dirty="0">
                          <a:solidFill>
                            <a:srgbClr val="000000"/>
                          </a:solidFill>
                          <a:effectLst/>
                          <a:latin typeface="Calibri" panose="020F0502020204030204" pitchFamily="34" charset="0"/>
                        </a:rPr>
                        <a:t>5,493,013.16</a:t>
                      </a:r>
                      <a:endParaRPr lang="en-ZW"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a:endParaRPr lang="en-GB" dirty="0"/>
                    </a:p>
                    <a:p>
                      <a:pPr algn="r"/>
                      <a:r>
                        <a:rPr lang="en-GB" dirty="0"/>
                        <a:t>25</a:t>
                      </a:r>
                    </a:p>
                  </a:txBody>
                  <a:tcPr/>
                </a:tc>
                <a:tc>
                  <a:txBody>
                    <a:bodyPr/>
                    <a:lstStyle/>
                    <a:p>
                      <a:pPr algn="r" fontAlgn="b"/>
                      <a:r>
                        <a:rPr lang="en-ZW" sz="1400" b="0" i="0" u="none" strike="noStrike" dirty="0">
                          <a:solidFill>
                            <a:srgbClr val="000000"/>
                          </a:solidFill>
                          <a:effectLst/>
                          <a:latin typeface="Calibri" panose="020F0502020204030204" pitchFamily="34" charset="0"/>
                        </a:rPr>
                        <a:t>                  6,944,276.50 </a:t>
                      </a:r>
                    </a:p>
                  </a:txBody>
                  <a:tcPr marL="6350" marR="6350" marT="6350" marB="0" anchor="b"/>
                </a:tc>
                <a:tc>
                  <a:txBody>
                    <a:bodyPr/>
                    <a:lstStyle/>
                    <a:p>
                      <a:pPr algn="r"/>
                      <a:endParaRPr lang="en-GB" dirty="0"/>
                    </a:p>
                    <a:p>
                      <a:pPr algn="r"/>
                      <a:r>
                        <a:rPr lang="en-GB" dirty="0"/>
                        <a:t>33</a:t>
                      </a:r>
                    </a:p>
                  </a:txBody>
                  <a:tcPr/>
                </a:tc>
                <a:tc>
                  <a:txBody>
                    <a:bodyPr/>
                    <a:lstStyle/>
                    <a:p>
                      <a:endParaRPr lang="en-GB" dirty="0"/>
                    </a:p>
                    <a:p>
                      <a:endParaRPr lang="en-GB" dirty="0"/>
                    </a:p>
                    <a:p>
                      <a:r>
                        <a:rPr lang="en-GB" dirty="0"/>
                        <a:t>(1,451,263)</a:t>
                      </a:r>
                    </a:p>
                  </a:txBody>
                  <a:tcPr/>
                </a:tc>
                <a:extLst>
                  <a:ext uri="{0D108BD9-81ED-4DB2-BD59-A6C34878D82A}">
                    <a16:rowId xmlns:a16="http://schemas.microsoft.com/office/drawing/2014/main" val="1427444436"/>
                  </a:ext>
                </a:extLst>
              </a:tr>
              <a:tr h="791564">
                <a:tc>
                  <a:txBody>
                    <a:bodyPr/>
                    <a:lstStyle/>
                    <a:p>
                      <a:r>
                        <a:rPr lang="en-US" sz="1600" dirty="0"/>
                        <a:t>Water, Sanitation &amp; Hygiene</a:t>
                      </a:r>
                      <a:endParaRPr lang="en-GB" sz="1600" dirty="0"/>
                    </a:p>
                  </a:txBody>
                  <a:tcPr/>
                </a:tc>
                <a:tc>
                  <a:txBody>
                    <a:bodyPr/>
                    <a:lstStyle/>
                    <a:p>
                      <a:pPr algn="r" fontAlgn="b"/>
                      <a:r>
                        <a:rPr lang="en-US" sz="1400" b="0" i="0" u="none" strike="noStrike" dirty="0">
                          <a:solidFill>
                            <a:srgbClr val="000000"/>
                          </a:solidFill>
                          <a:effectLst/>
                          <a:latin typeface="Calibri" panose="020F0502020204030204" pitchFamily="34" charset="0"/>
                        </a:rPr>
                        <a:t>12,725,519.47</a:t>
                      </a:r>
                      <a:endParaRPr lang="en-ZW"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a:endParaRPr lang="en-GB" dirty="0"/>
                    </a:p>
                    <a:p>
                      <a:pPr algn="r"/>
                      <a:r>
                        <a:rPr lang="en-GB" dirty="0"/>
                        <a:t>58</a:t>
                      </a:r>
                    </a:p>
                  </a:txBody>
                  <a:tcPr/>
                </a:tc>
                <a:tc>
                  <a:txBody>
                    <a:bodyPr/>
                    <a:lstStyle/>
                    <a:p>
                      <a:pPr algn="r" fontAlgn="b"/>
                      <a:r>
                        <a:rPr lang="en-ZW" sz="1400" b="0" i="0" u="none" strike="noStrike" dirty="0">
                          <a:solidFill>
                            <a:srgbClr val="000000"/>
                          </a:solidFill>
                          <a:effectLst/>
                          <a:latin typeface="Calibri" panose="020F0502020204030204" pitchFamily="34" charset="0"/>
                        </a:rPr>
                        <a:t>                  7,128,151.17 </a:t>
                      </a:r>
                    </a:p>
                  </a:txBody>
                  <a:tcPr marL="6350" marR="6350" marT="6350" marB="0" anchor="b"/>
                </a:tc>
                <a:tc>
                  <a:txBody>
                    <a:bodyPr/>
                    <a:lstStyle/>
                    <a:p>
                      <a:pPr algn="r"/>
                      <a:endParaRPr lang="en-GB" dirty="0"/>
                    </a:p>
                    <a:p>
                      <a:pPr algn="r"/>
                      <a:r>
                        <a:rPr lang="en-GB" dirty="0"/>
                        <a:t>16</a:t>
                      </a:r>
                    </a:p>
                  </a:txBody>
                  <a:tcPr/>
                </a:tc>
                <a:tc>
                  <a:txBody>
                    <a:bodyPr/>
                    <a:lstStyle/>
                    <a:p>
                      <a:endParaRPr lang="en-GB" dirty="0"/>
                    </a:p>
                    <a:p>
                      <a:r>
                        <a:rPr lang="en-GB" dirty="0"/>
                        <a:t>5,597,368</a:t>
                      </a:r>
                    </a:p>
                  </a:txBody>
                  <a:tcPr/>
                </a:tc>
                <a:extLst>
                  <a:ext uri="{0D108BD9-81ED-4DB2-BD59-A6C34878D82A}">
                    <a16:rowId xmlns:a16="http://schemas.microsoft.com/office/drawing/2014/main" val="146695595"/>
                  </a:ext>
                </a:extLst>
              </a:tr>
              <a:tr h="351806">
                <a:tc>
                  <a:txBody>
                    <a:bodyPr/>
                    <a:lstStyle/>
                    <a:p>
                      <a:r>
                        <a:rPr lang="en-US" sz="1600" dirty="0"/>
                        <a:t>Social Services</a:t>
                      </a:r>
                      <a:endParaRPr lang="en-GB" sz="1600" dirty="0"/>
                    </a:p>
                  </a:txBody>
                  <a:tcPr/>
                </a:tc>
                <a:tc>
                  <a:txBody>
                    <a:bodyPr/>
                    <a:lstStyle/>
                    <a:p>
                      <a:pPr algn="r" fontAlgn="b"/>
                      <a:r>
                        <a:rPr lang="en-US" sz="1400" b="0" i="0" u="none" strike="noStrike" dirty="0">
                          <a:solidFill>
                            <a:srgbClr val="000000"/>
                          </a:solidFill>
                          <a:effectLst/>
                          <a:latin typeface="Calibri" panose="020F0502020204030204" pitchFamily="34" charset="0"/>
                        </a:rPr>
                        <a:t>2,224,245.00</a:t>
                      </a:r>
                      <a:endParaRPr lang="en-ZW"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a:r>
                        <a:rPr lang="en-GB" dirty="0"/>
                        <a:t>10</a:t>
                      </a:r>
                    </a:p>
                  </a:txBody>
                  <a:tcPr/>
                </a:tc>
                <a:tc>
                  <a:txBody>
                    <a:bodyPr/>
                    <a:lstStyle/>
                    <a:p>
                      <a:pPr algn="r" fontAlgn="b"/>
                      <a:r>
                        <a:rPr lang="en-ZW" sz="1400" b="0" i="0" u="none" strike="noStrike" dirty="0">
                          <a:solidFill>
                            <a:srgbClr val="000000"/>
                          </a:solidFill>
                          <a:effectLst/>
                          <a:latin typeface="Calibri" panose="020F0502020204030204" pitchFamily="34" charset="0"/>
                        </a:rPr>
                        <a:t>                  3,280,106.51 </a:t>
                      </a:r>
                    </a:p>
                  </a:txBody>
                  <a:tcPr marL="6350" marR="6350" marT="6350" marB="0" anchor="b"/>
                </a:tc>
                <a:tc>
                  <a:txBody>
                    <a:bodyPr/>
                    <a:lstStyle/>
                    <a:p>
                      <a:pPr algn="r"/>
                      <a:r>
                        <a:rPr lang="en-GB" dirty="0"/>
                        <a:t>34</a:t>
                      </a:r>
                    </a:p>
                  </a:txBody>
                  <a:tcPr/>
                </a:tc>
                <a:tc>
                  <a:txBody>
                    <a:bodyPr/>
                    <a:lstStyle/>
                    <a:p>
                      <a:r>
                        <a:rPr kumimoji="0" lang="en-GB" sz="1800" b="0" i="0" u="none" strike="noStrike" kern="1200" cap="none" spc="0" normalizeH="0" baseline="0" noProof="0" dirty="0">
                          <a:ln>
                            <a:noFill/>
                          </a:ln>
                          <a:solidFill>
                            <a:prstClr val="black"/>
                          </a:solidFill>
                          <a:effectLst/>
                          <a:uLnTx/>
                          <a:uFillTx/>
                          <a:latin typeface="+mn-lt"/>
                          <a:ea typeface="+mn-ea"/>
                          <a:cs typeface="+mn-cs"/>
                        </a:rPr>
                        <a:t>(1,055,862)</a:t>
                      </a:r>
                      <a:endParaRPr lang="en-GB" dirty="0"/>
                    </a:p>
                  </a:txBody>
                  <a:tcPr/>
                </a:tc>
                <a:extLst>
                  <a:ext uri="{0D108BD9-81ED-4DB2-BD59-A6C34878D82A}">
                    <a16:rowId xmlns:a16="http://schemas.microsoft.com/office/drawing/2014/main" val="4289499622"/>
                  </a:ext>
                </a:extLst>
              </a:tr>
              <a:tr h="351806">
                <a:tc>
                  <a:txBody>
                    <a:bodyPr/>
                    <a:lstStyle/>
                    <a:p>
                      <a:r>
                        <a:rPr lang="en-US" sz="1600" dirty="0"/>
                        <a:t>Roads</a:t>
                      </a:r>
                      <a:endParaRPr lang="en-GB" sz="1600" dirty="0"/>
                    </a:p>
                  </a:txBody>
                  <a:tcPr/>
                </a:tc>
                <a:tc>
                  <a:txBody>
                    <a:bodyPr/>
                    <a:lstStyle/>
                    <a:p>
                      <a:pPr algn="r" fontAlgn="b"/>
                      <a:r>
                        <a:rPr lang="en-US" sz="1400" b="0" i="0" u="none" strike="noStrike" dirty="0">
                          <a:solidFill>
                            <a:srgbClr val="000000"/>
                          </a:solidFill>
                          <a:effectLst/>
                          <a:latin typeface="Calibri" panose="020F0502020204030204" pitchFamily="34" charset="0"/>
                        </a:rPr>
                        <a:t>1,629,380.04</a:t>
                      </a:r>
                      <a:endParaRPr lang="en-ZW"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a:r>
                        <a:rPr lang="en-GB" dirty="0"/>
                        <a:t>7</a:t>
                      </a:r>
                    </a:p>
                  </a:txBody>
                  <a:tcPr/>
                </a:tc>
                <a:tc>
                  <a:txBody>
                    <a:bodyPr/>
                    <a:lstStyle/>
                    <a:p>
                      <a:pPr algn="r" fontAlgn="b"/>
                      <a:r>
                        <a:rPr lang="en-ZW" sz="1400" b="0" i="0" u="none" strike="noStrike" dirty="0">
                          <a:solidFill>
                            <a:srgbClr val="000000"/>
                          </a:solidFill>
                          <a:effectLst/>
                          <a:latin typeface="Calibri" panose="020F0502020204030204" pitchFamily="34" charset="0"/>
                        </a:rPr>
                        <a:t>                  1,956,264.93 </a:t>
                      </a:r>
                    </a:p>
                  </a:txBody>
                  <a:tcPr marL="6350" marR="6350" marT="6350" marB="0" anchor="b"/>
                </a:tc>
                <a:tc>
                  <a:txBody>
                    <a:bodyPr/>
                    <a:lstStyle/>
                    <a:p>
                      <a:pPr algn="r"/>
                      <a:r>
                        <a:rPr lang="en-GB" dirty="0"/>
                        <a:t>9</a:t>
                      </a:r>
                    </a:p>
                  </a:txBody>
                  <a:tcPr/>
                </a:tc>
                <a:tc>
                  <a:txBody>
                    <a:bodyPr/>
                    <a:lstStyle/>
                    <a:p>
                      <a:r>
                        <a:rPr lang="en-GB" dirty="0"/>
                        <a:t>(326,884.89)</a:t>
                      </a:r>
                    </a:p>
                  </a:txBody>
                  <a:tcPr/>
                </a:tc>
                <a:extLst>
                  <a:ext uri="{0D108BD9-81ED-4DB2-BD59-A6C34878D82A}">
                    <a16:rowId xmlns:a16="http://schemas.microsoft.com/office/drawing/2014/main" val="2577597650"/>
                  </a:ext>
                </a:extLst>
              </a:tr>
              <a:tr h="557027">
                <a:tc>
                  <a:txBody>
                    <a:bodyPr/>
                    <a:lstStyle/>
                    <a:p>
                      <a:r>
                        <a:rPr lang="en-US" sz="1600" dirty="0"/>
                        <a:t>Public Safety and Security</a:t>
                      </a:r>
                      <a:endParaRPr lang="en-GB" sz="1600" dirty="0"/>
                    </a:p>
                  </a:txBody>
                  <a:tcPr/>
                </a:tc>
                <a:tc>
                  <a:txBody>
                    <a:bodyPr/>
                    <a:lstStyle/>
                    <a:p>
                      <a:pPr algn="r" fontAlgn="b"/>
                      <a:r>
                        <a:rPr lang="en-US" sz="1400" b="0" i="0" u="none" strike="noStrike" dirty="0">
                          <a:solidFill>
                            <a:srgbClr val="000000"/>
                          </a:solidFill>
                          <a:effectLst/>
                          <a:latin typeface="Calibri" panose="020F0502020204030204" pitchFamily="34" charset="0"/>
                        </a:rPr>
                        <a:t>21,559.00</a:t>
                      </a:r>
                      <a:endParaRPr lang="en-ZW"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a:endParaRPr lang="en-GB" dirty="0"/>
                    </a:p>
                  </a:txBody>
                  <a:tcPr/>
                </a:tc>
                <a:tc>
                  <a:txBody>
                    <a:bodyPr/>
                    <a:lstStyle/>
                    <a:p>
                      <a:pPr algn="r" fontAlgn="b"/>
                      <a:r>
                        <a:rPr lang="en-ZW" sz="1400" b="0" i="0" u="none" strike="noStrike" dirty="0">
                          <a:solidFill>
                            <a:srgbClr val="000000"/>
                          </a:solidFill>
                          <a:effectLst/>
                          <a:latin typeface="Calibri" panose="020F0502020204030204" pitchFamily="34" charset="0"/>
                        </a:rPr>
                        <a:t>                  1,480,610.38 </a:t>
                      </a:r>
                    </a:p>
                  </a:txBody>
                  <a:tcPr marL="6350" marR="6350" marT="6350" marB="0" anchor="b"/>
                </a:tc>
                <a:tc>
                  <a:txBody>
                    <a:bodyPr/>
                    <a:lstStyle/>
                    <a:p>
                      <a:pPr algn="r"/>
                      <a:r>
                        <a:rPr lang="en-GB" dirty="0"/>
                        <a:t>7</a:t>
                      </a:r>
                    </a:p>
                  </a:txBody>
                  <a:tcPr/>
                </a:tc>
                <a:tc>
                  <a:txBody>
                    <a:bodyPr/>
                    <a:lstStyle/>
                    <a:p>
                      <a:r>
                        <a:rPr lang="en-GB" dirty="0"/>
                        <a:t>(1,459,051)</a:t>
                      </a:r>
                    </a:p>
                  </a:txBody>
                  <a:tcPr/>
                </a:tc>
                <a:extLst>
                  <a:ext uri="{0D108BD9-81ED-4DB2-BD59-A6C34878D82A}">
                    <a16:rowId xmlns:a16="http://schemas.microsoft.com/office/drawing/2014/main" val="4134463939"/>
                  </a:ext>
                </a:extLst>
              </a:tr>
              <a:tr h="1026101">
                <a:tc>
                  <a:txBody>
                    <a:bodyPr/>
                    <a:lstStyle/>
                    <a:p>
                      <a:r>
                        <a:rPr lang="en-US" sz="1600" dirty="0"/>
                        <a:t>Natural Resources &amp; Conservation Mgt</a:t>
                      </a:r>
                      <a:endParaRPr lang="en-GB" sz="1600" dirty="0"/>
                    </a:p>
                  </a:txBody>
                  <a:tcPr/>
                </a:tc>
                <a:tc>
                  <a:txBody>
                    <a:bodyPr/>
                    <a:lstStyle/>
                    <a:p>
                      <a:pPr algn="r"/>
                      <a:endParaRPr lang="en-GB" sz="1400" dirty="0"/>
                    </a:p>
                  </a:txBody>
                  <a:tcPr/>
                </a:tc>
                <a:tc>
                  <a:txBody>
                    <a:bodyPr/>
                    <a:lstStyle/>
                    <a:p>
                      <a:pPr algn="r"/>
                      <a:endParaRPr lang="en-GB" dirty="0"/>
                    </a:p>
                  </a:txBody>
                  <a:tcPr/>
                </a:tc>
                <a:tc>
                  <a:txBody>
                    <a:bodyPr/>
                    <a:lstStyle/>
                    <a:p>
                      <a:pPr algn="r"/>
                      <a:endParaRPr lang="en-GB" sz="1400" dirty="0"/>
                    </a:p>
                  </a:txBody>
                  <a:tcPr/>
                </a:tc>
                <a:tc>
                  <a:txBody>
                    <a:bodyPr/>
                    <a:lstStyle/>
                    <a:p>
                      <a:pPr algn="r"/>
                      <a:endParaRPr lang="en-GB" dirty="0"/>
                    </a:p>
                  </a:txBody>
                  <a:tcPr/>
                </a:tc>
                <a:tc>
                  <a:txBody>
                    <a:bodyPr/>
                    <a:lstStyle/>
                    <a:p>
                      <a:endParaRPr lang="en-GB"/>
                    </a:p>
                  </a:txBody>
                  <a:tcPr/>
                </a:tc>
                <a:extLst>
                  <a:ext uri="{0D108BD9-81ED-4DB2-BD59-A6C34878D82A}">
                    <a16:rowId xmlns:a16="http://schemas.microsoft.com/office/drawing/2014/main" val="239956510"/>
                  </a:ext>
                </a:extLst>
              </a:tr>
              <a:tr h="351806">
                <a:tc>
                  <a:txBody>
                    <a:bodyPr/>
                    <a:lstStyle/>
                    <a:p>
                      <a:r>
                        <a:rPr lang="en-US" b="1" dirty="0"/>
                        <a:t>Total</a:t>
                      </a:r>
                      <a:endParaRPr lang="en-GB" b="1" dirty="0"/>
                    </a:p>
                  </a:txBody>
                  <a:tcPr/>
                </a:tc>
                <a:tc>
                  <a:txBody>
                    <a:bodyPr/>
                    <a:lstStyle/>
                    <a:p>
                      <a:pPr algn="r" fontAlgn="b"/>
                      <a:r>
                        <a:rPr lang="en-ZW" sz="1400" b="0" i="0" u="none" strike="noStrike" dirty="0">
                          <a:solidFill>
                            <a:srgbClr val="000000"/>
                          </a:solidFill>
                          <a:effectLst/>
                          <a:latin typeface="Calibri" panose="020F0502020204030204" pitchFamily="34" charset="0"/>
                        </a:rPr>
                        <a:t>               22,093,716.68 </a:t>
                      </a:r>
                    </a:p>
                  </a:txBody>
                  <a:tcPr marL="6350" marR="6350" marT="6350" marB="0" anchor="b"/>
                </a:tc>
                <a:tc>
                  <a:txBody>
                    <a:bodyPr/>
                    <a:lstStyle/>
                    <a:p>
                      <a:pPr algn="r"/>
                      <a:r>
                        <a:rPr lang="en-GB" dirty="0"/>
                        <a:t>100</a:t>
                      </a:r>
                    </a:p>
                  </a:txBody>
                  <a:tcPr/>
                </a:tc>
                <a:tc>
                  <a:txBody>
                    <a:bodyPr/>
                    <a:lstStyle/>
                    <a:p>
                      <a:pPr algn="r" fontAlgn="b"/>
                      <a:r>
                        <a:rPr lang="en-ZW" sz="1400" b="0" i="0" u="none" strike="noStrike" dirty="0">
                          <a:solidFill>
                            <a:srgbClr val="000000"/>
                          </a:solidFill>
                          <a:effectLst/>
                          <a:latin typeface="Calibri" panose="020F0502020204030204" pitchFamily="34" charset="0"/>
                        </a:rPr>
                        <a:t>               20,789,409.49 </a:t>
                      </a:r>
                    </a:p>
                  </a:txBody>
                  <a:tcPr marL="6350" marR="6350" marT="6350" marB="0" anchor="b"/>
                </a:tc>
                <a:tc>
                  <a:txBody>
                    <a:bodyPr/>
                    <a:lstStyle/>
                    <a:p>
                      <a:pPr algn="r"/>
                      <a:r>
                        <a:rPr lang="en-GB" dirty="0"/>
                        <a:t>100</a:t>
                      </a:r>
                    </a:p>
                  </a:txBody>
                  <a:tcPr/>
                </a:tc>
                <a:tc>
                  <a:txBody>
                    <a:bodyPr/>
                    <a:lstStyle/>
                    <a:p>
                      <a:r>
                        <a:rPr lang="en-GB" dirty="0"/>
                        <a:t>1,304,307</a:t>
                      </a:r>
                    </a:p>
                  </a:txBody>
                  <a:tcPr/>
                </a:tc>
                <a:extLst>
                  <a:ext uri="{0D108BD9-81ED-4DB2-BD59-A6C34878D82A}">
                    <a16:rowId xmlns:a16="http://schemas.microsoft.com/office/drawing/2014/main" val="3152774393"/>
                  </a:ext>
                </a:extLst>
              </a:tr>
            </a:tbl>
          </a:graphicData>
        </a:graphic>
      </p:graphicFrame>
    </p:spTree>
    <p:extLst>
      <p:ext uri="{BB962C8B-B14F-4D97-AF65-F5344CB8AC3E}">
        <p14:creationId xmlns:p14="http://schemas.microsoft.com/office/powerpoint/2010/main" val="4268981048"/>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2800" b="1" dirty="0">
                <a:solidFill>
                  <a:prstClr val="black"/>
                </a:solidFill>
                <a:ea typeface="+mn-ea"/>
                <a:cs typeface="+mn-cs"/>
              </a:rPr>
              <a:t>VI. BUDGET CROSS SUBSIDISATION ANALYSIS</a:t>
            </a:r>
            <a:endParaRPr lang="en-ZA" dirty="0"/>
          </a:p>
        </p:txBody>
      </p:sp>
      <p:sp>
        <p:nvSpPr>
          <p:cNvPr id="7" name="TextBox 6"/>
          <p:cNvSpPr txBox="1"/>
          <p:nvPr/>
        </p:nvSpPr>
        <p:spPr>
          <a:xfrm>
            <a:off x="0" y="6398786"/>
            <a:ext cx="9334500" cy="466218"/>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lnSpc>
                <a:spcPct val="107000"/>
              </a:lnSpc>
              <a:spcAft>
                <a:spcPts val="0"/>
              </a:spcAft>
            </a:pPr>
            <a:endParaRPr lang="en-ZW" sz="2400" dirty="0"/>
          </a:p>
        </p:txBody>
      </p:sp>
      <p:sp>
        <p:nvSpPr>
          <p:cNvPr id="9" name="Content Placeholder 8">
            <a:extLst>
              <a:ext uri="{FF2B5EF4-FFF2-40B4-BE49-F238E27FC236}">
                <a16:creationId xmlns:a16="http://schemas.microsoft.com/office/drawing/2014/main" id="{C0249B11-A253-BA76-6140-9C152BCE20CE}"/>
              </a:ext>
            </a:extLst>
          </p:cNvPr>
          <p:cNvSpPr>
            <a:spLocks noGrp="1"/>
          </p:cNvSpPr>
          <p:nvPr>
            <p:ph idx="1"/>
          </p:nvPr>
        </p:nvSpPr>
        <p:spPr/>
        <p:txBody>
          <a:bodyPr>
            <a:normAutofit fontScale="85000" lnSpcReduction="20000"/>
          </a:bodyPr>
          <a:lstStyle/>
          <a:p>
            <a:pPr marL="0" indent="0" algn="just">
              <a:lnSpc>
                <a:spcPct val="150000"/>
              </a:lnSpc>
              <a:spcBef>
                <a:spcPts val="0"/>
              </a:spcBef>
              <a:buNone/>
            </a:pPr>
            <a:r>
              <a:rPr lang="en-GB" sz="2000" b="1" dirty="0">
                <a:solidFill>
                  <a:srgbClr val="000000"/>
                </a:solidFill>
                <a:effectLst/>
                <a:ea typeface="Calibri" panose="020F0502020204030204" pitchFamily="34" charset="0"/>
                <a:cs typeface="Times New Roman" panose="02020603050405020304" pitchFamily="18" charset="0"/>
              </a:rPr>
              <a:t>Which programmes generate more income than expenditure? </a:t>
            </a:r>
          </a:p>
          <a:p>
            <a:pPr algn="just">
              <a:lnSpc>
                <a:spcPct val="150000"/>
              </a:lnSpc>
              <a:spcBef>
                <a:spcPts val="0"/>
              </a:spcBef>
              <a:buFont typeface="Wingdings" panose="05000000000000000000" pitchFamily="2" charset="2"/>
              <a:buChar char="Ø"/>
            </a:pPr>
            <a:r>
              <a:rPr lang="en-GB" sz="1800" dirty="0">
                <a:solidFill>
                  <a:srgbClr val="000000"/>
                </a:solidFill>
                <a:effectLst/>
                <a:latin typeface="Tahoma" panose="020B0604030504040204" pitchFamily="34" charset="0"/>
                <a:ea typeface="Calibri" panose="020F0502020204030204" pitchFamily="34" charset="0"/>
              </a:rPr>
              <a:t>Water &amp; Sanitation </a:t>
            </a:r>
            <a:endParaRPr lang="en-GB" sz="2000" dirty="0">
              <a:effectLst/>
              <a:ea typeface="Calibri" panose="020F0502020204030204" pitchFamily="34" charset="0"/>
              <a:cs typeface="Times New Roman" panose="02020603050405020304" pitchFamily="18" charset="0"/>
            </a:endParaRPr>
          </a:p>
          <a:p>
            <a:pPr marL="0" indent="0" algn="just">
              <a:lnSpc>
                <a:spcPct val="150000"/>
              </a:lnSpc>
              <a:spcBef>
                <a:spcPts val="0"/>
              </a:spcBef>
              <a:buNone/>
            </a:pPr>
            <a:r>
              <a:rPr lang="en-GB" sz="2000" b="1" dirty="0">
                <a:solidFill>
                  <a:srgbClr val="000000"/>
                </a:solidFill>
                <a:effectLst/>
                <a:ea typeface="Calibri" panose="020F0502020204030204" pitchFamily="34" charset="0"/>
                <a:cs typeface="Times New Roman" panose="02020603050405020304" pitchFamily="18" charset="0"/>
              </a:rPr>
              <a:t>Which programmes spend more than they generate (i.e. they are being subsidised).  Specify nature of activities being subsidised and funding source</a:t>
            </a:r>
            <a:endParaRPr lang="en-GB" sz="2000" b="1" dirty="0">
              <a:solidFill>
                <a:srgbClr val="000000"/>
              </a:solidFill>
              <a:ea typeface="Calibri" panose="020F0502020204030204" pitchFamily="34" charset="0"/>
              <a:cs typeface="Times New Roman" panose="02020603050405020304" pitchFamily="18" charset="0"/>
            </a:endParaRPr>
          </a:p>
          <a:p>
            <a:pPr algn="just">
              <a:lnSpc>
                <a:spcPct val="150000"/>
              </a:lnSpc>
              <a:spcBef>
                <a:spcPts val="0"/>
              </a:spcBef>
              <a:buFont typeface="Wingdings" panose="05000000000000000000" pitchFamily="2" charset="2"/>
              <a:buChar char="Ø"/>
            </a:pPr>
            <a:r>
              <a:rPr lang="en-GB" sz="1800"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Public Safety &amp; Security and the Clinics, services are being subsidized and are financed by other income generating programmes</a:t>
            </a:r>
            <a:r>
              <a:rPr lang="en-GB" sz="1800" b="1"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 </a:t>
            </a:r>
            <a:endParaRPr lang="en-GB" sz="2000" dirty="0">
              <a:solidFill>
                <a:srgbClr val="000000"/>
              </a:solidFill>
              <a:effectLst/>
              <a:ea typeface="Calibri" panose="020F0502020204030204" pitchFamily="34" charset="0"/>
              <a:cs typeface="Times New Roman" panose="02020603050405020304" pitchFamily="18" charset="0"/>
            </a:endParaRPr>
          </a:p>
          <a:p>
            <a:pPr marL="0" indent="0" algn="just">
              <a:lnSpc>
                <a:spcPct val="150000"/>
              </a:lnSpc>
              <a:spcBef>
                <a:spcPts val="0"/>
              </a:spcBef>
              <a:buNone/>
            </a:pPr>
            <a:r>
              <a:rPr lang="en-GB" sz="2000" b="1" dirty="0">
                <a:solidFill>
                  <a:srgbClr val="000000"/>
                </a:solidFill>
                <a:effectLst/>
                <a:ea typeface="Calibri" panose="020F0502020204030204" pitchFamily="34" charset="0"/>
                <a:cs typeface="Times New Roman" panose="02020603050405020304" pitchFamily="18" charset="0"/>
              </a:rPr>
              <a:t>Are there any policies to support or guide cross-subsidisation?</a:t>
            </a:r>
          </a:p>
          <a:p>
            <a:pPr algn="just">
              <a:lnSpc>
                <a:spcPct val="150000"/>
              </a:lnSpc>
              <a:spcBef>
                <a:spcPts val="0"/>
              </a:spcBef>
              <a:buFont typeface="Wingdings" panose="05000000000000000000" pitchFamily="2" charset="2"/>
              <a:buChar char="Ø"/>
            </a:pPr>
            <a:r>
              <a:rPr lang="en-GB" sz="2000" dirty="0">
                <a:effectLst/>
                <a:ea typeface="Calibri" panose="020F0502020204030204" pitchFamily="34" charset="0"/>
                <a:cs typeface="Times New Roman" panose="02020603050405020304" pitchFamily="18" charset="0"/>
              </a:rPr>
              <a:t>The finance policy supports cross subsidization through interfund</a:t>
            </a:r>
          </a:p>
          <a:p>
            <a:pPr marL="0" indent="0">
              <a:lnSpc>
                <a:spcPct val="150000"/>
              </a:lnSpc>
              <a:spcBef>
                <a:spcPts val="0"/>
              </a:spcBef>
              <a:buNone/>
            </a:pPr>
            <a:r>
              <a:rPr lang="en-GB" sz="2000" b="1" dirty="0">
                <a:solidFill>
                  <a:srgbClr val="000000"/>
                </a:solidFill>
                <a:effectLst/>
                <a:ea typeface="Calibri" panose="020F0502020204030204" pitchFamily="34" charset="0"/>
                <a:cs typeface="Times New Roman" panose="02020603050405020304" pitchFamily="18" charset="0"/>
              </a:rPr>
              <a:t>How have gender considerations influenced the cross-subsidisation of services?</a:t>
            </a:r>
          </a:p>
          <a:p>
            <a:pPr algn="just">
              <a:lnSpc>
                <a:spcPct val="150000"/>
              </a:lnSpc>
              <a:spcBef>
                <a:spcPts val="0"/>
              </a:spcBef>
              <a:buFont typeface="Wingdings" panose="05000000000000000000" pitchFamily="2" charset="2"/>
              <a:buChar char="Ø"/>
            </a:pPr>
            <a:r>
              <a:rPr lang="en-GB" sz="2000" dirty="0">
                <a:ea typeface="Calibri" panose="020F0502020204030204" pitchFamily="34" charset="0"/>
                <a:cs typeface="Times New Roman" panose="02020603050405020304" pitchFamily="18" charset="0"/>
              </a:rPr>
              <a:t>Gender consideration assist in guiding council to close gender gaps hence affecting expenditure patterns of various programmes</a:t>
            </a:r>
          </a:p>
          <a:p>
            <a:pPr marL="0" indent="0" algn="just">
              <a:lnSpc>
                <a:spcPct val="150000"/>
              </a:lnSpc>
              <a:spcBef>
                <a:spcPts val="0"/>
              </a:spcBef>
              <a:buNone/>
            </a:pPr>
            <a:r>
              <a:rPr lang="en-GB" sz="2000" b="1" dirty="0">
                <a:solidFill>
                  <a:srgbClr val="000000"/>
                </a:solidFill>
                <a:effectLst/>
                <a:ea typeface="Calibri" panose="020F0502020204030204" pitchFamily="34" charset="0"/>
                <a:cs typeface="Times New Roman" panose="02020603050405020304" pitchFamily="18" charset="0"/>
              </a:rPr>
              <a:t>What percentage of allocations have been influenced by gender considerations? </a:t>
            </a:r>
          </a:p>
          <a:p>
            <a:pPr algn="just">
              <a:lnSpc>
                <a:spcPct val="150000"/>
              </a:lnSpc>
              <a:spcBef>
                <a:spcPts val="0"/>
              </a:spcBef>
              <a:buFont typeface="Wingdings" panose="05000000000000000000" pitchFamily="2" charset="2"/>
              <a:buChar char="Ø"/>
            </a:pPr>
            <a:r>
              <a:rPr lang="en-GB" sz="2000" dirty="0">
                <a:solidFill>
                  <a:srgbClr val="000000"/>
                </a:solidFill>
                <a:ea typeface="Calibri" panose="020F0502020204030204" pitchFamily="34" charset="0"/>
                <a:cs typeface="Times New Roman" panose="02020603050405020304" pitchFamily="18" charset="0"/>
              </a:rPr>
              <a:t>100%</a:t>
            </a:r>
            <a:endParaRPr lang="en-GB" sz="2000" dirty="0">
              <a:effectLst/>
              <a:ea typeface="Calibri" panose="020F0502020204030204" pitchFamily="34" charset="0"/>
              <a:cs typeface="Times New Roman" panose="02020603050405020304" pitchFamily="18" charset="0"/>
            </a:endParaRPr>
          </a:p>
          <a:p>
            <a:pPr marL="0" indent="0">
              <a:buNone/>
            </a:pPr>
            <a:endParaRPr lang="en-GB" dirty="0"/>
          </a:p>
        </p:txBody>
      </p:sp>
    </p:spTree>
    <p:extLst>
      <p:ext uri="{BB962C8B-B14F-4D97-AF65-F5344CB8AC3E}">
        <p14:creationId xmlns:p14="http://schemas.microsoft.com/office/powerpoint/2010/main" val="2433676531"/>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2700" b="1" dirty="0">
                <a:solidFill>
                  <a:prstClr val="black"/>
                </a:solidFill>
                <a:ea typeface="+mn-ea"/>
                <a:cs typeface="+mn-cs"/>
              </a:rPr>
              <a:t>VII. CONCLUSIONS AND NEXT STEPS</a:t>
            </a:r>
            <a:endParaRPr lang="en-ZA" dirty="0"/>
          </a:p>
        </p:txBody>
      </p:sp>
      <p:sp>
        <p:nvSpPr>
          <p:cNvPr id="10" name="Content Placeholder 9">
            <a:extLst>
              <a:ext uri="{FF2B5EF4-FFF2-40B4-BE49-F238E27FC236}">
                <a16:creationId xmlns:a16="http://schemas.microsoft.com/office/drawing/2014/main" id="{AAB69D43-64BD-7825-87DA-82AFF55A727B}"/>
              </a:ext>
            </a:extLst>
          </p:cNvPr>
          <p:cNvSpPr>
            <a:spLocks noGrp="1"/>
          </p:cNvSpPr>
          <p:nvPr>
            <p:ph idx="1"/>
          </p:nvPr>
        </p:nvSpPr>
        <p:spPr/>
        <p:txBody>
          <a:bodyPr>
            <a:normAutofit/>
          </a:bodyPr>
          <a:lstStyle/>
          <a:p>
            <a:pPr marL="400050" indent="-285750" algn="just">
              <a:lnSpc>
                <a:spcPct val="107000"/>
              </a:lnSpc>
              <a:spcAft>
                <a:spcPts val="800"/>
              </a:spcAft>
              <a:buFont typeface="Wingdings" panose="05000000000000000000" pitchFamily="2" charset="2"/>
              <a:buChar char="Ø"/>
            </a:pPr>
            <a:r>
              <a:rPr lang="en-GB" sz="1400" dirty="0">
                <a:effectLst/>
                <a:latin typeface="Tahoma" panose="020B0604030504040204" pitchFamily="34" charset="0"/>
                <a:ea typeface="Calibri" panose="020F0502020204030204" pitchFamily="34" charset="0"/>
                <a:cs typeface="Times New Roman" panose="02020603050405020304" pitchFamily="18" charset="0"/>
              </a:rPr>
              <a:t>The council has significantly contributed to gender equality and women's empowerment. The implementation of a gender-responsive and mainstreamed budget has facilitated the creation of policies, such as Gender, Sexual Harassment , Selection and </a:t>
            </a:r>
            <a:r>
              <a:rPr lang="en-GB" sz="1400" dirty="0">
                <a:latin typeface="Tahoma" panose="020B0604030504040204" pitchFamily="34" charset="0"/>
                <a:ea typeface="Calibri" panose="020F0502020204030204" pitchFamily="34" charset="0"/>
                <a:cs typeface="Times New Roman" panose="02020603050405020304" pitchFamily="18" charset="0"/>
              </a:rPr>
              <a:t>R</a:t>
            </a:r>
            <a:r>
              <a:rPr lang="en-GB" sz="1400" dirty="0">
                <a:effectLst/>
                <a:latin typeface="Tahoma" panose="020B0604030504040204" pitchFamily="34" charset="0"/>
                <a:ea typeface="Calibri" panose="020F0502020204030204" pitchFamily="34" charset="0"/>
                <a:cs typeface="Times New Roman" panose="02020603050405020304" pitchFamily="18" charset="0"/>
              </a:rPr>
              <a:t>ecruitment policies, that are sensitive to gender issues. </a:t>
            </a:r>
          </a:p>
          <a:p>
            <a:pPr marL="400050" indent="-285750" algn="just">
              <a:lnSpc>
                <a:spcPct val="107000"/>
              </a:lnSpc>
              <a:spcAft>
                <a:spcPts val="800"/>
              </a:spcAft>
              <a:buFont typeface="Wingdings" panose="05000000000000000000" pitchFamily="2" charset="2"/>
              <a:buChar char="Ø"/>
            </a:pPr>
            <a:r>
              <a:rPr lang="en-GB" sz="1400" dirty="0">
                <a:effectLst/>
                <a:latin typeface="Tahoma" panose="020B0604030504040204" pitchFamily="34" charset="0"/>
                <a:ea typeface="Calibri" panose="020F0502020204030204" pitchFamily="34" charset="0"/>
                <a:cs typeface="Times New Roman" panose="02020603050405020304" pitchFamily="18" charset="0"/>
              </a:rPr>
              <a:t>This approach addresses gender-based barriers and respects gender differences; for instance, it now allows women to own land in their own right. </a:t>
            </a:r>
          </a:p>
          <a:p>
            <a:pPr marL="400050" indent="-285750" algn="just">
              <a:lnSpc>
                <a:spcPct val="107000"/>
              </a:lnSpc>
              <a:spcAft>
                <a:spcPts val="800"/>
              </a:spcAft>
              <a:buFont typeface="Wingdings" panose="05000000000000000000" pitchFamily="2" charset="2"/>
              <a:buChar char="Ø"/>
            </a:pPr>
            <a:r>
              <a:rPr lang="en-GB" sz="1400" dirty="0">
                <a:latin typeface="Tahoma" panose="020B0604030504040204" pitchFamily="34" charset="0"/>
                <a:ea typeface="Calibri" panose="020F0502020204030204" pitchFamily="34" charset="0"/>
                <a:cs typeface="Times New Roman" panose="02020603050405020304" pitchFamily="18" charset="0"/>
              </a:rPr>
              <a:t>C</a:t>
            </a:r>
            <a:r>
              <a:rPr lang="en-GB" sz="1400" dirty="0">
                <a:effectLst/>
                <a:latin typeface="Tahoma" panose="020B0604030504040204" pitchFamily="34" charset="0"/>
                <a:ea typeface="Calibri" panose="020F0502020204030204" pitchFamily="34" charset="0"/>
                <a:cs typeface="Times New Roman" panose="02020603050405020304" pitchFamily="18" charset="0"/>
              </a:rPr>
              <a:t>ouncil's initiatives ensure that there is gender parity in a broader strategy aimed at advancing gender equality. </a:t>
            </a:r>
          </a:p>
          <a:p>
            <a:pPr marL="400050" indent="-285750" algn="just">
              <a:lnSpc>
                <a:spcPct val="107000"/>
              </a:lnSpc>
              <a:spcAft>
                <a:spcPts val="800"/>
              </a:spcAft>
              <a:buFont typeface="Wingdings" panose="05000000000000000000" pitchFamily="2" charset="2"/>
              <a:buChar char="Ø"/>
            </a:pPr>
            <a:r>
              <a:rPr lang="en-GB" sz="1400" dirty="0">
                <a:latin typeface="Tahoma" panose="020B0604030504040204" pitchFamily="34" charset="0"/>
                <a:ea typeface="Calibri" panose="020F0502020204030204" pitchFamily="34" charset="0"/>
                <a:cs typeface="Times New Roman" panose="02020603050405020304" pitchFamily="18" charset="0"/>
              </a:rPr>
              <a:t>City of Victoria Falls</a:t>
            </a:r>
            <a:r>
              <a:rPr lang="en-GB" sz="1400" dirty="0">
                <a:effectLst/>
                <a:latin typeface="Tahoma" panose="020B0604030504040204" pitchFamily="34" charset="0"/>
                <a:ea typeface="Calibri" panose="020F0502020204030204" pitchFamily="34" charset="0"/>
                <a:cs typeface="Times New Roman" panose="02020603050405020304" pitchFamily="18" charset="0"/>
              </a:rPr>
              <a:t> evolving measures to close gaps and eradicate gender-based violence through commemoration days and other gender-specific activities. </a:t>
            </a:r>
          </a:p>
          <a:p>
            <a:pPr marL="400050" indent="-285750">
              <a:lnSpc>
                <a:spcPct val="107000"/>
              </a:lnSpc>
              <a:spcAft>
                <a:spcPts val="800"/>
              </a:spcAft>
              <a:buFont typeface="Wingdings" panose="05000000000000000000" pitchFamily="2" charset="2"/>
              <a:buChar char="Ø"/>
            </a:pPr>
            <a:r>
              <a:rPr lang="en-ZW" sz="1400" dirty="0">
                <a:effectLst/>
                <a:latin typeface="Tahoma" panose="020B0604030504040204" pitchFamily="34" charset="0"/>
                <a:ea typeface="Calibri" panose="020F0502020204030204" pitchFamily="34" charset="0"/>
                <a:cs typeface="Times New Roman" panose="02020603050405020304" pitchFamily="18" charset="0"/>
              </a:rPr>
              <a:t>These efforts have led to improvements in both customer and employee satisfaction by creating an inclusive environment that acknowledges and addresses the diverse needs of all individuals.</a:t>
            </a:r>
          </a:p>
          <a:p>
            <a:pPr marL="400050" indent="-285750">
              <a:lnSpc>
                <a:spcPct val="107000"/>
              </a:lnSpc>
              <a:spcAft>
                <a:spcPts val="800"/>
              </a:spcAft>
              <a:buFont typeface="Wingdings" panose="05000000000000000000" pitchFamily="2" charset="2"/>
              <a:buChar char="Ø"/>
            </a:pPr>
            <a:r>
              <a:rPr lang="en-ZW" sz="1400" dirty="0">
                <a:latin typeface="Tahoma" panose="020B0604030504040204" pitchFamily="34" charset="0"/>
                <a:ea typeface="Calibri" panose="020F0502020204030204" pitchFamily="34" charset="0"/>
                <a:cs typeface="Times New Roman" panose="02020603050405020304" pitchFamily="18" charset="0"/>
              </a:rPr>
              <a:t>C</a:t>
            </a:r>
            <a:r>
              <a:rPr lang="en-ZW" sz="1400" dirty="0">
                <a:effectLst/>
                <a:latin typeface="Tahoma" panose="020B0604030504040204" pitchFamily="34" charset="0"/>
                <a:ea typeface="Calibri" panose="020F0502020204030204" pitchFamily="34" charset="0"/>
                <a:cs typeface="Times New Roman" panose="02020603050405020304" pitchFamily="18" charset="0"/>
              </a:rPr>
              <a:t>ouncil's commitment to integrating gender perspectives into budgeting processes has not only fostered policy development but also promoted a more equitable society where women can thrive and participate fully in all aspects of life.</a:t>
            </a:r>
            <a:endParaRPr lang="en-ZW"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p:cNvSpPr txBox="1"/>
          <p:nvPr/>
        </p:nvSpPr>
        <p:spPr>
          <a:xfrm>
            <a:off x="0" y="6398786"/>
            <a:ext cx="9334500" cy="487506"/>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lnSpc>
                <a:spcPct val="107000"/>
              </a:lnSpc>
              <a:spcAft>
                <a:spcPts val="0"/>
              </a:spcAft>
            </a:pPr>
            <a:r>
              <a:rPr lang="en-GB" sz="2400" i="1" dirty="0"/>
              <a:t> </a:t>
            </a:r>
            <a:endParaRPr lang="en-ZW" sz="2400" dirty="0"/>
          </a:p>
        </p:txBody>
      </p:sp>
    </p:spTree>
    <p:extLst>
      <p:ext uri="{BB962C8B-B14F-4D97-AF65-F5344CB8AC3E}">
        <p14:creationId xmlns:p14="http://schemas.microsoft.com/office/powerpoint/2010/main" val="4268981048"/>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12992" y="1185829"/>
            <a:ext cx="4572000" cy="4321696"/>
          </a:xfrm>
          <a:prstGeom prst="rect">
            <a:avLst/>
          </a:prstGeom>
        </p:spPr>
        <p:txBody>
          <a:bodyPr>
            <a:spAutoFit/>
          </a:bodyPr>
          <a:lstStyle/>
          <a:p>
            <a:pPr marL="342900" algn="ctr">
              <a:lnSpc>
                <a:spcPct val="115000"/>
              </a:lnSpc>
              <a:spcAft>
                <a:spcPts val="750"/>
              </a:spcAft>
            </a:pPr>
            <a:r>
              <a:rPr lang="en-US" sz="7200" b="1" dirty="0">
                <a:latin typeface="Forte" panose="03060902040502070203" pitchFamily="66" charset="0"/>
                <a:ea typeface="Calibri" panose="020F0502020204030204" pitchFamily="34" charset="0"/>
                <a:cs typeface="Tahoma" panose="020B0604030504040204" pitchFamily="34" charset="0"/>
              </a:rPr>
              <a:t>THE END</a:t>
            </a:r>
          </a:p>
          <a:p>
            <a:pPr marL="342900" algn="ctr">
              <a:lnSpc>
                <a:spcPct val="115000"/>
              </a:lnSpc>
              <a:spcAft>
                <a:spcPts val="750"/>
              </a:spcAft>
            </a:pPr>
            <a:endParaRPr lang="en-US" sz="7200" b="1" dirty="0">
              <a:latin typeface="Forte" panose="03060902040502070203" pitchFamily="66" charset="0"/>
              <a:ea typeface="Calibri" panose="020F0502020204030204" pitchFamily="34" charset="0"/>
              <a:cs typeface="Tahoma" panose="020B0604030504040204" pitchFamily="34" charset="0"/>
            </a:endParaRPr>
          </a:p>
          <a:p>
            <a:pPr marL="342900" algn="ctr">
              <a:lnSpc>
                <a:spcPct val="115000"/>
              </a:lnSpc>
              <a:spcAft>
                <a:spcPts val="750"/>
              </a:spcAft>
            </a:pPr>
            <a:endParaRPr lang="en-ZW" sz="7200" dirty="0">
              <a:latin typeface="Calibri" panose="020F0502020204030204" pitchFamily="34" charset="0"/>
              <a:ea typeface="Calibri" panose="020F0502020204030204" pitchFamily="34" charset="0"/>
              <a:cs typeface="Times New Roman" panose="02020603050405020304" pitchFamily="18" charset="0"/>
            </a:endParaRPr>
          </a:p>
          <a:p>
            <a:pPr marL="342900" algn="ctr">
              <a:lnSpc>
                <a:spcPct val="115000"/>
              </a:lnSpc>
              <a:spcAft>
                <a:spcPts val="750"/>
              </a:spcAft>
            </a:pPr>
            <a:r>
              <a:rPr lang="en-US" sz="600" b="1" dirty="0">
                <a:latin typeface="Tahoma" panose="020B0604030504040204" pitchFamily="34" charset="0"/>
                <a:ea typeface="Calibri" panose="020F0502020204030204" pitchFamily="34" charset="0"/>
                <a:cs typeface="Times New Roman" panose="02020603050405020304" pitchFamily="18" charset="0"/>
              </a:rPr>
              <a:t> </a:t>
            </a:r>
            <a:endParaRPr lang="en-ZW" sz="6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0250" y="2371186"/>
            <a:ext cx="3919628" cy="3629564"/>
          </a:xfrm>
          <a:prstGeom prst="rect">
            <a:avLst/>
          </a:prstGeom>
        </p:spPr>
      </p:pic>
    </p:spTree>
    <p:extLst>
      <p:ext uri="{BB962C8B-B14F-4D97-AF65-F5344CB8AC3E}">
        <p14:creationId xmlns:p14="http://schemas.microsoft.com/office/powerpoint/2010/main" val="10358315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90000"/>
          </a:bodyPr>
          <a:lstStyle/>
          <a:p>
            <a:pPr marL="457200" marR="191135" lvl="1">
              <a:lnSpc>
                <a:spcPct val="115000"/>
              </a:lnSpc>
              <a:spcAft>
                <a:spcPts val="0"/>
              </a:spcAft>
            </a:pPr>
            <a:br>
              <a:rPr lang="en-ZW" b="1" dirty="0"/>
            </a:br>
            <a:r>
              <a:rPr lang="en-ZA" sz="3100" b="1"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I. POLICY FRAMEWORK  </a:t>
            </a:r>
            <a:br>
              <a:rPr lang="en-ZA" dirty="0">
                <a:effectLst/>
                <a:latin typeface="Calibri" panose="020F0502020204030204" pitchFamily="34" charset="0"/>
                <a:ea typeface="Calibri" panose="020F0502020204030204" pitchFamily="34" charset="0"/>
                <a:cs typeface="Times New Roman" panose="02020603050405020304" pitchFamily="18" charset="0"/>
              </a:rPr>
            </a:br>
            <a:br>
              <a:rPr lang="en-ZW" b="1" dirty="0"/>
            </a:br>
            <a:endParaRPr lang="en-ZW" b="1" dirty="0"/>
          </a:p>
        </p:txBody>
      </p:sp>
      <p:sp>
        <p:nvSpPr>
          <p:cNvPr id="3" name="Content Placeholder 2"/>
          <p:cNvSpPr>
            <a:spLocks noGrp="1"/>
          </p:cNvSpPr>
          <p:nvPr>
            <p:ph sz="half" idx="1"/>
          </p:nvPr>
        </p:nvSpPr>
        <p:spPr>
          <a:xfrm>
            <a:off x="457200" y="1600200"/>
            <a:ext cx="4648200" cy="4525963"/>
          </a:xfrm>
          <a:ln>
            <a:solidFill>
              <a:schemeClr val="tx1"/>
            </a:solidFill>
          </a:ln>
        </p:spPr>
        <p:txBody>
          <a:bodyPr>
            <a:noAutofit/>
          </a:bodyPr>
          <a:lstStyle/>
          <a:p>
            <a:pPr marL="0" marR="0" lvl="0" indent="0" algn="just">
              <a:lnSpc>
                <a:spcPts val="1365"/>
              </a:lnSpc>
              <a:spcBef>
                <a:spcPts val="0"/>
              </a:spcBef>
              <a:spcAft>
                <a:spcPts val="0"/>
              </a:spcAft>
              <a:buNone/>
            </a:pPr>
            <a:endParaRPr lang="en-US" sz="2400" dirty="0">
              <a:ea typeface="Liberation Sans Narrow"/>
              <a:cs typeface="Liberation Sans Narrow"/>
            </a:endParaRPr>
          </a:p>
          <a:p>
            <a:pPr marL="0" indent="0" algn="just">
              <a:lnSpc>
                <a:spcPct val="107000"/>
              </a:lnSpc>
              <a:spcBef>
                <a:spcPts val="25"/>
              </a:spcBef>
              <a:spcAft>
                <a:spcPts val="5"/>
              </a:spcAft>
              <a:buNone/>
            </a:pPr>
            <a:r>
              <a:rPr lang="en-US" sz="1400" b="1" dirty="0">
                <a:latin typeface="Tahoma" panose="020B0604030504040204" pitchFamily="34" charset="0"/>
                <a:ea typeface="Tahoma" panose="020B0604030504040204" pitchFamily="34" charset="0"/>
                <a:cs typeface="Tahoma" panose="020B0604030504040204" pitchFamily="34" charset="0"/>
              </a:rPr>
              <a:t>What gender provisions and policies  guide the council budget?</a:t>
            </a:r>
          </a:p>
          <a:p>
            <a:pPr algn="just">
              <a:lnSpc>
                <a:spcPct val="150000"/>
              </a:lnSpc>
              <a:spcBef>
                <a:spcPts val="25"/>
              </a:spcBef>
              <a:spcAft>
                <a:spcPts val="5"/>
              </a:spcAft>
              <a:buFont typeface="Wingdings" panose="05000000000000000000" pitchFamily="2" charset="2"/>
              <a:buChar char="Ø"/>
            </a:pPr>
            <a:r>
              <a:rPr lang="en-US" sz="1050" dirty="0">
                <a:latin typeface="Tahoma" panose="020B0604030504040204" pitchFamily="34" charset="0"/>
                <a:ea typeface="Tahoma" panose="020B0604030504040204" pitchFamily="34" charset="0"/>
                <a:cs typeface="Tahoma" panose="020B0604030504040204" pitchFamily="34" charset="0"/>
              </a:rPr>
              <a:t>Urban Councils Act Chapter 29:15</a:t>
            </a:r>
          </a:p>
          <a:p>
            <a:pPr algn="just">
              <a:lnSpc>
                <a:spcPct val="150000"/>
              </a:lnSpc>
              <a:spcBef>
                <a:spcPts val="25"/>
              </a:spcBef>
              <a:spcAft>
                <a:spcPts val="5"/>
              </a:spcAft>
              <a:buFont typeface="Wingdings" panose="05000000000000000000" pitchFamily="2" charset="2"/>
              <a:buChar char="Ø"/>
            </a:pPr>
            <a:r>
              <a:rPr lang="en-US" sz="1050" dirty="0">
                <a:latin typeface="Tahoma" panose="020B0604030504040204" pitchFamily="34" charset="0"/>
                <a:ea typeface="Tahoma" panose="020B0604030504040204" pitchFamily="34" charset="0"/>
                <a:cs typeface="Tahoma" panose="020B0604030504040204" pitchFamily="34" charset="0"/>
              </a:rPr>
              <a:t>Public Finance Management Act Chapter 22:19</a:t>
            </a:r>
          </a:p>
          <a:p>
            <a:pPr algn="just">
              <a:lnSpc>
                <a:spcPct val="150000"/>
              </a:lnSpc>
              <a:spcBef>
                <a:spcPts val="25"/>
              </a:spcBef>
              <a:spcAft>
                <a:spcPts val="5"/>
              </a:spcAft>
              <a:buFont typeface="Wingdings" panose="05000000000000000000" pitchFamily="2" charset="2"/>
              <a:buChar char="Ø"/>
            </a:pPr>
            <a:r>
              <a:rPr lang="en-US" sz="1050" dirty="0">
                <a:latin typeface="Tahoma" panose="020B0604030504040204" pitchFamily="34" charset="0"/>
                <a:ea typeface="Tahoma" panose="020B0604030504040204" pitchFamily="34" charset="0"/>
                <a:cs typeface="Tahoma" panose="020B0604030504040204" pitchFamily="34" charset="0"/>
              </a:rPr>
              <a:t>Consultative meetings – stakeholders’ input</a:t>
            </a:r>
          </a:p>
          <a:p>
            <a:pPr algn="just">
              <a:spcBef>
                <a:spcPts val="0"/>
              </a:spcBef>
            </a:pPr>
            <a:endParaRPr lang="en-GB" sz="1400" dirty="0">
              <a:latin typeface="Tahoma" panose="020B0604030504040204" pitchFamily="34" charset="0"/>
              <a:ea typeface="Tahoma" panose="020B0604030504040204" pitchFamily="34" charset="0"/>
              <a:cs typeface="Tahoma" panose="020B0604030504040204" pitchFamily="34" charset="0"/>
            </a:endParaRPr>
          </a:p>
          <a:p>
            <a:pPr marL="0" marR="0" lvl="0" indent="0" algn="just">
              <a:lnSpc>
                <a:spcPct val="107000"/>
              </a:lnSpc>
              <a:spcBef>
                <a:spcPts val="25"/>
              </a:spcBef>
              <a:spcAft>
                <a:spcPts val="5"/>
              </a:spcAft>
              <a:buNone/>
            </a:pPr>
            <a:r>
              <a:rPr lang="en-GB" sz="1400" b="1" dirty="0">
                <a:effectLst/>
                <a:latin typeface="Tahoma" panose="020B0604030504040204" pitchFamily="34" charset="0"/>
                <a:ea typeface="Tahoma" panose="020B0604030504040204" pitchFamily="34" charset="0"/>
                <a:cs typeface="Tahoma" panose="020B0604030504040204" pitchFamily="34" charset="0"/>
              </a:rPr>
              <a:t>Does the council have a gender policy and does it address issues on gender budgeting?</a:t>
            </a:r>
          </a:p>
          <a:p>
            <a:pPr lvl="0" algn="just">
              <a:lnSpc>
                <a:spcPct val="150000"/>
              </a:lnSpc>
              <a:spcBef>
                <a:spcPts val="25"/>
              </a:spcBef>
              <a:spcAft>
                <a:spcPts val="5"/>
              </a:spcAft>
              <a:buFont typeface="Wingdings" panose="05000000000000000000" pitchFamily="2" charset="2"/>
              <a:buChar char="Ø"/>
            </a:pPr>
            <a:r>
              <a:rPr lang="en-US" sz="1050" dirty="0">
                <a:latin typeface="Tahoma" panose="020B0604030504040204" pitchFamily="34" charset="0"/>
                <a:ea typeface="Tahoma" panose="020B0604030504040204" pitchFamily="34" charset="0"/>
                <a:cs typeface="Tahoma" panose="020B0604030504040204" pitchFamily="34" charset="0"/>
              </a:rPr>
              <a:t>Council has a gender policy in place which was approved in 2019.  According to the policy allocation of resources should be gender sensitive e.g. Council to consider quota allocation of land for women, youth and people living with disabilities, waiting list now gender sensitive as it includes age, sex, able bodied and disabled</a:t>
            </a:r>
            <a:endParaRPr lang="en-ZW" sz="1050" dirty="0">
              <a:latin typeface="Tahoma" panose="020B0604030504040204" pitchFamily="34" charset="0"/>
              <a:ea typeface="Tahoma" panose="020B0604030504040204" pitchFamily="34" charset="0"/>
              <a:cs typeface="Tahoma" panose="020B0604030504040204" pitchFamily="34" charset="0"/>
            </a:endParaRPr>
          </a:p>
          <a:p>
            <a:pPr lvl="0" algn="just">
              <a:lnSpc>
                <a:spcPct val="150000"/>
              </a:lnSpc>
              <a:spcBef>
                <a:spcPts val="25"/>
              </a:spcBef>
              <a:spcAft>
                <a:spcPts val="5"/>
              </a:spcAft>
              <a:buFont typeface="Wingdings" panose="05000000000000000000" pitchFamily="2" charset="2"/>
              <a:buChar char="Ø"/>
            </a:pPr>
            <a:r>
              <a:rPr lang="en-US" sz="1050" dirty="0">
                <a:effectLst/>
                <a:latin typeface="Tahoma" panose="020B0604030504040204" pitchFamily="34" charset="0"/>
                <a:ea typeface="Tahoma" panose="020B0604030504040204" pitchFamily="34" charset="0"/>
                <a:cs typeface="Tahoma" panose="020B0604030504040204" pitchFamily="34" charset="0"/>
              </a:rPr>
              <a:t>Council allocates informal trading facilities to women, men, able bodied and disabled</a:t>
            </a:r>
          </a:p>
          <a:p>
            <a:pPr lvl="0" algn="just">
              <a:lnSpc>
                <a:spcPct val="150000"/>
              </a:lnSpc>
              <a:spcBef>
                <a:spcPts val="25"/>
              </a:spcBef>
              <a:spcAft>
                <a:spcPts val="5"/>
              </a:spcAft>
              <a:buFont typeface="Wingdings" panose="05000000000000000000" pitchFamily="2" charset="2"/>
              <a:buChar char="Ø"/>
            </a:pPr>
            <a:r>
              <a:rPr lang="en-US" sz="1050" dirty="0">
                <a:latin typeface="Tahoma" panose="020B0604030504040204" pitchFamily="34" charset="0"/>
                <a:ea typeface="Tahoma" panose="020B0604030504040204" pitchFamily="34" charset="0"/>
                <a:cs typeface="Tahoma" panose="020B0604030504040204" pitchFamily="34" charset="0"/>
              </a:rPr>
              <a:t>Council ensures women and men have equal access to employment opportunities </a:t>
            </a:r>
            <a:endParaRPr lang="en-ZW" sz="1050" dirty="0">
              <a:effectLst/>
              <a:latin typeface="Tahoma" panose="020B0604030504040204" pitchFamily="34" charset="0"/>
              <a:ea typeface="Tahoma" panose="020B0604030504040204" pitchFamily="34" charset="0"/>
              <a:cs typeface="Tahoma" panose="020B0604030504040204" pitchFamily="34" charset="0"/>
            </a:endParaRPr>
          </a:p>
          <a:p>
            <a:pPr marR="0" lvl="0" algn="just">
              <a:lnSpc>
                <a:spcPct val="107000"/>
              </a:lnSpc>
              <a:spcBef>
                <a:spcPts val="25"/>
              </a:spcBef>
              <a:spcAft>
                <a:spcPts val="5"/>
              </a:spcAft>
            </a:pPr>
            <a:endParaRPr lang="en-GB" sz="1400" b="1" dirty="0">
              <a:effectLst/>
              <a:ea typeface="Calibri" panose="020F0502020204030204" pitchFamily="34" charset="0"/>
              <a:cs typeface="Times New Roman" panose="02020603050405020304" pitchFamily="18" charset="0"/>
            </a:endParaRPr>
          </a:p>
          <a:p>
            <a:pPr marL="0" marR="0" indent="0">
              <a:spcBef>
                <a:spcPts val="0"/>
              </a:spcBef>
              <a:spcAft>
                <a:spcPts val="0"/>
              </a:spcAft>
              <a:buNone/>
            </a:pPr>
            <a:endParaRPr lang="en-ZW" sz="2400" dirty="0"/>
          </a:p>
        </p:txBody>
      </p:sp>
      <p:pic>
        <p:nvPicPr>
          <p:cNvPr id="7" name="Content Placeholder 6">
            <a:extLst>
              <a:ext uri="{FF2B5EF4-FFF2-40B4-BE49-F238E27FC236}">
                <a16:creationId xmlns:a16="http://schemas.microsoft.com/office/drawing/2014/main" id="{661D741A-3EB6-34D1-6451-BDFFFE981B2C}"/>
              </a:ext>
            </a:extLst>
          </p:cNvPr>
          <p:cNvPicPr>
            <a:picLocks noGrp="1" noChangeAspect="1"/>
          </p:cNvPicPr>
          <p:nvPr>
            <p:ph sz="half" idx="2"/>
          </p:nvPr>
        </p:nvPicPr>
        <p:blipFill>
          <a:blip r:embed="rId2"/>
          <a:stretch>
            <a:fillRect/>
          </a:stretch>
        </p:blipFill>
        <p:spPr>
          <a:xfrm>
            <a:off x="5410200" y="1600200"/>
            <a:ext cx="3276600" cy="4525963"/>
          </a:xfrm>
          <a:ln>
            <a:solidFill>
              <a:schemeClr val="tx1"/>
            </a:solidFill>
          </a:ln>
        </p:spPr>
      </p:pic>
      <p:sp>
        <p:nvSpPr>
          <p:cNvPr id="6" name="TextBox 5"/>
          <p:cNvSpPr txBox="1"/>
          <p:nvPr/>
        </p:nvSpPr>
        <p:spPr>
          <a:xfrm>
            <a:off x="0" y="6398786"/>
            <a:ext cx="9334500" cy="466218"/>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lnSpc>
                <a:spcPct val="107000"/>
              </a:lnSpc>
              <a:spcAft>
                <a:spcPts val="0"/>
              </a:spcAft>
            </a:pPr>
            <a:endParaRPr lang="en-ZW" sz="2400" dirty="0"/>
          </a:p>
        </p:txBody>
      </p:sp>
    </p:spTree>
    <p:extLst>
      <p:ext uri="{BB962C8B-B14F-4D97-AF65-F5344CB8AC3E}">
        <p14:creationId xmlns:p14="http://schemas.microsoft.com/office/powerpoint/2010/main" val="1224357605"/>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sz="3600" b="1" dirty="0"/>
              <a:t>II</a:t>
            </a:r>
            <a:r>
              <a:rPr lang="en-ZA" b="1" dirty="0"/>
              <a:t>. </a:t>
            </a:r>
            <a:r>
              <a:rPr lang="en-US" sz="3600" b="1" dirty="0">
                <a:effectLst/>
                <a:latin typeface="+mn-lt"/>
                <a:ea typeface="Liberation Sans Narrow"/>
                <a:cs typeface="Liberation Sans Narrow"/>
              </a:rPr>
              <a:t>THE BUDGET PROCESS</a:t>
            </a:r>
            <a:br>
              <a:rPr lang="en-GB" sz="1800" dirty="0">
                <a:effectLst/>
                <a:latin typeface="Liberation Sans Narrow"/>
                <a:ea typeface="Liberation Sans Narrow"/>
                <a:cs typeface="Liberation Sans Narrow"/>
              </a:rPr>
            </a:br>
            <a:r>
              <a:rPr lang="en-ZA" b="1" dirty="0"/>
              <a:t>  </a:t>
            </a:r>
            <a:endParaRPr lang="en-ZA" dirty="0"/>
          </a:p>
        </p:txBody>
      </p:sp>
      <p:sp>
        <p:nvSpPr>
          <p:cNvPr id="5" name="Text Placeholder 4"/>
          <p:cNvSpPr>
            <a:spLocks noGrp="1"/>
          </p:cNvSpPr>
          <p:nvPr>
            <p:ph type="body" idx="1"/>
          </p:nvPr>
        </p:nvSpPr>
        <p:spPr>
          <a:xfrm>
            <a:off x="381000" y="914188"/>
            <a:ext cx="4040188" cy="639762"/>
          </a:xfrm>
        </p:spPr>
        <p:txBody>
          <a:bodyPr/>
          <a:lstStyle/>
          <a:p>
            <a:r>
              <a:rPr lang="en-ZA" dirty="0"/>
              <a:t>Detail</a:t>
            </a:r>
          </a:p>
        </p:txBody>
      </p:sp>
      <p:sp>
        <p:nvSpPr>
          <p:cNvPr id="7" name="Content Placeholder 6"/>
          <p:cNvSpPr>
            <a:spLocks noGrp="1"/>
          </p:cNvSpPr>
          <p:nvPr>
            <p:ph sz="half" idx="2"/>
          </p:nvPr>
        </p:nvSpPr>
        <p:spPr>
          <a:xfrm>
            <a:off x="503949" y="1534347"/>
            <a:ext cx="4554702" cy="4854745"/>
          </a:xfrm>
          <a:ln>
            <a:solidFill>
              <a:schemeClr val="tx1"/>
            </a:solidFill>
          </a:ln>
        </p:spPr>
        <p:txBody>
          <a:bodyPr>
            <a:noAutofit/>
          </a:bodyPr>
          <a:lstStyle/>
          <a:p>
            <a:pPr marR="151130" algn="just">
              <a:spcBef>
                <a:spcPts val="0"/>
              </a:spcBef>
              <a:tabLst>
                <a:tab pos="3150235" algn="l"/>
              </a:tabLst>
            </a:pPr>
            <a:r>
              <a:rPr lang="en-US" sz="1400" b="1" dirty="0">
                <a:effectLst/>
                <a:ea typeface="Liberation Sans Narrow"/>
                <a:cs typeface="Liberation Sans Narrow"/>
              </a:rPr>
              <a:t>How did the council integrate gender and inclusion in budget planning?</a:t>
            </a:r>
          </a:p>
          <a:p>
            <a:pPr algn="just">
              <a:lnSpc>
                <a:spcPct val="150000"/>
              </a:lnSpc>
              <a:spcBef>
                <a:spcPts val="25"/>
              </a:spcBef>
              <a:spcAft>
                <a:spcPts val="5"/>
              </a:spcAft>
              <a:buFont typeface="Wingdings" panose="05000000000000000000" pitchFamily="2" charset="2"/>
              <a:buChar char="Ø"/>
            </a:pPr>
            <a:r>
              <a:rPr lang="en-ZW" sz="1050" dirty="0">
                <a:latin typeface="Tahoma" panose="020B0604030504040204" pitchFamily="34" charset="0"/>
                <a:ea typeface="Tahoma" panose="020B0604030504040204" pitchFamily="34" charset="0"/>
                <a:cs typeface="Tahoma" panose="020B0604030504040204" pitchFamily="34" charset="0"/>
              </a:rPr>
              <a:t>The 2024  budget consultation meetings were all inclusive no one was left behind. </a:t>
            </a:r>
          </a:p>
          <a:p>
            <a:pPr algn="just">
              <a:lnSpc>
                <a:spcPct val="150000"/>
              </a:lnSpc>
              <a:spcBef>
                <a:spcPts val="25"/>
              </a:spcBef>
              <a:spcAft>
                <a:spcPts val="5"/>
              </a:spcAft>
              <a:buFont typeface="Wingdings" panose="05000000000000000000" pitchFamily="2" charset="2"/>
              <a:buChar char="Ø"/>
            </a:pPr>
            <a:r>
              <a:rPr lang="en-ZW" sz="1050" dirty="0">
                <a:latin typeface="Tahoma" panose="020B0604030504040204" pitchFamily="34" charset="0"/>
                <a:ea typeface="Tahoma" panose="020B0604030504040204" pitchFamily="34" charset="0"/>
                <a:cs typeface="Tahoma" panose="020B0604030504040204" pitchFamily="34" charset="0"/>
              </a:rPr>
              <a:t>The consultation meeting registers are attached and they were crafted in such way that data on gender participation can be analysed </a:t>
            </a:r>
          </a:p>
          <a:p>
            <a:pPr algn="just">
              <a:lnSpc>
                <a:spcPct val="150000"/>
              </a:lnSpc>
              <a:spcBef>
                <a:spcPts val="25"/>
              </a:spcBef>
              <a:spcAft>
                <a:spcPts val="5"/>
              </a:spcAft>
              <a:buFont typeface="Wingdings" panose="05000000000000000000" pitchFamily="2" charset="2"/>
              <a:buChar char="Ø"/>
            </a:pPr>
            <a:r>
              <a:rPr lang="en-ZW" sz="1050" dirty="0">
                <a:latin typeface="Tahoma" panose="020B0604030504040204" pitchFamily="34" charset="0"/>
                <a:ea typeface="Tahoma" panose="020B0604030504040204" pitchFamily="34" charset="0"/>
                <a:cs typeface="Tahoma" panose="020B0604030504040204" pitchFamily="34" charset="0"/>
              </a:rPr>
              <a:t>Council invited stakeholders which include, men, women, youths, elderly and people living with disabilities (PLWD) to the budget consultation meetings through the hailer, notices and telephone calls. The invitation for PLWD’s also was sent to their secretary, while the one for women was also sent to various specific women’s WhatsApp groups</a:t>
            </a:r>
            <a:r>
              <a:rPr lang="en-ZW" sz="1200" dirty="0">
                <a:latin typeface="Liberation Sans Narrow"/>
                <a:ea typeface="Liberation Sans Narrow"/>
                <a:cs typeface="Liberation Sans Narrow"/>
              </a:rPr>
              <a:t>. </a:t>
            </a:r>
          </a:p>
          <a:p>
            <a:pPr marL="0" marR="151130" lvl="0" indent="0" algn="just">
              <a:spcBef>
                <a:spcPts val="0"/>
              </a:spcBef>
              <a:spcAft>
                <a:spcPts val="0"/>
              </a:spcAft>
              <a:buNone/>
              <a:tabLst>
                <a:tab pos="3150235" algn="l"/>
              </a:tabLst>
            </a:pPr>
            <a:endParaRPr lang="en-GB" sz="1400" dirty="0">
              <a:effectLst/>
              <a:ea typeface="Liberation Sans Narrow"/>
              <a:cs typeface="Liberation Sans Narrow"/>
            </a:endParaRPr>
          </a:p>
          <a:p>
            <a:pPr marR="151130" algn="just">
              <a:spcBef>
                <a:spcPts val="0"/>
              </a:spcBef>
              <a:tabLst>
                <a:tab pos="3150235" algn="l"/>
              </a:tabLst>
            </a:pPr>
            <a:r>
              <a:rPr lang="en-US" sz="1400" b="1" dirty="0">
                <a:effectLst/>
                <a:ea typeface="Liberation Sans Narrow"/>
                <a:cs typeface="Liberation Sans Narrow"/>
              </a:rPr>
              <a:t>How did the council integrate gender and inclusion into budget consultations? </a:t>
            </a:r>
          </a:p>
          <a:p>
            <a:pPr marR="151130" algn="just">
              <a:lnSpc>
                <a:spcPct val="150000"/>
              </a:lnSpc>
              <a:spcBef>
                <a:spcPts val="25"/>
              </a:spcBef>
              <a:spcAft>
                <a:spcPts val="5"/>
              </a:spcAft>
              <a:buFont typeface="Wingdings" panose="05000000000000000000" pitchFamily="2" charset="2"/>
              <a:buChar char="Ø"/>
              <a:tabLst>
                <a:tab pos="3150235" algn="l"/>
              </a:tabLst>
            </a:pPr>
            <a:r>
              <a:rPr lang="en-US" sz="1050" dirty="0">
                <a:latin typeface="Tahoma" panose="020B0604030504040204" pitchFamily="34" charset="0"/>
                <a:ea typeface="Tahoma" panose="020B0604030504040204" pitchFamily="34" charset="0"/>
                <a:cs typeface="Tahoma" panose="020B0604030504040204" pitchFamily="34" charset="0"/>
              </a:rPr>
              <a:t>People were invited for meetings, given platform to air their views, and the contributions and observations from stakeholders were taken into consideration and these were done through face to face consultations</a:t>
            </a:r>
            <a:endParaRPr lang="en-ZW" sz="1050" dirty="0">
              <a:latin typeface="Tahoma" panose="020B0604030504040204" pitchFamily="34" charset="0"/>
              <a:ea typeface="Tahoma" panose="020B0604030504040204" pitchFamily="34" charset="0"/>
              <a:cs typeface="Tahoma" panose="020B0604030504040204" pitchFamily="34" charset="0"/>
            </a:endParaRPr>
          </a:p>
          <a:p>
            <a:pPr marR="151130" algn="just">
              <a:spcBef>
                <a:spcPts val="0"/>
              </a:spcBef>
              <a:tabLst>
                <a:tab pos="3150235" algn="l"/>
              </a:tabLst>
            </a:pPr>
            <a:endParaRPr lang="en-GB" sz="1400" dirty="0">
              <a:effectLst/>
              <a:ea typeface="Liberation Sans Narrow"/>
              <a:cs typeface="Liberation Sans Narrow"/>
            </a:endParaRPr>
          </a:p>
          <a:p>
            <a:pPr marL="0" marR="151130" lvl="0" indent="0" algn="just">
              <a:spcBef>
                <a:spcPts val="0"/>
              </a:spcBef>
              <a:spcAft>
                <a:spcPts val="0"/>
              </a:spcAft>
              <a:buNone/>
              <a:tabLst>
                <a:tab pos="3150235" algn="l"/>
              </a:tabLst>
            </a:pPr>
            <a:endParaRPr lang="en-US" sz="1400" dirty="0">
              <a:effectLst/>
              <a:ea typeface="Liberation Sans Narrow"/>
              <a:cs typeface="Liberation Sans Narrow"/>
            </a:endParaRPr>
          </a:p>
          <a:p>
            <a:pPr marL="0" marR="151130" lvl="0" indent="0" algn="just">
              <a:spcBef>
                <a:spcPts val="0"/>
              </a:spcBef>
              <a:spcAft>
                <a:spcPts val="0"/>
              </a:spcAft>
              <a:buNone/>
              <a:tabLst>
                <a:tab pos="3150235" algn="l"/>
              </a:tabLst>
            </a:pPr>
            <a:endParaRPr lang="en-US" sz="1200" dirty="0">
              <a:effectLst/>
              <a:ea typeface="Liberation Sans Narrow"/>
              <a:cs typeface="Liberation Sans Narrow"/>
            </a:endParaRPr>
          </a:p>
        </p:txBody>
      </p:sp>
      <p:sp>
        <p:nvSpPr>
          <p:cNvPr id="8" name="Text Placeholder 7"/>
          <p:cNvSpPr>
            <a:spLocks noGrp="1"/>
          </p:cNvSpPr>
          <p:nvPr>
            <p:ph type="body" sz="quarter" idx="3"/>
          </p:nvPr>
        </p:nvSpPr>
        <p:spPr>
          <a:xfrm>
            <a:off x="4598276" y="923117"/>
            <a:ext cx="4041775" cy="639762"/>
          </a:xfrm>
        </p:spPr>
        <p:txBody>
          <a:bodyPr/>
          <a:lstStyle/>
          <a:p>
            <a:r>
              <a:rPr lang="en-ZA" dirty="0"/>
              <a:t>                        Evidence</a:t>
            </a:r>
          </a:p>
        </p:txBody>
      </p:sp>
      <p:sp>
        <p:nvSpPr>
          <p:cNvPr id="9" name="Content Placeholder 8"/>
          <p:cNvSpPr>
            <a:spLocks noGrp="1"/>
          </p:cNvSpPr>
          <p:nvPr>
            <p:ph sz="quarter" idx="4"/>
          </p:nvPr>
        </p:nvSpPr>
        <p:spPr>
          <a:xfrm>
            <a:off x="5243291" y="1534347"/>
            <a:ext cx="3686615" cy="4719198"/>
          </a:xfrm>
          <a:ln>
            <a:solidFill>
              <a:schemeClr val="tx1"/>
            </a:solidFill>
          </a:ln>
        </p:spPr>
        <p:txBody>
          <a:bodyPr>
            <a:normAutofit/>
          </a:bodyPr>
          <a:lstStyle/>
          <a:p>
            <a:r>
              <a:rPr lang="en-ZA" dirty="0"/>
              <a:t>PWD and Youth during budget consultation</a:t>
            </a:r>
          </a:p>
        </p:txBody>
      </p:sp>
      <p:sp>
        <p:nvSpPr>
          <p:cNvPr id="10" name="TextBox 9"/>
          <p:cNvSpPr txBox="1"/>
          <p:nvPr/>
        </p:nvSpPr>
        <p:spPr>
          <a:xfrm>
            <a:off x="0" y="6398786"/>
            <a:ext cx="9334500" cy="466218"/>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lnSpc>
                <a:spcPct val="107000"/>
              </a:lnSpc>
              <a:spcAft>
                <a:spcPts val="0"/>
              </a:spcAft>
            </a:pPr>
            <a:endParaRPr lang="en-ZW" sz="2400" dirty="0"/>
          </a:p>
        </p:txBody>
      </p:sp>
      <p:pic>
        <p:nvPicPr>
          <p:cNvPr id="6" name="Picture 5">
            <a:extLst>
              <a:ext uri="{FF2B5EF4-FFF2-40B4-BE49-F238E27FC236}">
                <a16:creationId xmlns:a16="http://schemas.microsoft.com/office/drawing/2014/main" id="{2320F35A-F85F-8C9E-424B-C56275A6FD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43292" y="3639785"/>
            <a:ext cx="3686615" cy="2611132"/>
          </a:xfrm>
          <a:prstGeom prst="rect">
            <a:avLst/>
          </a:prstGeom>
        </p:spPr>
      </p:pic>
    </p:spTree>
    <p:extLst>
      <p:ext uri="{BB962C8B-B14F-4D97-AF65-F5344CB8AC3E}">
        <p14:creationId xmlns:p14="http://schemas.microsoft.com/office/powerpoint/2010/main" val="2158104489"/>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31462-86EC-35E2-815F-E68F15DFB0EE}"/>
              </a:ext>
            </a:extLst>
          </p:cNvPr>
          <p:cNvSpPr>
            <a:spLocks noGrp="1"/>
          </p:cNvSpPr>
          <p:nvPr>
            <p:ph type="title"/>
          </p:nvPr>
        </p:nvSpPr>
        <p:spPr/>
        <p:txBody>
          <a:bodyPr/>
          <a:lstStyle/>
          <a:p>
            <a:r>
              <a:rPr lang="en-US" dirty="0"/>
              <a:t>Budget Process</a:t>
            </a:r>
            <a:endParaRPr lang="en-ZW" dirty="0"/>
          </a:p>
        </p:txBody>
      </p:sp>
      <p:sp>
        <p:nvSpPr>
          <p:cNvPr id="4" name="Content Placeholder 3">
            <a:extLst>
              <a:ext uri="{FF2B5EF4-FFF2-40B4-BE49-F238E27FC236}">
                <a16:creationId xmlns:a16="http://schemas.microsoft.com/office/drawing/2014/main" id="{067E44AF-C536-846D-777E-404FE9159582}"/>
              </a:ext>
            </a:extLst>
          </p:cNvPr>
          <p:cNvSpPr>
            <a:spLocks noGrp="1"/>
          </p:cNvSpPr>
          <p:nvPr>
            <p:ph sz="half" idx="2"/>
          </p:nvPr>
        </p:nvSpPr>
        <p:spPr>
          <a:xfrm>
            <a:off x="457200" y="1676400"/>
            <a:ext cx="8229600" cy="4449763"/>
          </a:xfrm>
        </p:spPr>
        <p:txBody>
          <a:bodyPr>
            <a:normAutofit/>
          </a:bodyPr>
          <a:lstStyle/>
          <a:p>
            <a:endParaRPr lang="en-US" sz="1200" b="1" dirty="0">
              <a:effectLst/>
              <a:ea typeface="Liberation Sans Narrow"/>
              <a:cs typeface="Liberation Sans Narrow"/>
            </a:endParaRPr>
          </a:p>
          <a:p>
            <a:pPr marR="151130" algn="just">
              <a:spcBef>
                <a:spcPts val="0"/>
              </a:spcBef>
              <a:tabLst>
                <a:tab pos="3150235" algn="l"/>
              </a:tabLst>
            </a:pPr>
            <a:r>
              <a:rPr lang="en-US" sz="1400" b="1" dirty="0"/>
              <a:t>How did the council ensure that the budget consultation process was inclusive i.e., “no one is left behind”, e.g., that every resident including the hearing and visually impaired knew about meetings. Please cite all methods used.</a:t>
            </a:r>
          </a:p>
          <a:p>
            <a:pPr marR="151130" algn="just">
              <a:spcBef>
                <a:spcPts val="0"/>
              </a:spcBef>
              <a:tabLst>
                <a:tab pos="3150235" algn="l"/>
              </a:tabLst>
            </a:pPr>
            <a:endParaRPr lang="en-US" sz="1400" b="1" dirty="0"/>
          </a:p>
          <a:p>
            <a:endParaRPr lang="en-US" sz="1200" b="1" dirty="0">
              <a:ea typeface="Liberation Sans Narrow"/>
              <a:cs typeface="Liberation Sans Narrow"/>
            </a:endParaRPr>
          </a:p>
          <a:p>
            <a:pPr marL="457200" algn="just">
              <a:lnSpc>
                <a:spcPct val="107000"/>
              </a:lnSpc>
              <a:spcAft>
                <a:spcPts val="800"/>
              </a:spcAft>
              <a:buFont typeface="Wingdings" panose="05000000000000000000" pitchFamily="2" charset="2"/>
              <a:buChar char="Ø"/>
            </a:pPr>
            <a:r>
              <a:rPr lang="en-US" sz="1800" dirty="0">
                <a:effectLst/>
                <a:latin typeface="Calibri" panose="020F0502020204030204" pitchFamily="34" charset="0"/>
                <a:ea typeface="Calibri" panose="020F0502020204030204" pitchFamily="34" charset="0"/>
                <a:cs typeface="Times New Roman" panose="02020603050405020304" pitchFamily="18" charset="0"/>
              </a:rPr>
              <a:t>People were invited for meetings, given platform to air their views. The contributions and observations from stakeholders were taken into consideration and these were done through face-to-face consultations</a:t>
            </a:r>
            <a:endParaRPr lang="en-ZW"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07000"/>
              </a:lnSpc>
              <a:spcAft>
                <a:spcPts val="800"/>
              </a:spcAft>
              <a:buFont typeface="Wingdings" panose="05000000000000000000" pitchFamily="2" charset="2"/>
              <a:buChar char="Ø"/>
            </a:pPr>
            <a:r>
              <a:rPr lang="en-US" sz="1800" dirty="0">
                <a:effectLst/>
                <a:latin typeface="Calibri" panose="020F0502020204030204" pitchFamily="34" charset="0"/>
                <a:ea typeface="Calibri" panose="020F0502020204030204" pitchFamily="34" charset="0"/>
                <a:cs typeface="Times New Roman" panose="02020603050405020304" pitchFamily="18" charset="0"/>
              </a:rPr>
              <a:t>Council used handheld hailer, public notices, resident’s WhatsApp groups, emails, Council structures, to invite the public to the consultative meeting. In some cases where the turnout was low   Council rescheduled the meetings to ensure total involvement of the residents</a:t>
            </a:r>
            <a:endParaRPr lang="en-ZW"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1200" dirty="0">
                <a:effectLst/>
                <a:ea typeface="Liberation Sans Narrow"/>
                <a:cs typeface="Liberation Sans Narrow"/>
              </a:rPr>
              <a:t> </a:t>
            </a:r>
            <a:endParaRPr lang="en-US" sz="1200" dirty="0">
              <a:ea typeface="Liberation Sans Narrow"/>
              <a:cs typeface="Liberation Sans Narrow"/>
            </a:endParaRPr>
          </a:p>
          <a:p>
            <a:endParaRPr lang="en-ZW" sz="1100" dirty="0"/>
          </a:p>
        </p:txBody>
      </p:sp>
    </p:spTree>
    <p:extLst>
      <p:ext uri="{BB962C8B-B14F-4D97-AF65-F5344CB8AC3E}">
        <p14:creationId xmlns:p14="http://schemas.microsoft.com/office/powerpoint/2010/main" val="17626331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b="1" dirty="0"/>
              <a:t>II. </a:t>
            </a:r>
            <a:r>
              <a:rPr lang="en-US" sz="3600" b="1" dirty="0">
                <a:effectLst/>
                <a:latin typeface="+mn-lt"/>
                <a:ea typeface="Liberation Sans Narrow"/>
                <a:cs typeface="Liberation Sans Narrow"/>
              </a:rPr>
              <a:t>THE BUDGET PROCESS</a:t>
            </a:r>
            <a:br>
              <a:rPr lang="en-GB" sz="1800" dirty="0">
                <a:effectLst/>
                <a:latin typeface="Liberation Sans Narrow"/>
                <a:ea typeface="Liberation Sans Narrow"/>
                <a:cs typeface="Liberation Sans Narrow"/>
              </a:rPr>
            </a:br>
            <a:r>
              <a:rPr lang="en-ZA" b="1" dirty="0"/>
              <a:t>  </a:t>
            </a:r>
            <a:endParaRPr lang="en-ZA" dirty="0"/>
          </a:p>
        </p:txBody>
      </p:sp>
      <p:sp>
        <p:nvSpPr>
          <p:cNvPr id="5" name="Text Placeholder 4"/>
          <p:cNvSpPr>
            <a:spLocks noGrp="1"/>
          </p:cNvSpPr>
          <p:nvPr>
            <p:ph type="body" idx="1"/>
          </p:nvPr>
        </p:nvSpPr>
        <p:spPr>
          <a:xfrm>
            <a:off x="381000" y="914188"/>
            <a:ext cx="4040188" cy="639762"/>
          </a:xfrm>
        </p:spPr>
        <p:txBody>
          <a:bodyPr/>
          <a:lstStyle/>
          <a:p>
            <a:r>
              <a:rPr lang="en-ZA" dirty="0"/>
              <a:t>Detail</a:t>
            </a:r>
          </a:p>
        </p:txBody>
      </p:sp>
      <p:sp>
        <p:nvSpPr>
          <p:cNvPr id="7" name="Content Placeholder 6"/>
          <p:cNvSpPr>
            <a:spLocks noGrp="1"/>
          </p:cNvSpPr>
          <p:nvPr>
            <p:ph sz="half" idx="2"/>
          </p:nvPr>
        </p:nvSpPr>
        <p:spPr>
          <a:xfrm>
            <a:off x="457200" y="1535113"/>
            <a:ext cx="4040188" cy="4591050"/>
          </a:xfrm>
          <a:ln>
            <a:solidFill>
              <a:schemeClr val="tx1"/>
            </a:solidFill>
          </a:ln>
        </p:spPr>
        <p:txBody>
          <a:bodyPr>
            <a:noAutofit/>
          </a:bodyPr>
          <a:lstStyle/>
          <a:p>
            <a:pPr marL="0" marR="151130" indent="0" algn="just">
              <a:spcBef>
                <a:spcPts val="0"/>
              </a:spcBef>
              <a:buNone/>
              <a:tabLst>
                <a:tab pos="3150235" algn="l"/>
              </a:tabLst>
            </a:pPr>
            <a:r>
              <a:rPr lang="en-US" sz="1400" b="1" dirty="0"/>
              <a:t>What time, venue and meeting strategies did the council use to ensure inclusion? E.g., were women consulted about what day/time would work best for them? </a:t>
            </a:r>
          </a:p>
          <a:p>
            <a:pPr marL="0" marR="151130" indent="0" algn="just">
              <a:spcBef>
                <a:spcPts val="0"/>
              </a:spcBef>
              <a:buNone/>
              <a:tabLst>
                <a:tab pos="3150235" algn="l"/>
              </a:tabLst>
            </a:pPr>
            <a:endParaRPr lang="en-US" sz="1400" b="1" dirty="0"/>
          </a:p>
          <a:p>
            <a:pPr marR="151130" algn="just">
              <a:spcBef>
                <a:spcPts val="0"/>
              </a:spcBef>
              <a:buFont typeface="Wingdings" panose="05000000000000000000" pitchFamily="2" charset="2"/>
              <a:buChar char="Ø"/>
              <a:tabLst>
                <a:tab pos="3150235" algn="l"/>
              </a:tabLst>
            </a:pPr>
            <a:r>
              <a:rPr lang="en-US" sz="1200" dirty="0">
                <a:latin typeface="Tahoma" panose="020B0604030504040204" pitchFamily="34" charset="0"/>
                <a:ea typeface="Tahoma" panose="020B0604030504040204" pitchFamily="34" charset="0"/>
                <a:cs typeface="Tahoma" panose="020B0604030504040204" pitchFamily="34" charset="0"/>
              </a:rPr>
              <a:t>Council</a:t>
            </a:r>
            <a:r>
              <a:rPr lang="en-US" sz="1200" i="1"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a:latin typeface="Tahoma" panose="020B0604030504040204" pitchFamily="34" charset="0"/>
                <a:ea typeface="Tahoma" panose="020B0604030504040204" pitchFamily="34" charset="0"/>
                <a:cs typeface="Tahoma" panose="020B0604030504040204" pitchFamily="34" charset="0"/>
              </a:rPr>
              <a:t>ensured that the meeting venues for all groups were accessible, some meetings were held during the day while others after hours.</a:t>
            </a:r>
          </a:p>
          <a:p>
            <a:pPr marR="151130" algn="just">
              <a:spcBef>
                <a:spcPts val="0"/>
              </a:spcBef>
              <a:buFont typeface="Wingdings" panose="05000000000000000000" pitchFamily="2" charset="2"/>
              <a:buChar char="Ø"/>
              <a:tabLst>
                <a:tab pos="3150235" algn="l"/>
              </a:tabLst>
            </a:pPr>
            <a:r>
              <a:rPr lang="en-GB" sz="1200" dirty="0">
                <a:latin typeface="Tahoma" panose="020B0604030504040204" pitchFamily="34" charset="0"/>
                <a:ea typeface="Tahoma" panose="020B0604030504040204" pitchFamily="34" charset="0"/>
                <a:cs typeface="Tahoma" panose="020B0604030504040204" pitchFamily="34" charset="0"/>
              </a:rPr>
              <a:t>PWD’s, women and youth had their own scheduled meeting from 1400hrs to 1600hrs, while for the general populace meetings were scheduled from 1630hrs to 1830hrs. </a:t>
            </a:r>
          </a:p>
          <a:p>
            <a:pPr marR="151130" algn="just">
              <a:spcBef>
                <a:spcPts val="0"/>
              </a:spcBef>
              <a:buFont typeface="Wingdings" panose="05000000000000000000" pitchFamily="2" charset="2"/>
              <a:buChar char="Ø"/>
              <a:tabLst>
                <a:tab pos="3150235" algn="l"/>
              </a:tabLst>
            </a:pPr>
            <a:r>
              <a:rPr lang="en-GB" sz="1200" dirty="0">
                <a:latin typeface="Tahoma" panose="020B0604030504040204" pitchFamily="34" charset="0"/>
                <a:ea typeface="Tahoma" panose="020B0604030504040204" pitchFamily="34" charset="0"/>
                <a:cs typeface="Tahoma" panose="020B0604030504040204" pitchFamily="34" charset="0"/>
              </a:rPr>
              <a:t>The Community Hall was used as the venue for the special group, as it has a ramp, good ventilation amongst other things.  </a:t>
            </a:r>
          </a:p>
          <a:p>
            <a:pPr marR="151130" algn="just">
              <a:spcBef>
                <a:spcPts val="0"/>
              </a:spcBef>
              <a:buFont typeface="Wingdings" panose="05000000000000000000" pitchFamily="2" charset="2"/>
              <a:buChar char="Ø"/>
              <a:tabLst>
                <a:tab pos="3150235" algn="l"/>
              </a:tabLst>
            </a:pPr>
            <a:r>
              <a:rPr lang="en-GB" sz="1200" dirty="0">
                <a:latin typeface="Tahoma" panose="020B0604030504040204" pitchFamily="34" charset="0"/>
                <a:ea typeface="Tahoma" panose="020B0604030504040204" pitchFamily="34" charset="0"/>
                <a:cs typeface="Tahoma" panose="020B0604030504040204" pitchFamily="34" charset="0"/>
              </a:rPr>
              <a:t>Meetings were held at respective wards venues, to allow ease access for the residents</a:t>
            </a:r>
            <a:endParaRPr lang="en-ZW" sz="1200" dirty="0">
              <a:latin typeface="Tahoma" panose="020B0604030504040204" pitchFamily="34" charset="0"/>
              <a:ea typeface="Tahoma" panose="020B0604030504040204" pitchFamily="34" charset="0"/>
              <a:cs typeface="Tahoma" panose="020B0604030504040204" pitchFamily="34" charset="0"/>
            </a:endParaRPr>
          </a:p>
          <a:p>
            <a:pPr marR="151130" algn="just">
              <a:lnSpc>
                <a:spcPct val="107000"/>
              </a:lnSpc>
              <a:spcBef>
                <a:spcPts val="0"/>
              </a:spcBef>
              <a:spcAft>
                <a:spcPts val="800"/>
              </a:spcAft>
              <a:buFont typeface="Wingdings" panose="05000000000000000000" pitchFamily="2" charset="2"/>
              <a:buChar char="Ø"/>
              <a:tabLst>
                <a:tab pos="3150235" algn="l"/>
              </a:tabLst>
            </a:pPr>
            <a:r>
              <a:rPr lang="en-GB" sz="1200" dirty="0">
                <a:latin typeface="Tahoma" panose="020B0604030504040204" pitchFamily="34" charset="0"/>
                <a:ea typeface="Tahoma" panose="020B0604030504040204" pitchFamily="34" charset="0"/>
                <a:cs typeface="Tahoma" panose="020B0604030504040204" pitchFamily="34" charset="0"/>
              </a:rPr>
              <a:t> </a:t>
            </a:r>
            <a:r>
              <a:rPr lang="en-US" sz="1200" dirty="0">
                <a:latin typeface="Tahoma" panose="020B0604030504040204" pitchFamily="34" charset="0"/>
                <a:ea typeface="Tahoma" panose="020B0604030504040204" pitchFamily="34" charset="0"/>
                <a:cs typeface="Tahoma" panose="020B0604030504040204" pitchFamily="34" charset="0"/>
              </a:rPr>
              <a:t>Council will continue engaging stakeholders on the most convenient time for them to attend meetings.</a:t>
            </a:r>
            <a:endParaRPr lang="en-GB" sz="1200" dirty="0">
              <a:latin typeface="Tahoma" panose="020B0604030504040204" pitchFamily="34" charset="0"/>
              <a:ea typeface="Tahoma" panose="020B0604030504040204" pitchFamily="34" charset="0"/>
              <a:cs typeface="Tahoma" panose="020B0604030504040204" pitchFamily="34" charset="0"/>
            </a:endParaRPr>
          </a:p>
          <a:p>
            <a:pPr marL="0" marR="151130" indent="0" algn="just">
              <a:spcBef>
                <a:spcPts val="0"/>
              </a:spcBef>
              <a:spcAft>
                <a:spcPts val="0"/>
              </a:spcAft>
              <a:buNone/>
              <a:tabLst>
                <a:tab pos="3150235" algn="l"/>
              </a:tabLst>
            </a:pPr>
            <a:r>
              <a:rPr lang="en-US" sz="1200" dirty="0">
                <a:latin typeface="Tahoma" panose="020B0604030504040204" pitchFamily="34" charset="0"/>
                <a:ea typeface="Tahoma" panose="020B0604030504040204" pitchFamily="34" charset="0"/>
                <a:cs typeface="Tahoma" panose="020B0604030504040204" pitchFamily="34" charset="0"/>
              </a:rPr>
              <a:t> </a:t>
            </a:r>
            <a:endParaRPr lang="en-ZW" sz="1200" dirty="0">
              <a:latin typeface="Tahoma" panose="020B0604030504040204" pitchFamily="34" charset="0"/>
              <a:ea typeface="Tahoma" panose="020B0604030504040204" pitchFamily="34" charset="0"/>
              <a:cs typeface="Tahoma" panose="020B0604030504040204" pitchFamily="34" charset="0"/>
            </a:endParaRPr>
          </a:p>
          <a:p>
            <a:pPr marL="0" marR="151130" lvl="0" indent="0" algn="just">
              <a:spcBef>
                <a:spcPts val="0"/>
              </a:spcBef>
              <a:spcAft>
                <a:spcPts val="0"/>
              </a:spcAft>
              <a:buNone/>
              <a:tabLst>
                <a:tab pos="3150235" algn="l"/>
              </a:tabLst>
            </a:pPr>
            <a:endParaRPr lang="en-GB" sz="1050" dirty="0">
              <a:latin typeface="Tahoma" panose="020B0604030504040204" pitchFamily="34" charset="0"/>
              <a:ea typeface="Tahoma" panose="020B0604030504040204" pitchFamily="34" charset="0"/>
              <a:cs typeface="Tahoma" panose="020B0604030504040204" pitchFamily="34" charset="0"/>
            </a:endParaRPr>
          </a:p>
          <a:p>
            <a:pPr marL="0" marR="151130" lvl="0" indent="0" algn="just">
              <a:spcBef>
                <a:spcPts val="0"/>
              </a:spcBef>
              <a:spcAft>
                <a:spcPts val="0"/>
              </a:spcAft>
              <a:buNone/>
              <a:tabLst>
                <a:tab pos="3150235" algn="l"/>
              </a:tabLst>
            </a:pPr>
            <a:endParaRPr lang="en-US" sz="1200" dirty="0">
              <a:effectLst/>
              <a:ea typeface="Liberation Sans Narrow"/>
              <a:cs typeface="Liberation Sans Narrow"/>
            </a:endParaRPr>
          </a:p>
        </p:txBody>
      </p:sp>
      <p:sp>
        <p:nvSpPr>
          <p:cNvPr id="8" name="Text Placeholder 7"/>
          <p:cNvSpPr>
            <a:spLocks noGrp="1"/>
          </p:cNvSpPr>
          <p:nvPr>
            <p:ph type="body" sz="quarter" idx="3"/>
          </p:nvPr>
        </p:nvSpPr>
        <p:spPr>
          <a:xfrm>
            <a:off x="4598276" y="923117"/>
            <a:ext cx="4041775" cy="639762"/>
          </a:xfrm>
        </p:spPr>
        <p:txBody>
          <a:bodyPr/>
          <a:lstStyle/>
          <a:p>
            <a:r>
              <a:rPr lang="en-ZA" dirty="0"/>
              <a:t>Evidence</a:t>
            </a:r>
          </a:p>
        </p:txBody>
      </p:sp>
      <p:sp>
        <p:nvSpPr>
          <p:cNvPr id="10" name="TextBox 9"/>
          <p:cNvSpPr txBox="1"/>
          <p:nvPr/>
        </p:nvSpPr>
        <p:spPr>
          <a:xfrm>
            <a:off x="0" y="6398786"/>
            <a:ext cx="9334500" cy="466218"/>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lnSpc>
                <a:spcPct val="107000"/>
              </a:lnSpc>
              <a:spcAft>
                <a:spcPts val="0"/>
              </a:spcAft>
            </a:pPr>
            <a:endParaRPr lang="en-ZW" sz="2400" dirty="0"/>
          </a:p>
        </p:txBody>
      </p:sp>
      <p:pic>
        <p:nvPicPr>
          <p:cNvPr id="6" name="Content Placeholder 5">
            <a:extLst>
              <a:ext uri="{FF2B5EF4-FFF2-40B4-BE49-F238E27FC236}">
                <a16:creationId xmlns:a16="http://schemas.microsoft.com/office/drawing/2014/main" id="{0EC57D00-3527-1BE1-DDC8-D8EA2DB64A6D}"/>
              </a:ext>
            </a:extLst>
          </p:cNvPr>
          <p:cNvPicPr>
            <a:picLocks noGrp="1" noChangeAspect="1"/>
          </p:cNvPicPr>
          <p:nvPr>
            <p:ph sz="quarter" idx="4"/>
          </p:nvPr>
        </p:nvPicPr>
        <p:blipFill>
          <a:blip r:embed="rId2"/>
          <a:stretch>
            <a:fillRect/>
          </a:stretch>
        </p:blipFill>
        <p:spPr>
          <a:xfrm>
            <a:off x="4646615" y="1562099"/>
            <a:ext cx="3993436" cy="4564063"/>
          </a:xfrm>
        </p:spPr>
      </p:pic>
    </p:spTree>
    <p:extLst>
      <p:ext uri="{BB962C8B-B14F-4D97-AF65-F5344CB8AC3E}">
        <p14:creationId xmlns:p14="http://schemas.microsoft.com/office/powerpoint/2010/main" val="4262653513"/>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CD1970C6-D834-E82C-1B36-782C29CE6B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22FAA6-DCA3-3057-5830-1FADB5C01164}"/>
              </a:ext>
            </a:extLst>
          </p:cNvPr>
          <p:cNvSpPr>
            <a:spLocks noGrp="1"/>
          </p:cNvSpPr>
          <p:nvPr>
            <p:ph type="title"/>
          </p:nvPr>
        </p:nvSpPr>
        <p:spPr/>
        <p:txBody>
          <a:bodyPr>
            <a:normAutofit fontScale="90000"/>
          </a:bodyPr>
          <a:lstStyle/>
          <a:p>
            <a:r>
              <a:rPr lang="en-ZA" b="1" dirty="0"/>
              <a:t>II. </a:t>
            </a:r>
            <a:r>
              <a:rPr lang="en-US" sz="3600" b="1" dirty="0">
                <a:effectLst/>
                <a:latin typeface="+mn-lt"/>
                <a:ea typeface="Liberation Sans Narrow"/>
                <a:cs typeface="Liberation Sans Narrow"/>
              </a:rPr>
              <a:t>THE BUDGET PROCESS</a:t>
            </a:r>
            <a:br>
              <a:rPr lang="en-GB" sz="1800" dirty="0">
                <a:effectLst/>
                <a:latin typeface="Liberation Sans Narrow"/>
                <a:ea typeface="Liberation Sans Narrow"/>
                <a:cs typeface="Liberation Sans Narrow"/>
              </a:rPr>
            </a:br>
            <a:r>
              <a:rPr lang="en-ZA" b="1" dirty="0"/>
              <a:t>  </a:t>
            </a:r>
            <a:endParaRPr lang="en-ZA" dirty="0"/>
          </a:p>
        </p:txBody>
      </p:sp>
      <p:sp>
        <p:nvSpPr>
          <p:cNvPr id="5" name="Text Placeholder 4">
            <a:extLst>
              <a:ext uri="{FF2B5EF4-FFF2-40B4-BE49-F238E27FC236}">
                <a16:creationId xmlns:a16="http://schemas.microsoft.com/office/drawing/2014/main" id="{FAAE7E0E-4C7B-86B9-2C81-34FB60D81C72}"/>
              </a:ext>
            </a:extLst>
          </p:cNvPr>
          <p:cNvSpPr>
            <a:spLocks noGrp="1"/>
          </p:cNvSpPr>
          <p:nvPr>
            <p:ph type="body" idx="1"/>
          </p:nvPr>
        </p:nvSpPr>
        <p:spPr>
          <a:xfrm>
            <a:off x="381000" y="914188"/>
            <a:ext cx="4040188" cy="639762"/>
          </a:xfrm>
        </p:spPr>
        <p:txBody>
          <a:bodyPr/>
          <a:lstStyle/>
          <a:p>
            <a:r>
              <a:rPr lang="en-ZA" dirty="0"/>
              <a:t>Detail</a:t>
            </a:r>
          </a:p>
        </p:txBody>
      </p:sp>
      <p:sp>
        <p:nvSpPr>
          <p:cNvPr id="7" name="Content Placeholder 6">
            <a:extLst>
              <a:ext uri="{FF2B5EF4-FFF2-40B4-BE49-F238E27FC236}">
                <a16:creationId xmlns:a16="http://schemas.microsoft.com/office/drawing/2014/main" id="{A82E6BA4-EC4B-CC02-A3A6-4AF291E19D53}"/>
              </a:ext>
            </a:extLst>
          </p:cNvPr>
          <p:cNvSpPr>
            <a:spLocks noGrp="1"/>
          </p:cNvSpPr>
          <p:nvPr>
            <p:ph sz="half" idx="2"/>
          </p:nvPr>
        </p:nvSpPr>
        <p:spPr>
          <a:xfrm>
            <a:off x="457200" y="1535113"/>
            <a:ext cx="7467600" cy="4591050"/>
          </a:xfrm>
          <a:ln>
            <a:solidFill>
              <a:schemeClr val="tx1"/>
            </a:solidFill>
          </a:ln>
        </p:spPr>
        <p:txBody>
          <a:bodyPr>
            <a:noAutofit/>
          </a:bodyPr>
          <a:lstStyle/>
          <a:p>
            <a:pPr marL="0" marR="151130" lvl="0" indent="0" algn="just">
              <a:spcBef>
                <a:spcPts val="0"/>
              </a:spcBef>
              <a:spcAft>
                <a:spcPts val="0"/>
              </a:spcAft>
              <a:buNone/>
              <a:tabLst>
                <a:tab pos="3150235" algn="l"/>
              </a:tabLst>
            </a:pPr>
            <a:endParaRPr lang="en-GB" sz="1050" dirty="0">
              <a:latin typeface="Tahoma" panose="020B0604030504040204" pitchFamily="34" charset="0"/>
              <a:ea typeface="Tahoma" panose="020B0604030504040204" pitchFamily="34" charset="0"/>
              <a:cs typeface="Tahoma" panose="020B0604030504040204" pitchFamily="34" charset="0"/>
            </a:endParaRPr>
          </a:p>
          <a:p>
            <a:pPr marL="0" marR="151130" indent="0" algn="just">
              <a:spcBef>
                <a:spcPts val="0"/>
              </a:spcBef>
              <a:buNone/>
              <a:tabLst>
                <a:tab pos="3150235" algn="l"/>
              </a:tabLst>
            </a:pPr>
            <a:r>
              <a:rPr lang="en-GB" sz="1400" b="1" dirty="0">
                <a:latin typeface="Tahoma" panose="020B0604030504040204" pitchFamily="34" charset="0"/>
                <a:ea typeface="Tahoma" panose="020B0604030504040204" pitchFamily="34" charset="0"/>
                <a:cs typeface="Tahoma" panose="020B0604030504040204" pitchFamily="34" charset="0"/>
              </a:rPr>
              <a:t>Did the council make use of technology to broaden your reach? How?  E.g. WhatsApp.</a:t>
            </a:r>
          </a:p>
          <a:p>
            <a:pPr marL="0" marR="151130" indent="0" algn="just">
              <a:spcBef>
                <a:spcPts val="0"/>
              </a:spcBef>
              <a:buNone/>
              <a:tabLst>
                <a:tab pos="3150235" algn="l"/>
              </a:tabLst>
            </a:pPr>
            <a:r>
              <a:rPr lang="en-GB" sz="1400" b="1" dirty="0">
                <a:latin typeface="Tahoma" panose="020B0604030504040204" pitchFamily="34" charset="0"/>
                <a:ea typeface="Tahoma" panose="020B0604030504040204" pitchFamily="34" charset="0"/>
                <a:cs typeface="Tahoma" panose="020B0604030504040204" pitchFamily="34" charset="0"/>
              </a:rPr>
              <a:t>How effective was this technology?</a:t>
            </a:r>
          </a:p>
          <a:p>
            <a:pPr marR="151130" algn="just">
              <a:spcBef>
                <a:spcPts val="0"/>
              </a:spcBef>
              <a:tabLst>
                <a:tab pos="3150235" algn="l"/>
              </a:tabLst>
            </a:pPr>
            <a:endParaRPr lang="en-GB" sz="1400" dirty="0">
              <a:latin typeface="Tahoma" panose="020B0604030504040204" pitchFamily="34" charset="0"/>
              <a:ea typeface="Tahoma" panose="020B0604030504040204" pitchFamily="34" charset="0"/>
              <a:cs typeface="Tahoma" panose="020B0604030504040204" pitchFamily="34" charset="0"/>
            </a:endParaRPr>
          </a:p>
          <a:p>
            <a:pPr marL="400050" indent="-285750" algn="just">
              <a:lnSpc>
                <a:spcPct val="107000"/>
              </a:lnSpc>
              <a:spcAft>
                <a:spcPts val="800"/>
              </a:spcAft>
              <a:buFont typeface="Wingdings" panose="05000000000000000000" pitchFamily="2" charset="2"/>
              <a:buChar char="Ø"/>
            </a:pPr>
            <a:r>
              <a:rPr lang="en-US" sz="1800" dirty="0">
                <a:effectLst/>
                <a:latin typeface="Calibri" panose="020F0502020204030204" pitchFamily="34" charset="0"/>
                <a:ea typeface="Calibri" panose="020F0502020204030204" pitchFamily="34" charset="0"/>
                <a:cs typeface="Times New Roman" panose="02020603050405020304" pitchFamily="18" charset="0"/>
              </a:rPr>
              <a:t>Council used website, residents/stakeholders WhatsApp groups, emails, public notice and phone calls</a:t>
            </a:r>
            <a:endParaRPr lang="en-ZW"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07000"/>
              </a:lnSpc>
              <a:spcAft>
                <a:spcPts val="800"/>
              </a:spcAft>
              <a:buFont typeface="Wingdings" panose="05000000000000000000" pitchFamily="2" charset="2"/>
              <a:buChar char="Ø"/>
            </a:pPr>
            <a:r>
              <a:rPr lang="en-US" sz="1800" dirty="0">
                <a:effectLst/>
                <a:latin typeface="Calibri" panose="020F0502020204030204" pitchFamily="34" charset="0"/>
                <a:ea typeface="Calibri" panose="020F0502020204030204" pitchFamily="34" charset="0"/>
                <a:cs typeface="Times New Roman" panose="02020603050405020304" pitchFamily="18" charset="0"/>
              </a:rPr>
              <a:t>Council is aware that not all people are familiar with the above ICT’s  used, hence it also used a hailer to  sensitize the community about scheduled budget meetings.</a:t>
            </a:r>
            <a:endParaRPr lang="en-ZW" sz="1800" dirty="0">
              <a:effectLst/>
              <a:latin typeface="Calibri" panose="020F0502020204030204" pitchFamily="34" charset="0"/>
              <a:ea typeface="Calibri" panose="020F0502020204030204" pitchFamily="34" charset="0"/>
              <a:cs typeface="Times New Roman" panose="02020603050405020304" pitchFamily="18" charset="0"/>
            </a:endParaRPr>
          </a:p>
          <a:p>
            <a:pPr marL="67945" marR="151130" algn="just">
              <a:tabLst>
                <a:tab pos="3150235" algn="l"/>
              </a:tabLst>
            </a:pPr>
            <a:endParaRPr lang="en-GB" sz="1050" dirty="0">
              <a:latin typeface="Tahoma" panose="020B0604030504040204" pitchFamily="34" charset="0"/>
              <a:ea typeface="Tahoma" panose="020B0604030504040204" pitchFamily="34" charset="0"/>
              <a:cs typeface="Tahoma" panose="020B0604030504040204" pitchFamily="34" charset="0"/>
            </a:endParaRPr>
          </a:p>
        </p:txBody>
      </p:sp>
      <p:sp>
        <p:nvSpPr>
          <p:cNvPr id="10" name="TextBox 9">
            <a:extLst>
              <a:ext uri="{FF2B5EF4-FFF2-40B4-BE49-F238E27FC236}">
                <a16:creationId xmlns:a16="http://schemas.microsoft.com/office/drawing/2014/main" id="{D7B1F05F-C6D4-2E2F-464E-498B19B6B10C}"/>
              </a:ext>
            </a:extLst>
          </p:cNvPr>
          <p:cNvSpPr txBox="1"/>
          <p:nvPr/>
        </p:nvSpPr>
        <p:spPr>
          <a:xfrm>
            <a:off x="0" y="6398786"/>
            <a:ext cx="9334500" cy="466218"/>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lnSpc>
                <a:spcPct val="107000"/>
              </a:lnSpc>
              <a:spcAft>
                <a:spcPts val="0"/>
              </a:spcAft>
            </a:pPr>
            <a:endParaRPr lang="en-ZW" sz="2400" dirty="0"/>
          </a:p>
        </p:txBody>
      </p:sp>
    </p:spTree>
    <p:extLst>
      <p:ext uri="{BB962C8B-B14F-4D97-AF65-F5344CB8AC3E}">
        <p14:creationId xmlns:p14="http://schemas.microsoft.com/office/powerpoint/2010/main" val="4223227674"/>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192" y="228600"/>
            <a:ext cx="8229600" cy="639762"/>
          </a:xfrm>
        </p:spPr>
        <p:txBody>
          <a:bodyPr>
            <a:normAutofit fontScale="90000"/>
          </a:bodyPr>
          <a:lstStyle/>
          <a:p>
            <a:r>
              <a:rPr lang="en-ZA" b="1" dirty="0"/>
              <a:t>II. </a:t>
            </a:r>
            <a:r>
              <a:rPr lang="en-US" sz="3600" b="1" dirty="0">
                <a:effectLst/>
                <a:latin typeface="+mn-lt"/>
                <a:ea typeface="Liberation Sans Narrow"/>
                <a:cs typeface="Liberation Sans Narrow"/>
              </a:rPr>
              <a:t>THE BUDGET PROCESS</a:t>
            </a:r>
            <a:br>
              <a:rPr lang="en-GB" sz="1800" dirty="0">
                <a:effectLst/>
                <a:latin typeface="Liberation Sans Narrow"/>
                <a:ea typeface="Liberation Sans Narrow"/>
                <a:cs typeface="Liberation Sans Narrow"/>
              </a:rPr>
            </a:br>
            <a:r>
              <a:rPr lang="en-ZA" b="1" dirty="0"/>
              <a:t>  </a:t>
            </a:r>
            <a:endParaRPr lang="en-ZA" dirty="0"/>
          </a:p>
        </p:txBody>
      </p:sp>
      <p:graphicFrame>
        <p:nvGraphicFramePr>
          <p:cNvPr id="3" name="Table 3">
            <a:extLst>
              <a:ext uri="{FF2B5EF4-FFF2-40B4-BE49-F238E27FC236}">
                <a16:creationId xmlns:a16="http://schemas.microsoft.com/office/drawing/2014/main" id="{E3F2E008-324E-644E-78D4-EFC94C39738D}"/>
              </a:ext>
            </a:extLst>
          </p:cNvPr>
          <p:cNvGraphicFramePr>
            <a:graphicFrameLocks noGrp="1"/>
          </p:cNvGraphicFramePr>
          <p:nvPr>
            <p:ph idx="1"/>
            <p:extLst>
              <p:ext uri="{D42A27DB-BD31-4B8C-83A1-F6EECF244321}">
                <p14:modId xmlns:p14="http://schemas.microsoft.com/office/powerpoint/2010/main" val="3711218152"/>
              </p:ext>
            </p:extLst>
          </p:nvPr>
        </p:nvGraphicFramePr>
        <p:xfrm>
          <a:off x="457200" y="2057400"/>
          <a:ext cx="8229592" cy="4323080"/>
        </p:xfrm>
        <a:graphic>
          <a:graphicData uri="http://schemas.openxmlformats.org/drawingml/2006/table">
            <a:tbl>
              <a:tblPr firstRow="1" bandRow="1">
                <a:tableStyleId>{5C22544A-7EE6-4342-B048-85BDC9FD1C3A}</a:tableStyleId>
              </a:tblPr>
              <a:tblGrid>
                <a:gridCol w="587828">
                  <a:extLst>
                    <a:ext uri="{9D8B030D-6E8A-4147-A177-3AD203B41FA5}">
                      <a16:colId xmlns:a16="http://schemas.microsoft.com/office/drawing/2014/main" val="56608404"/>
                    </a:ext>
                  </a:extLst>
                </a:gridCol>
                <a:gridCol w="587828">
                  <a:extLst>
                    <a:ext uri="{9D8B030D-6E8A-4147-A177-3AD203B41FA5}">
                      <a16:colId xmlns:a16="http://schemas.microsoft.com/office/drawing/2014/main" val="380872478"/>
                    </a:ext>
                  </a:extLst>
                </a:gridCol>
                <a:gridCol w="587828">
                  <a:extLst>
                    <a:ext uri="{9D8B030D-6E8A-4147-A177-3AD203B41FA5}">
                      <a16:colId xmlns:a16="http://schemas.microsoft.com/office/drawing/2014/main" val="1457223945"/>
                    </a:ext>
                  </a:extLst>
                </a:gridCol>
                <a:gridCol w="587828">
                  <a:extLst>
                    <a:ext uri="{9D8B030D-6E8A-4147-A177-3AD203B41FA5}">
                      <a16:colId xmlns:a16="http://schemas.microsoft.com/office/drawing/2014/main" val="2940392165"/>
                    </a:ext>
                  </a:extLst>
                </a:gridCol>
                <a:gridCol w="587828">
                  <a:extLst>
                    <a:ext uri="{9D8B030D-6E8A-4147-A177-3AD203B41FA5}">
                      <a16:colId xmlns:a16="http://schemas.microsoft.com/office/drawing/2014/main" val="3605606572"/>
                    </a:ext>
                  </a:extLst>
                </a:gridCol>
                <a:gridCol w="587828">
                  <a:extLst>
                    <a:ext uri="{9D8B030D-6E8A-4147-A177-3AD203B41FA5}">
                      <a16:colId xmlns:a16="http://schemas.microsoft.com/office/drawing/2014/main" val="1241101679"/>
                    </a:ext>
                  </a:extLst>
                </a:gridCol>
                <a:gridCol w="587828">
                  <a:extLst>
                    <a:ext uri="{9D8B030D-6E8A-4147-A177-3AD203B41FA5}">
                      <a16:colId xmlns:a16="http://schemas.microsoft.com/office/drawing/2014/main" val="662765075"/>
                    </a:ext>
                  </a:extLst>
                </a:gridCol>
                <a:gridCol w="587828">
                  <a:extLst>
                    <a:ext uri="{9D8B030D-6E8A-4147-A177-3AD203B41FA5}">
                      <a16:colId xmlns:a16="http://schemas.microsoft.com/office/drawing/2014/main" val="1649991834"/>
                    </a:ext>
                  </a:extLst>
                </a:gridCol>
                <a:gridCol w="587828">
                  <a:extLst>
                    <a:ext uri="{9D8B030D-6E8A-4147-A177-3AD203B41FA5}">
                      <a16:colId xmlns:a16="http://schemas.microsoft.com/office/drawing/2014/main" val="2185934482"/>
                    </a:ext>
                  </a:extLst>
                </a:gridCol>
                <a:gridCol w="587828">
                  <a:extLst>
                    <a:ext uri="{9D8B030D-6E8A-4147-A177-3AD203B41FA5}">
                      <a16:colId xmlns:a16="http://schemas.microsoft.com/office/drawing/2014/main" val="2077918054"/>
                    </a:ext>
                  </a:extLst>
                </a:gridCol>
                <a:gridCol w="587828">
                  <a:extLst>
                    <a:ext uri="{9D8B030D-6E8A-4147-A177-3AD203B41FA5}">
                      <a16:colId xmlns:a16="http://schemas.microsoft.com/office/drawing/2014/main" val="791894052"/>
                    </a:ext>
                  </a:extLst>
                </a:gridCol>
                <a:gridCol w="587828">
                  <a:extLst>
                    <a:ext uri="{9D8B030D-6E8A-4147-A177-3AD203B41FA5}">
                      <a16:colId xmlns:a16="http://schemas.microsoft.com/office/drawing/2014/main" val="3302416731"/>
                    </a:ext>
                  </a:extLst>
                </a:gridCol>
                <a:gridCol w="587828">
                  <a:extLst>
                    <a:ext uri="{9D8B030D-6E8A-4147-A177-3AD203B41FA5}">
                      <a16:colId xmlns:a16="http://schemas.microsoft.com/office/drawing/2014/main" val="430883825"/>
                    </a:ext>
                  </a:extLst>
                </a:gridCol>
                <a:gridCol w="587828">
                  <a:extLst>
                    <a:ext uri="{9D8B030D-6E8A-4147-A177-3AD203B41FA5}">
                      <a16:colId xmlns:a16="http://schemas.microsoft.com/office/drawing/2014/main" val="1432351515"/>
                    </a:ext>
                  </a:extLst>
                </a:gridCol>
              </a:tblGrid>
              <a:tr h="370840">
                <a:tc>
                  <a:txBody>
                    <a:bodyPr/>
                    <a:lstStyle/>
                    <a:p>
                      <a:r>
                        <a:rPr lang="en-US" dirty="0"/>
                        <a:t>Consultation</a:t>
                      </a:r>
                      <a:endParaRPr lang="en-GB" dirty="0"/>
                    </a:p>
                  </a:txBody>
                  <a:tcPr/>
                </a:tc>
                <a:tc gridSpan="5">
                  <a:txBody>
                    <a:bodyPr/>
                    <a:lstStyle/>
                    <a:p>
                      <a:r>
                        <a:rPr lang="en-US" dirty="0"/>
                        <a:t>Women</a:t>
                      </a:r>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a:txBody>
                    <a:bodyPr/>
                    <a:lstStyle/>
                    <a:p>
                      <a:r>
                        <a:rPr lang="en-US" dirty="0"/>
                        <a:t>Total</a:t>
                      </a:r>
                      <a:endParaRPr lang="en-GB" dirty="0"/>
                    </a:p>
                  </a:txBody>
                  <a:tcPr/>
                </a:tc>
                <a:tc gridSpan="4">
                  <a:txBody>
                    <a:bodyPr/>
                    <a:lstStyle/>
                    <a:p>
                      <a:r>
                        <a:rPr lang="en-US" dirty="0"/>
                        <a:t>Men</a:t>
                      </a:r>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a:txBody>
                    <a:bodyPr/>
                    <a:lstStyle/>
                    <a:p>
                      <a:endParaRPr lang="en-GB"/>
                    </a:p>
                  </a:txBody>
                  <a:tcPr/>
                </a:tc>
                <a:tc>
                  <a:txBody>
                    <a:bodyPr/>
                    <a:lstStyle/>
                    <a:p>
                      <a:r>
                        <a:rPr lang="en-US" dirty="0"/>
                        <a:t>Total</a:t>
                      </a:r>
                      <a:endParaRPr lang="en-GB" dirty="0"/>
                    </a:p>
                  </a:txBody>
                  <a:tcPr/>
                </a:tc>
                <a:tc>
                  <a:txBody>
                    <a:bodyPr/>
                    <a:lstStyle/>
                    <a:p>
                      <a:r>
                        <a:rPr lang="en-US" dirty="0"/>
                        <a:t>% Women</a:t>
                      </a:r>
                      <a:endParaRPr lang="en-GB" dirty="0"/>
                    </a:p>
                  </a:txBody>
                  <a:tcPr/>
                </a:tc>
                <a:extLst>
                  <a:ext uri="{0D108BD9-81ED-4DB2-BD59-A6C34878D82A}">
                    <a16:rowId xmlns:a16="http://schemas.microsoft.com/office/drawing/2014/main" val="4267298776"/>
                  </a:ext>
                </a:extLst>
              </a:tr>
              <a:tr h="370840">
                <a:tc>
                  <a:txBody>
                    <a:bodyPr/>
                    <a:lstStyle/>
                    <a:p>
                      <a:endParaRPr lang="en-GB"/>
                    </a:p>
                  </a:txBody>
                  <a:tcPr/>
                </a:tc>
                <a:tc gridSpan="4">
                  <a:txBody>
                    <a:bodyPr/>
                    <a:lstStyle/>
                    <a:p>
                      <a:r>
                        <a:rPr lang="en-US" dirty="0"/>
                        <a:t>Age</a:t>
                      </a:r>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a:txBody>
                    <a:bodyPr/>
                    <a:lstStyle/>
                    <a:p>
                      <a:endParaRPr lang="en-GB" dirty="0"/>
                    </a:p>
                  </a:txBody>
                  <a:tcPr/>
                </a:tc>
                <a:tc>
                  <a:txBody>
                    <a:bodyPr/>
                    <a:lstStyle/>
                    <a:p>
                      <a:endParaRPr lang="en-GB"/>
                    </a:p>
                  </a:txBody>
                  <a:tcPr/>
                </a:tc>
                <a:tc gridSpan="4">
                  <a:txBody>
                    <a:bodyPr/>
                    <a:lstStyle/>
                    <a:p>
                      <a:r>
                        <a:rPr lang="en-US" dirty="0"/>
                        <a:t>Age</a:t>
                      </a:r>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570912337"/>
                  </a:ext>
                </a:extLst>
              </a:tr>
              <a:tr h="370840">
                <a:tc>
                  <a:txBody>
                    <a:bodyPr/>
                    <a:lstStyle/>
                    <a:p>
                      <a:endParaRPr lang="en-GB"/>
                    </a:p>
                  </a:txBody>
                  <a:tcPr/>
                </a:tc>
                <a:tc>
                  <a:txBody>
                    <a:bodyPr/>
                    <a:lstStyle/>
                    <a:p>
                      <a:r>
                        <a:rPr lang="en-US" dirty="0"/>
                        <a:t>- 15</a:t>
                      </a:r>
                      <a:endParaRPr lang="en-GB" dirty="0"/>
                    </a:p>
                  </a:txBody>
                  <a:tcPr/>
                </a:tc>
                <a:tc>
                  <a:txBody>
                    <a:bodyPr/>
                    <a:lstStyle/>
                    <a:p>
                      <a:r>
                        <a:rPr lang="en-US" dirty="0"/>
                        <a:t>15-35</a:t>
                      </a:r>
                      <a:endParaRPr lang="en-GB" dirty="0"/>
                    </a:p>
                  </a:txBody>
                  <a:tcPr/>
                </a:tc>
                <a:tc>
                  <a:txBody>
                    <a:bodyPr/>
                    <a:lstStyle/>
                    <a:p>
                      <a:r>
                        <a:rPr lang="en-US" dirty="0"/>
                        <a:t>36-59</a:t>
                      </a:r>
                      <a:endParaRPr lang="en-GB" dirty="0"/>
                    </a:p>
                  </a:txBody>
                  <a:tcPr/>
                </a:tc>
                <a:tc>
                  <a:txBody>
                    <a:bodyPr/>
                    <a:lstStyle/>
                    <a:p>
                      <a:r>
                        <a:rPr lang="en-US" dirty="0"/>
                        <a:t>60+</a:t>
                      </a:r>
                      <a:endParaRPr lang="en-GB" dirty="0"/>
                    </a:p>
                  </a:txBody>
                  <a:tcPr/>
                </a:tc>
                <a:tc>
                  <a:txBody>
                    <a:bodyPr/>
                    <a:lstStyle/>
                    <a:p>
                      <a:r>
                        <a:rPr lang="en-US" dirty="0"/>
                        <a:t>PWD</a:t>
                      </a:r>
                      <a:endParaRPr lang="en-GB" dirty="0"/>
                    </a:p>
                  </a:txBody>
                  <a:tcPr/>
                </a:tc>
                <a:tc>
                  <a:txBody>
                    <a:bodyPr/>
                    <a:lstStyle/>
                    <a:p>
                      <a:endParaRPr lang="en-GB"/>
                    </a:p>
                  </a:txBody>
                  <a:tcPr/>
                </a:tc>
                <a:tc>
                  <a:txBody>
                    <a:bodyPr/>
                    <a:lstStyle/>
                    <a:p>
                      <a:r>
                        <a:rPr lang="en-US" dirty="0"/>
                        <a:t>- 15</a:t>
                      </a:r>
                      <a:endParaRPr lang="en-GB" dirty="0"/>
                    </a:p>
                  </a:txBody>
                  <a:tcPr/>
                </a:tc>
                <a:tc>
                  <a:txBody>
                    <a:bodyPr/>
                    <a:lstStyle/>
                    <a:p>
                      <a:r>
                        <a:rPr lang="en-US" dirty="0"/>
                        <a:t>15-35</a:t>
                      </a:r>
                      <a:endParaRPr lang="en-GB" dirty="0"/>
                    </a:p>
                  </a:txBody>
                  <a:tcPr/>
                </a:tc>
                <a:tc>
                  <a:txBody>
                    <a:bodyPr/>
                    <a:lstStyle/>
                    <a:p>
                      <a:r>
                        <a:rPr lang="en-US" dirty="0"/>
                        <a:t>36-59</a:t>
                      </a:r>
                      <a:endParaRPr lang="en-GB" dirty="0"/>
                    </a:p>
                  </a:txBody>
                  <a:tcPr/>
                </a:tc>
                <a:tc>
                  <a:txBody>
                    <a:bodyPr/>
                    <a:lstStyle/>
                    <a:p>
                      <a:r>
                        <a:rPr lang="en-US" dirty="0"/>
                        <a:t>60+</a:t>
                      </a:r>
                      <a:endParaRPr lang="en-GB" dirty="0"/>
                    </a:p>
                  </a:txBody>
                  <a:tcPr/>
                </a:tc>
                <a:tc>
                  <a:txBody>
                    <a:bodyPr/>
                    <a:lstStyle/>
                    <a:p>
                      <a:r>
                        <a:rPr lang="en-US" dirty="0"/>
                        <a:t>PWD</a:t>
                      </a:r>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3636825304"/>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2257679851"/>
                  </a:ext>
                </a:extLst>
              </a:tr>
              <a:tr h="370840">
                <a:tc>
                  <a:txBody>
                    <a:bodyPr/>
                    <a:lstStyle/>
                    <a:p>
                      <a:endParaRPr lang="en-GB"/>
                    </a:p>
                  </a:txBody>
                  <a:tcPr/>
                </a:tc>
                <a:tc>
                  <a:txBody>
                    <a:bodyPr/>
                    <a:lstStyle/>
                    <a:p>
                      <a:r>
                        <a:rPr lang="en-GB" dirty="0"/>
                        <a:t>6</a:t>
                      </a:r>
                    </a:p>
                  </a:txBody>
                  <a:tcPr/>
                </a:tc>
                <a:tc>
                  <a:txBody>
                    <a:bodyPr/>
                    <a:lstStyle/>
                    <a:p>
                      <a:r>
                        <a:rPr lang="en-GB" dirty="0"/>
                        <a:t>56</a:t>
                      </a:r>
                    </a:p>
                  </a:txBody>
                  <a:tcPr/>
                </a:tc>
                <a:tc>
                  <a:txBody>
                    <a:bodyPr/>
                    <a:lstStyle/>
                    <a:p>
                      <a:r>
                        <a:rPr lang="en-GB" dirty="0"/>
                        <a:t>84</a:t>
                      </a:r>
                    </a:p>
                  </a:txBody>
                  <a:tcPr/>
                </a:tc>
                <a:tc>
                  <a:txBody>
                    <a:bodyPr/>
                    <a:lstStyle/>
                    <a:p>
                      <a:r>
                        <a:rPr lang="en-GB" dirty="0"/>
                        <a:t>18</a:t>
                      </a:r>
                    </a:p>
                  </a:txBody>
                  <a:tcPr/>
                </a:tc>
                <a:tc>
                  <a:txBody>
                    <a:bodyPr/>
                    <a:lstStyle/>
                    <a:p>
                      <a:r>
                        <a:rPr lang="en-GB" dirty="0"/>
                        <a:t>1</a:t>
                      </a:r>
                    </a:p>
                  </a:txBody>
                  <a:tcPr/>
                </a:tc>
                <a:tc>
                  <a:txBody>
                    <a:bodyPr/>
                    <a:lstStyle/>
                    <a:p>
                      <a:r>
                        <a:rPr lang="en-GB" dirty="0"/>
                        <a:t>165</a:t>
                      </a:r>
                    </a:p>
                  </a:txBody>
                  <a:tcPr/>
                </a:tc>
                <a:tc>
                  <a:txBody>
                    <a:bodyPr/>
                    <a:lstStyle/>
                    <a:p>
                      <a:r>
                        <a:rPr lang="en-GB" dirty="0"/>
                        <a:t>7</a:t>
                      </a:r>
                    </a:p>
                  </a:txBody>
                  <a:tcPr/>
                </a:tc>
                <a:tc>
                  <a:txBody>
                    <a:bodyPr/>
                    <a:lstStyle/>
                    <a:p>
                      <a:r>
                        <a:rPr lang="en-GB" dirty="0"/>
                        <a:t>50</a:t>
                      </a:r>
                    </a:p>
                  </a:txBody>
                  <a:tcPr/>
                </a:tc>
                <a:tc>
                  <a:txBody>
                    <a:bodyPr/>
                    <a:lstStyle/>
                    <a:p>
                      <a:r>
                        <a:rPr lang="en-GB" dirty="0"/>
                        <a:t>83</a:t>
                      </a:r>
                    </a:p>
                  </a:txBody>
                  <a:tcPr/>
                </a:tc>
                <a:tc>
                  <a:txBody>
                    <a:bodyPr/>
                    <a:lstStyle/>
                    <a:p>
                      <a:r>
                        <a:rPr lang="en-GB" dirty="0"/>
                        <a:t>14</a:t>
                      </a:r>
                    </a:p>
                  </a:txBody>
                  <a:tcPr/>
                </a:tc>
                <a:tc>
                  <a:txBody>
                    <a:bodyPr/>
                    <a:lstStyle/>
                    <a:p>
                      <a:r>
                        <a:rPr lang="en-GB" dirty="0"/>
                        <a:t>2</a:t>
                      </a:r>
                    </a:p>
                  </a:txBody>
                  <a:tcPr/>
                </a:tc>
                <a:tc>
                  <a:txBody>
                    <a:bodyPr/>
                    <a:lstStyle/>
                    <a:p>
                      <a:r>
                        <a:rPr lang="en-GB" dirty="0"/>
                        <a:t>156</a:t>
                      </a:r>
                    </a:p>
                  </a:txBody>
                  <a:tcPr/>
                </a:tc>
                <a:tc>
                  <a:txBody>
                    <a:bodyPr/>
                    <a:lstStyle/>
                    <a:p>
                      <a:endParaRPr lang="en-GB" dirty="0"/>
                    </a:p>
                  </a:txBody>
                  <a:tcPr/>
                </a:tc>
                <a:extLst>
                  <a:ext uri="{0D108BD9-81ED-4DB2-BD59-A6C34878D82A}">
                    <a16:rowId xmlns:a16="http://schemas.microsoft.com/office/drawing/2014/main" val="2254946839"/>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3961915414"/>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429898524"/>
                  </a:ext>
                </a:extLst>
              </a:tr>
              <a:tr h="370840">
                <a:tc>
                  <a:txBody>
                    <a:bodyPr/>
                    <a:lstStyle/>
                    <a:p>
                      <a:r>
                        <a:rPr lang="en-US" dirty="0"/>
                        <a:t>%</a:t>
                      </a:r>
                      <a:endParaRPr lang="en-GB" dirty="0"/>
                    </a:p>
                  </a:txBody>
                  <a:tcPr/>
                </a:tc>
                <a:tc>
                  <a:txBody>
                    <a:bodyPr/>
                    <a:lstStyle/>
                    <a:p>
                      <a:r>
                        <a:rPr lang="en-GB" dirty="0"/>
                        <a:t>4</a:t>
                      </a:r>
                    </a:p>
                  </a:txBody>
                  <a:tcPr/>
                </a:tc>
                <a:tc>
                  <a:txBody>
                    <a:bodyPr/>
                    <a:lstStyle/>
                    <a:p>
                      <a:r>
                        <a:rPr lang="en-GB" dirty="0"/>
                        <a:t>34</a:t>
                      </a:r>
                    </a:p>
                  </a:txBody>
                  <a:tcPr/>
                </a:tc>
                <a:tc>
                  <a:txBody>
                    <a:bodyPr/>
                    <a:lstStyle/>
                    <a:p>
                      <a:r>
                        <a:rPr lang="en-GB" dirty="0"/>
                        <a:t>51</a:t>
                      </a:r>
                    </a:p>
                  </a:txBody>
                  <a:tcPr/>
                </a:tc>
                <a:tc>
                  <a:txBody>
                    <a:bodyPr/>
                    <a:lstStyle/>
                    <a:p>
                      <a:r>
                        <a:rPr lang="en-GB" dirty="0"/>
                        <a:t>10.9</a:t>
                      </a:r>
                    </a:p>
                  </a:txBody>
                  <a:tcPr/>
                </a:tc>
                <a:tc>
                  <a:txBody>
                    <a:bodyPr/>
                    <a:lstStyle/>
                    <a:p>
                      <a:r>
                        <a:rPr lang="en-GB" dirty="0"/>
                        <a:t>0.01</a:t>
                      </a:r>
                    </a:p>
                  </a:txBody>
                  <a:tcPr/>
                </a:tc>
                <a:tc>
                  <a:txBody>
                    <a:bodyPr/>
                    <a:lstStyle/>
                    <a:p>
                      <a:r>
                        <a:rPr lang="en-US" dirty="0"/>
                        <a:t>100%</a:t>
                      </a:r>
                      <a:endParaRPr lang="en-GB" dirty="0"/>
                    </a:p>
                  </a:txBody>
                  <a:tcPr/>
                </a:tc>
                <a:tc>
                  <a:txBody>
                    <a:bodyPr/>
                    <a:lstStyle/>
                    <a:p>
                      <a:r>
                        <a:rPr lang="en-GB" dirty="0"/>
                        <a:t>5</a:t>
                      </a:r>
                    </a:p>
                  </a:txBody>
                  <a:tcPr/>
                </a:tc>
                <a:tc>
                  <a:txBody>
                    <a:bodyPr/>
                    <a:lstStyle/>
                    <a:p>
                      <a:r>
                        <a:rPr lang="en-GB" dirty="0"/>
                        <a:t>32</a:t>
                      </a:r>
                    </a:p>
                  </a:txBody>
                  <a:tcPr/>
                </a:tc>
                <a:tc>
                  <a:txBody>
                    <a:bodyPr/>
                    <a:lstStyle/>
                    <a:p>
                      <a:r>
                        <a:rPr lang="en-GB" dirty="0"/>
                        <a:t>53</a:t>
                      </a:r>
                    </a:p>
                  </a:txBody>
                  <a:tcPr/>
                </a:tc>
                <a:tc>
                  <a:txBody>
                    <a:bodyPr/>
                    <a:lstStyle/>
                    <a:p>
                      <a:r>
                        <a:rPr lang="en-GB" dirty="0"/>
                        <a:t>9</a:t>
                      </a:r>
                    </a:p>
                  </a:txBody>
                  <a:tcPr/>
                </a:tc>
                <a:tc>
                  <a:txBody>
                    <a:bodyPr/>
                    <a:lstStyle/>
                    <a:p>
                      <a:r>
                        <a:rPr lang="en-GB" dirty="0"/>
                        <a:t>1</a:t>
                      </a:r>
                    </a:p>
                  </a:txBody>
                  <a:tcPr/>
                </a:tc>
                <a:tc>
                  <a:txBody>
                    <a:bodyPr/>
                    <a:lstStyle/>
                    <a:p>
                      <a:r>
                        <a:rPr lang="en-US" dirty="0"/>
                        <a:t>100%</a:t>
                      </a:r>
                      <a:endParaRPr lang="en-GB" dirty="0"/>
                    </a:p>
                  </a:txBody>
                  <a:tcPr/>
                </a:tc>
                <a:tc>
                  <a:txBody>
                    <a:bodyPr/>
                    <a:lstStyle/>
                    <a:p>
                      <a:r>
                        <a:rPr lang="en-GB" dirty="0"/>
                        <a:t>51</a:t>
                      </a:r>
                    </a:p>
                  </a:txBody>
                  <a:tcPr/>
                </a:tc>
                <a:extLst>
                  <a:ext uri="{0D108BD9-81ED-4DB2-BD59-A6C34878D82A}">
                    <a16:rowId xmlns:a16="http://schemas.microsoft.com/office/drawing/2014/main" val="2067044557"/>
                  </a:ext>
                </a:extLst>
              </a:tr>
            </a:tbl>
          </a:graphicData>
        </a:graphic>
      </p:graphicFrame>
      <p:sp>
        <p:nvSpPr>
          <p:cNvPr id="5" name="Text Placeholder 4"/>
          <p:cNvSpPr>
            <a:spLocks noGrp="1"/>
          </p:cNvSpPr>
          <p:nvPr>
            <p:ph type="body" idx="4294967295"/>
          </p:nvPr>
        </p:nvSpPr>
        <p:spPr>
          <a:xfrm>
            <a:off x="228592" y="1161392"/>
            <a:ext cx="8686800" cy="639763"/>
          </a:xfrm>
        </p:spPr>
        <p:txBody>
          <a:bodyPr>
            <a:normAutofit fontScale="62500" lnSpcReduction="20000"/>
          </a:bodyPr>
          <a:lstStyle/>
          <a:p>
            <a:pPr marL="0" indent="0">
              <a:buNone/>
            </a:pPr>
            <a:r>
              <a:rPr lang="en-US" dirty="0"/>
              <a:t>Does the council have sex/age/PLWD statistics on those who participated in the consultations? – refer to consultation registers and populate table below</a:t>
            </a:r>
          </a:p>
        </p:txBody>
      </p:sp>
      <p:sp>
        <p:nvSpPr>
          <p:cNvPr id="10" name="TextBox 9"/>
          <p:cNvSpPr txBox="1"/>
          <p:nvPr/>
        </p:nvSpPr>
        <p:spPr>
          <a:xfrm>
            <a:off x="0" y="6398786"/>
            <a:ext cx="9334500" cy="466218"/>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lnSpc>
                <a:spcPct val="107000"/>
              </a:lnSpc>
              <a:spcAft>
                <a:spcPts val="0"/>
              </a:spcAft>
            </a:pPr>
            <a:endParaRPr lang="en-ZW" sz="2400" dirty="0"/>
          </a:p>
        </p:txBody>
      </p:sp>
    </p:spTree>
    <p:extLst>
      <p:ext uri="{BB962C8B-B14F-4D97-AF65-F5344CB8AC3E}">
        <p14:creationId xmlns:p14="http://schemas.microsoft.com/office/powerpoint/2010/main" val="2321813111"/>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spcBef>
                <a:spcPct val="20000"/>
              </a:spcBef>
            </a:pPr>
            <a:r>
              <a:rPr lang="en-ZA" sz="3200" b="1" dirty="0">
                <a:solidFill>
                  <a:prstClr val="black"/>
                </a:solidFill>
                <a:ea typeface="+mn-ea"/>
                <a:cs typeface="+mn-cs"/>
              </a:rPr>
              <a:t>III. REVENUE</a:t>
            </a:r>
            <a:endParaRPr lang="en-ZW" sz="3200" dirty="0">
              <a:solidFill>
                <a:prstClr val="black"/>
              </a:solidFill>
              <a:ea typeface="+mn-ea"/>
              <a:cs typeface="+mn-cs"/>
            </a:endParaRPr>
          </a:p>
        </p:txBody>
      </p:sp>
      <p:sp>
        <p:nvSpPr>
          <p:cNvPr id="3" name="Content Placeholder 2"/>
          <p:cNvSpPr>
            <a:spLocks noGrp="1"/>
          </p:cNvSpPr>
          <p:nvPr>
            <p:ph sz="half" idx="1"/>
          </p:nvPr>
        </p:nvSpPr>
        <p:spPr>
          <a:ln>
            <a:solidFill>
              <a:schemeClr val="tx1"/>
            </a:solidFill>
          </a:ln>
        </p:spPr>
        <p:txBody>
          <a:bodyPr>
            <a:normAutofit/>
          </a:bodyPr>
          <a:lstStyle/>
          <a:p>
            <a:pPr marL="0" indent="0">
              <a:buNone/>
            </a:pPr>
            <a:r>
              <a:rPr lang="en-ZA" sz="1400" b="1" dirty="0"/>
              <a:t>What is the break down between  internal and external sources of funding?</a:t>
            </a:r>
          </a:p>
          <a:p>
            <a:pPr marR="151130" algn="just">
              <a:lnSpc>
                <a:spcPct val="107000"/>
              </a:lnSpc>
              <a:spcBef>
                <a:spcPts val="0"/>
              </a:spcBef>
              <a:spcAft>
                <a:spcPts val="800"/>
              </a:spcAft>
              <a:buFont typeface="Wingdings" panose="05000000000000000000" pitchFamily="2" charset="2"/>
              <a:buChar char="Ø"/>
              <a:tabLst>
                <a:tab pos="3150235" algn="l"/>
              </a:tabLst>
            </a:pPr>
            <a:r>
              <a:rPr lang="en-GB" sz="1200" dirty="0">
                <a:latin typeface="Tahoma" panose="020B0604030504040204" pitchFamily="34" charset="0"/>
                <a:ea typeface="Tahoma" panose="020B0604030504040204" pitchFamily="34" charset="0"/>
                <a:cs typeface="Tahoma" panose="020B0604030504040204" pitchFamily="34" charset="0"/>
              </a:rPr>
              <a:t>External Funding -8%</a:t>
            </a:r>
            <a:endParaRPr lang="en-ZW" sz="1200" dirty="0">
              <a:latin typeface="Tahoma" panose="020B0604030504040204" pitchFamily="34" charset="0"/>
              <a:ea typeface="Tahoma" panose="020B0604030504040204" pitchFamily="34" charset="0"/>
              <a:cs typeface="Tahoma" panose="020B0604030504040204" pitchFamily="34" charset="0"/>
            </a:endParaRPr>
          </a:p>
          <a:p>
            <a:pPr marR="151130" algn="just">
              <a:lnSpc>
                <a:spcPct val="107000"/>
              </a:lnSpc>
              <a:spcBef>
                <a:spcPts val="0"/>
              </a:spcBef>
              <a:spcAft>
                <a:spcPts val="800"/>
              </a:spcAft>
              <a:buFont typeface="Wingdings" panose="05000000000000000000" pitchFamily="2" charset="2"/>
              <a:buChar char="Ø"/>
              <a:tabLst>
                <a:tab pos="3150235" algn="l"/>
              </a:tabLst>
            </a:pPr>
            <a:r>
              <a:rPr lang="en-GB" sz="1200" dirty="0">
                <a:latin typeface="Tahoma" panose="020B0604030504040204" pitchFamily="34" charset="0"/>
                <a:ea typeface="Tahoma" panose="020B0604030504040204" pitchFamily="34" charset="0"/>
                <a:cs typeface="Tahoma" panose="020B0604030504040204" pitchFamily="34" charset="0"/>
              </a:rPr>
              <a:t>Internal Funding -92%</a:t>
            </a:r>
            <a:endParaRPr lang="en-ZA" sz="1400" b="1" dirty="0"/>
          </a:p>
          <a:p>
            <a:pPr marL="0" indent="0">
              <a:buNone/>
            </a:pPr>
            <a:r>
              <a:rPr lang="en-GB" sz="1400" b="1" dirty="0"/>
              <a:t>How did  gender considerations informed decisions concerning the budgeting of revenue? </a:t>
            </a:r>
          </a:p>
          <a:p>
            <a:pPr marR="151130" algn="just">
              <a:lnSpc>
                <a:spcPct val="107000"/>
              </a:lnSpc>
              <a:spcBef>
                <a:spcPts val="0"/>
              </a:spcBef>
              <a:spcAft>
                <a:spcPts val="800"/>
              </a:spcAft>
              <a:buFont typeface="Wingdings" panose="05000000000000000000" pitchFamily="2" charset="2"/>
              <a:buChar char="Ø"/>
              <a:tabLst>
                <a:tab pos="3150235" algn="l"/>
              </a:tabLst>
            </a:pPr>
            <a:r>
              <a:rPr lang="en-GB" sz="1200" dirty="0">
                <a:latin typeface="Tahoma" panose="020B0604030504040204" pitchFamily="34" charset="0"/>
                <a:ea typeface="Tahoma" panose="020B0604030504040204" pitchFamily="34" charset="0"/>
                <a:cs typeface="Tahoma" panose="020B0604030504040204" pitchFamily="34" charset="0"/>
              </a:rPr>
              <a:t>Gender consideration, integrates goals and social responsibilities which allows for better spending analysis e.g. establishment of the </a:t>
            </a:r>
            <a:r>
              <a:rPr lang="en-GB" sz="1000" dirty="0">
                <a:latin typeface="Tahoma" panose="020B0604030504040204" pitchFamily="34" charset="0"/>
                <a:ea typeface="Tahoma" panose="020B0604030504040204" pitchFamily="34" charset="0"/>
                <a:cs typeface="Tahoma" panose="020B0604030504040204" pitchFamily="34" charset="0"/>
              </a:rPr>
              <a:t>rehabilitation</a:t>
            </a:r>
            <a:r>
              <a:rPr lang="en-GB" sz="1200" dirty="0">
                <a:latin typeface="Tahoma" panose="020B0604030504040204" pitchFamily="34" charset="0"/>
                <a:ea typeface="Tahoma" panose="020B0604030504040204" pitchFamily="34" charset="0"/>
                <a:cs typeface="Tahoma" panose="020B0604030504040204" pitchFamily="34" charset="0"/>
              </a:rPr>
              <a:t> centre, targeting mainly youth will mean escalation of revenue in the social service programme if grant funded.</a:t>
            </a:r>
            <a:endParaRPr lang="en-ZW" sz="1200" dirty="0">
              <a:latin typeface="Tahoma" panose="020B0604030504040204" pitchFamily="34" charset="0"/>
              <a:ea typeface="Tahoma" panose="020B0604030504040204" pitchFamily="34" charset="0"/>
              <a:cs typeface="Tahoma" panose="020B0604030504040204" pitchFamily="34" charset="0"/>
            </a:endParaRPr>
          </a:p>
          <a:p>
            <a:pPr marR="151130" algn="just">
              <a:lnSpc>
                <a:spcPct val="107000"/>
              </a:lnSpc>
              <a:spcBef>
                <a:spcPts val="0"/>
              </a:spcBef>
              <a:spcAft>
                <a:spcPts val="800"/>
              </a:spcAft>
              <a:buFont typeface="Wingdings" panose="05000000000000000000" pitchFamily="2" charset="2"/>
              <a:buChar char="Ø"/>
              <a:tabLst>
                <a:tab pos="3150235" algn="l"/>
              </a:tabLst>
            </a:pPr>
            <a:r>
              <a:rPr lang="en-ZW" sz="1200" dirty="0">
                <a:latin typeface="Tahoma" panose="020B0604030504040204" pitchFamily="34" charset="0"/>
                <a:ea typeface="Tahoma" panose="020B0604030504040204" pitchFamily="34" charset="0"/>
                <a:cs typeface="Tahoma" panose="020B0604030504040204" pitchFamily="34" charset="0"/>
              </a:rPr>
              <a:t>Gender considerations also highlight how council policies, combined with budget respond to the potentially different needs of women, men, youth and PWD e.g. Sexual Harassment Policy.</a:t>
            </a:r>
          </a:p>
          <a:p>
            <a:pPr marL="0" indent="0">
              <a:buNone/>
            </a:pPr>
            <a:endParaRPr lang="en-ZA" sz="2000" b="1" dirty="0">
              <a:solidFill>
                <a:prstClr val="black"/>
              </a:solidFill>
            </a:endParaRPr>
          </a:p>
          <a:p>
            <a:pPr marL="0" indent="0">
              <a:buNone/>
            </a:pPr>
            <a:endParaRPr lang="en-ZW" sz="1800" b="1" dirty="0"/>
          </a:p>
        </p:txBody>
      </p:sp>
      <p:sp>
        <p:nvSpPr>
          <p:cNvPr id="6" name="TextBox 5"/>
          <p:cNvSpPr txBox="1"/>
          <p:nvPr/>
        </p:nvSpPr>
        <p:spPr>
          <a:xfrm>
            <a:off x="0" y="6398786"/>
            <a:ext cx="9334500" cy="466218"/>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lnSpc>
                <a:spcPct val="107000"/>
              </a:lnSpc>
              <a:spcAft>
                <a:spcPts val="0"/>
              </a:spcAft>
            </a:pPr>
            <a:endParaRPr lang="en-ZW" sz="2400" dirty="0"/>
          </a:p>
        </p:txBody>
      </p:sp>
      <p:graphicFrame>
        <p:nvGraphicFramePr>
          <p:cNvPr id="10" name="Content Placeholder 9">
            <a:extLst>
              <a:ext uri="{FF2B5EF4-FFF2-40B4-BE49-F238E27FC236}">
                <a16:creationId xmlns:a16="http://schemas.microsoft.com/office/drawing/2014/main" id="{C2249562-EE3B-3712-AC08-CADFE6B41B7B}"/>
              </a:ext>
            </a:extLst>
          </p:cNvPr>
          <p:cNvGraphicFramePr>
            <a:graphicFrameLocks noGrp="1"/>
          </p:cNvGraphicFramePr>
          <p:nvPr>
            <p:ph sz="half" idx="2"/>
            <p:extLst>
              <p:ext uri="{D42A27DB-BD31-4B8C-83A1-F6EECF244321}">
                <p14:modId xmlns:p14="http://schemas.microsoft.com/office/powerpoint/2010/main" val="1772404411"/>
              </p:ext>
            </p:extLst>
          </p:nvPr>
        </p:nvGraphicFramePr>
        <p:xfrm>
          <a:off x="4648200" y="1600200"/>
          <a:ext cx="4038600"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hart 3">
            <a:extLst>
              <a:ext uri="{FF2B5EF4-FFF2-40B4-BE49-F238E27FC236}">
                <a16:creationId xmlns:a16="http://schemas.microsoft.com/office/drawing/2014/main" id="{2A61BFD9-6414-3C6E-B77D-DC06479AEAB1}"/>
              </a:ext>
            </a:extLst>
          </p:cNvPr>
          <p:cNvGraphicFramePr>
            <a:graphicFrameLocks/>
          </p:cNvGraphicFramePr>
          <p:nvPr>
            <p:extLst>
              <p:ext uri="{D42A27DB-BD31-4B8C-83A1-F6EECF244321}">
                <p14:modId xmlns:p14="http://schemas.microsoft.com/office/powerpoint/2010/main" val="3586316160"/>
              </p:ext>
            </p:extLst>
          </p:nvPr>
        </p:nvGraphicFramePr>
        <p:xfrm>
          <a:off x="4592053" y="1600200"/>
          <a:ext cx="4343400" cy="3505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2242207"/>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URLLink xmlns="baaa1e52-d096-4578-884f-544177159c31">
      <Url xsi:nil="true"/>
      <Description xsi:nil="true"/>
    </URLLink>
    <TaxCatchAll xmlns="5c72703c-1067-4fa7-89cc-ef245258de7b" xsi:nil="true"/>
    <lcf76f155ced4ddcb4097134ff3c332f xmlns="baaa1e52-d096-4578-884f-544177159c31">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C83D288F9C0D742B1C572EE9F15CFEC" ma:contentTypeVersion="21" ma:contentTypeDescription="Create a new document." ma:contentTypeScope="" ma:versionID="053a5ec0831317e823422aaa8b6e0f06">
  <xsd:schema xmlns:xsd="http://www.w3.org/2001/XMLSchema" xmlns:xs="http://www.w3.org/2001/XMLSchema" xmlns:p="http://schemas.microsoft.com/office/2006/metadata/properties" xmlns:ns2="5c72703c-1067-4fa7-89cc-ef245258de7b" xmlns:ns3="baaa1e52-d096-4578-884f-544177159c31" targetNamespace="http://schemas.microsoft.com/office/2006/metadata/properties" ma:root="true" ma:fieldsID="22a11a410b86899d8171017e0a53600f" ns2:_="" ns3:_="">
    <xsd:import namespace="5c72703c-1067-4fa7-89cc-ef245258de7b"/>
    <xsd:import namespace="baaa1e52-d096-4578-884f-544177159c31"/>
    <xsd:element name="properties">
      <xsd:complexType>
        <xsd:sequence>
          <xsd:element name="documentManagement">
            <xsd:complexType>
              <xsd:all>
                <xsd:element ref="ns2:SharedWithUsers" minOccurs="0"/>
                <xsd:element ref="ns2:SharingHintHash"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AutoKeyPoints" minOccurs="0"/>
                <xsd:element ref="ns3:MediaServiceKeyPoints" minOccurs="0"/>
                <xsd:element ref="ns3:MediaServiceGenerationTime" minOccurs="0"/>
                <xsd:element ref="ns3:MediaServiceEventHashCode" minOccurs="0"/>
                <xsd:element ref="ns3:MediaServiceOCR" minOccurs="0"/>
                <xsd:element ref="ns3:lcf76f155ced4ddcb4097134ff3c332f" minOccurs="0"/>
                <xsd:element ref="ns2:TaxCatchAll" minOccurs="0"/>
                <xsd:element ref="ns3:MediaServiceObjectDetectorVersions" minOccurs="0"/>
                <xsd:element ref="ns3:URLLink" minOccurs="0"/>
                <xsd:element ref="ns3:MediaServiceSearchProperties"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c72703c-1067-4fa7-89cc-ef245258de7b"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description="" ma:internalName="SharedWithDetails" ma:readOnly="true">
      <xsd:simpleType>
        <xsd:restriction base="dms:Note">
          <xsd:maxLength value="255"/>
        </xsd:restriction>
      </xsd:simpleType>
    </xsd:element>
    <xsd:element name="TaxCatchAll" ma:index="22" nillable="true" ma:displayName="Taxonomy Catch All Column" ma:hidden="true" ma:list="{9bc4b65e-775a-4a0b-8a3f-ec286c64b49d}" ma:internalName="TaxCatchAll" ma:showField="CatchAllData" ma:web="5c72703c-1067-4fa7-89cc-ef245258de7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aaa1e52-d096-4578-884f-544177159c31"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7300de80-7531-40b2-a37f-f138d0f80c3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URLLink" ma:index="24" nillable="true" ma:displayName="URL Link" ma:format="Hyperlink" ma:internalName="URLLink">
      <xsd:complexType>
        <xsd:complexContent>
          <xsd:extension base="dms:URL">
            <xsd:sequence>
              <xsd:element name="Url" type="dms:ValidUrl" minOccurs="0" nillable="true"/>
              <xsd:element name="Description" type="xsd:string" nillable="true"/>
            </xsd:sequence>
          </xsd:extension>
        </xsd:complexContent>
      </xsd:complex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Location" ma:index="26" nillable="true" ma:displayName="Location" ma:indexed="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55E51EE-2B4A-4D72-8861-9CB0C1EED28F}">
  <ds:schemaRefs>
    <ds:schemaRef ds:uri="5c72703c-1067-4fa7-89cc-ef245258de7b"/>
    <ds:schemaRef ds:uri="http://www.w3.org/XML/1998/namespace"/>
    <ds:schemaRef ds:uri="http://purl.org/dc/terms/"/>
    <ds:schemaRef ds:uri="http://schemas.openxmlformats.org/package/2006/metadata/core-properties"/>
    <ds:schemaRef ds:uri="http://schemas.microsoft.com/office/2006/documentManagement/types"/>
    <ds:schemaRef ds:uri="1c924d7e-c5b4-4b28-aa90-c1965de8ebdf"/>
    <ds:schemaRef ds:uri="http://purl.org/dc/elements/1.1/"/>
    <ds:schemaRef ds:uri="http://schemas.microsoft.com/office/2006/metadata/properties"/>
    <ds:schemaRef ds:uri="http://schemas.microsoft.com/office/infopath/2007/PartnerControls"/>
    <ds:schemaRef ds:uri="http://purl.org/dc/dcmitype/"/>
  </ds:schemaRefs>
</ds:datastoreItem>
</file>

<file path=customXml/itemProps2.xml><?xml version="1.0" encoding="utf-8"?>
<ds:datastoreItem xmlns:ds="http://schemas.openxmlformats.org/officeDocument/2006/customXml" ds:itemID="{6211E59E-C056-4F38-B2CB-241E93CEEFC5}"/>
</file>

<file path=customXml/itemProps3.xml><?xml version="1.0" encoding="utf-8"?>
<ds:datastoreItem xmlns:ds="http://schemas.openxmlformats.org/officeDocument/2006/customXml" ds:itemID="{64B9AA27-9761-4E4B-B6EF-22624EC1916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Integral</Template>
  <TotalTime>16227</TotalTime>
  <Words>2634</Words>
  <Application>Microsoft Office PowerPoint</Application>
  <PresentationFormat>On-screen Show (4:3)</PresentationFormat>
  <Paragraphs>563</Paragraphs>
  <Slides>25</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Arial</vt:lpstr>
      <vt:lpstr>Calibri</vt:lpstr>
      <vt:lpstr>Forte</vt:lpstr>
      <vt:lpstr>Liberation Sans Narrow</vt:lpstr>
      <vt:lpstr>Tahoma</vt:lpstr>
      <vt:lpstr>Times New Roman</vt:lpstr>
      <vt:lpstr>Wingdings</vt:lpstr>
      <vt:lpstr>Office Theme</vt:lpstr>
      <vt:lpstr>PowerPoint Presentation</vt:lpstr>
      <vt:lpstr>OVERVIEW </vt:lpstr>
      <vt:lpstr> I. POLICY FRAMEWORK    </vt:lpstr>
      <vt:lpstr>II. THE BUDGET PROCESS   </vt:lpstr>
      <vt:lpstr>Budget Process</vt:lpstr>
      <vt:lpstr>II. THE BUDGET PROCESS   </vt:lpstr>
      <vt:lpstr>II. THE BUDGET PROCESS   </vt:lpstr>
      <vt:lpstr>II. THE BUDGET PROCESS   </vt:lpstr>
      <vt:lpstr>III. REVENUE</vt:lpstr>
      <vt:lpstr>III. REVENUE</vt:lpstr>
      <vt:lpstr>IV. EXPENDITURE  </vt:lpstr>
      <vt:lpstr>IV. EXPENDITURE  </vt:lpstr>
      <vt:lpstr>IV. EXPENDITURE- GMS </vt:lpstr>
      <vt:lpstr>IV. Gender Specific expenditure </vt:lpstr>
      <vt:lpstr>IV. Gender Specific expenditure </vt:lpstr>
      <vt:lpstr>IV. EMPLOYMENT EXPENDITURE </vt:lpstr>
      <vt:lpstr>IV. EMPLOYMENT EXPENDITURE- Gender Wage Gap Analysis </vt:lpstr>
      <vt:lpstr>V. EXPENDITURE- GENDER IN MAINSTREAM BUDGET </vt:lpstr>
      <vt:lpstr>V. EXPENDITURE- ANALYSIS OF ONE SECTOR EG  </vt:lpstr>
      <vt:lpstr>V. EXPENDITURE- GENDER IN MAINSTREAM BUDGET </vt:lpstr>
      <vt:lpstr>V. EXPENDITURE- GENDER IN MAINSTREAM BUDGET – EXAMPLE  </vt:lpstr>
      <vt:lpstr>VI. BUDGET CROSS SUBSIDISATION ANALYSIS</vt:lpstr>
      <vt:lpstr>VI. BUDGET CROSS SUBSIDISATION ANALYSIS</vt:lpstr>
      <vt:lpstr>VII. CONCLUSIONS AND NEXT STEPS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vhai</dc:creator>
  <cp:lastModifiedBy>VFCC-SIC</cp:lastModifiedBy>
  <cp:revision>110</cp:revision>
  <dcterms:created xsi:type="dcterms:W3CDTF">2014-03-06T12:27:13Z</dcterms:created>
  <dcterms:modified xsi:type="dcterms:W3CDTF">2024-11-07T21:23:16Z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0x010100FC83D288F9C0D742B1C572EE9F15CFEC</vt:lpwstr>
  </property>
</Properties>
</file>