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58" r:id="rId7"/>
    <p:sldId id="263" r:id="rId8"/>
    <p:sldId id="286" r:id="rId9"/>
    <p:sldId id="285" r:id="rId10"/>
    <p:sldId id="273" r:id="rId11"/>
    <p:sldId id="275" r:id="rId12"/>
    <p:sldId id="287" r:id="rId13"/>
    <p:sldId id="288" r:id="rId14"/>
    <p:sldId id="292" r:id="rId15"/>
    <p:sldId id="289" r:id="rId16"/>
    <p:sldId id="290" r:id="rId17"/>
    <p:sldId id="280" r:id="rId18"/>
    <p:sldId id="297" r:id="rId19"/>
    <p:sldId id="296" r:id="rId20"/>
    <p:sldId id="295" r:id="rId21"/>
    <p:sldId id="279" r:id="rId22"/>
    <p:sldId id="291"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10" autoAdjust="0"/>
  </p:normalViewPr>
  <p:slideViewPr>
    <p:cSldViewPr>
      <p:cViewPr varScale="1">
        <p:scale>
          <a:sx n="79" d="100"/>
          <a:sy n="79" d="100"/>
        </p:scale>
        <p:origin x="850"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VARAYA TAPIWA - Local Action for Gender Justice  Zimbabwe Coordinator" userId="a6efff57-4fdb-4031-a99b-bc88ce5915cd" providerId="ADAL" clId="{71DAEF0F-A391-4BB4-AC77-F05C64401A50}"/>
    <pc:docChg chg="undo custSel addSld delSld modSld">
      <pc:chgData name="ZVARAYA TAPIWA - Local Action for Gender Justice  Zimbabwe Coordinator" userId="a6efff57-4fdb-4031-a99b-bc88ce5915cd" providerId="ADAL" clId="{71DAEF0F-A391-4BB4-AC77-F05C64401A50}" dt="2022-10-25T15:30:16.062" v="1083" actId="20577"/>
      <pc:docMkLst>
        <pc:docMk/>
      </pc:docMkLst>
      <pc:sldChg chg="delSp modSp mod">
        <pc:chgData name="ZVARAYA TAPIWA - Local Action for Gender Justice  Zimbabwe Coordinator" userId="a6efff57-4fdb-4031-a99b-bc88ce5915cd" providerId="ADAL" clId="{71DAEF0F-A391-4BB4-AC77-F05C64401A50}" dt="2022-10-25T15:25:48.989" v="287" actId="6549"/>
        <pc:sldMkLst>
          <pc:docMk/>
          <pc:sldMk cId="983321093" sldId="256"/>
        </pc:sldMkLst>
        <pc:spChg chg="mod">
          <ac:chgData name="ZVARAYA TAPIWA - Local Action for Gender Justice  Zimbabwe Coordinator" userId="a6efff57-4fdb-4031-a99b-bc88ce5915cd" providerId="ADAL" clId="{71DAEF0F-A391-4BB4-AC77-F05C64401A50}" dt="2022-10-12T11:39:17.199" v="150" actId="20577"/>
          <ac:spMkLst>
            <pc:docMk/>
            <pc:sldMk cId="983321093" sldId="256"/>
            <ac:spMk id="8" creationId="{00000000-0000-0000-0000-000000000000}"/>
          </ac:spMkLst>
        </pc:spChg>
        <pc:spChg chg="mod">
          <ac:chgData name="ZVARAYA TAPIWA - Local Action for Gender Justice  Zimbabwe Coordinator" userId="a6efff57-4fdb-4031-a99b-bc88ce5915cd" providerId="ADAL" clId="{71DAEF0F-A391-4BB4-AC77-F05C64401A50}" dt="2022-10-25T15:25:48.989" v="287" actId="6549"/>
          <ac:spMkLst>
            <pc:docMk/>
            <pc:sldMk cId="983321093" sldId="256"/>
            <ac:spMk id="9" creationId="{00000000-0000-0000-0000-000000000000}"/>
          </ac:spMkLst>
        </pc:spChg>
        <pc:picChg chg="del">
          <ac:chgData name="ZVARAYA TAPIWA - Local Action for Gender Justice  Zimbabwe Coordinator" userId="a6efff57-4fdb-4031-a99b-bc88ce5915cd" providerId="ADAL" clId="{71DAEF0F-A391-4BB4-AC77-F05C64401A50}" dt="2022-10-24T09:37:59.603" v="192" actId="478"/>
          <ac:picMkLst>
            <pc:docMk/>
            <pc:sldMk cId="983321093" sldId="256"/>
            <ac:picMk id="2" creationId="{00000000-0000-0000-0000-000000000000}"/>
          </ac:picMkLst>
        </pc:picChg>
      </pc:sldChg>
      <pc:sldChg chg="modSp mod">
        <pc:chgData name="ZVARAYA TAPIWA - Local Action for Gender Justice  Zimbabwe Coordinator" userId="a6efff57-4fdb-4031-a99b-bc88ce5915cd" providerId="ADAL" clId="{71DAEF0F-A391-4BB4-AC77-F05C64401A50}" dt="2022-10-25T15:25:57.463" v="337" actId="6549"/>
        <pc:sldMkLst>
          <pc:docMk/>
          <pc:sldMk cId="154590272" sldId="257"/>
        </pc:sldMkLst>
        <pc:spChg chg="mod">
          <ac:chgData name="ZVARAYA TAPIWA - Local Action for Gender Justice  Zimbabwe Coordinator" userId="a6efff57-4fdb-4031-a99b-bc88ce5915cd" providerId="ADAL" clId="{71DAEF0F-A391-4BB4-AC77-F05C64401A50}" dt="2022-10-25T15:25:57.463" v="337" actId="6549"/>
          <ac:spMkLst>
            <pc:docMk/>
            <pc:sldMk cId="154590272" sldId="257"/>
            <ac:spMk id="6" creationId="{00000000-0000-0000-0000-000000000000}"/>
          </ac:spMkLst>
        </pc:spChg>
        <pc:graphicFrameChg chg="mod modGraphic">
          <ac:chgData name="ZVARAYA TAPIWA - Local Action for Gender Justice  Zimbabwe Coordinator" userId="a6efff57-4fdb-4031-a99b-bc88ce5915cd" providerId="ADAL" clId="{71DAEF0F-A391-4BB4-AC77-F05C64401A50}" dt="2022-10-12T10:51:01.898" v="64" actId="2711"/>
          <ac:graphicFrameMkLst>
            <pc:docMk/>
            <pc:sldMk cId="154590272" sldId="257"/>
            <ac:graphicFrameMk id="2" creationId="{00000000-0000-0000-0000-000000000000}"/>
          </ac:graphicFrameMkLst>
        </pc:graphicFrameChg>
      </pc:sldChg>
      <pc:sldChg chg="modSp mod">
        <pc:chgData name="ZVARAYA TAPIWA - Local Action for Gender Justice  Zimbabwe Coordinator" userId="a6efff57-4fdb-4031-a99b-bc88ce5915cd" providerId="ADAL" clId="{71DAEF0F-A391-4BB4-AC77-F05C64401A50}" dt="2022-10-25T15:26:03.525" v="387" actId="6549"/>
        <pc:sldMkLst>
          <pc:docMk/>
          <pc:sldMk cId="1224357605" sldId="258"/>
        </pc:sldMkLst>
        <pc:spChg chg="mod">
          <ac:chgData name="ZVARAYA TAPIWA - Local Action for Gender Justice  Zimbabwe Coordinator" userId="a6efff57-4fdb-4031-a99b-bc88ce5915cd" providerId="ADAL" clId="{71DAEF0F-A391-4BB4-AC77-F05C64401A50}" dt="2022-10-25T15:26:03.525" v="387" actId="6549"/>
          <ac:spMkLst>
            <pc:docMk/>
            <pc:sldMk cId="1224357605" sldId="258"/>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6:09.809" v="437" actId="6549"/>
        <pc:sldMkLst>
          <pc:docMk/>
          <pc:sldMk cId="2158104489" sldId="263"/>
        </pc:sldMkLst>
        <pc:spChg chg="mod">
          <ac:chgData name="ZVARAYA TAPIWA - Local Action for Gender Justice  Zimbabwe Coordinator" userId="a6efff57-4fdb-4031-a99b-bc88ce5915cd" providerId="ADAL" clId="{71DAEF0F-A391-4BB4-AC77-F05C64401A50}" dt="2022-10-12T11:39:35.603" v="169" actId="20577"/>
          <ac:spMkLst>
            <pc:docMk/>
            <pc:sldMk cId="2158104489" sldId="263"/>
            <ac:spMk id="9" creationId="{00000000-0000-0000-0000-000000000000}"/>
          </ac:spMkLst>
        </pc:spChg>
        <pc:spChg chg="mod">
          <ac:chgData name="ZVARAYA TAPIWA - Local Action for Gender Justice  Zimbabwe Coordinator" userId="a6efff57-4fdb-4031-a99b-bc88ce5915cd" providerId="ADAL" clId="{71DAEF0F-A391-4BB4-AC77-F05C64401A50}" dt="2022-10-25T15:26:09.809" v="437" actId="6549"/>
          <ac:spMkLst>
            <pc:docMk/>
            <pc:sldMk cId="2158104489" sldId="263"/>
            <ac:spMk id="10"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6:27.204" v="537" actId="6549"/>
        <pc:sldMkLst>
          <pc:docMk/>
          <pc:sldMk cId="202242207" sldId="273"/>
        </pc:sldMkLst>
        <pc:spChg chg="mod">
          <ac:chgData name="ZVARAYA TAPIWA - Local Action for Gender Justice  Zimbabwe Coordinator" userId="a6efff57-4fdb-4031-a99b-bc88ce5915cd" providerId="ADAL" clId="{71DAEF0F-A391-4BB4-AC77-F05C64401A50}" dt="2022-10-25T15:26:27.204" v="537" actId="6549"/>
          <ac:spMkLst>
            <pc:docMk/>
            <pc:sldMk cId="202242207" sldId="273"/>
            <ac:spMk id="6" creationId="{00000000-0000-0000-0000-000000000000}"/>
          </ac:spMkLst>
        </pc:spChg>
      </pc:sldChg>
      <pc:sldChg chg="addSp modSp mod modClrScheme chgLayout">
        <pc:chgData name="ZVARAYA TAPIWA - Local Action for Gender Justice  Zimbabwe Coordinator" userId="a6efff57-4fdb-4031-a99b-bc88ce5915cd" providerId="ADAL" clId="{71DAEF0F-A391-4BB4-AC77-F05C64401A50}" dt="2022-10-25T15:27:07.324" v="610" actId="20577"/>
        <pc:sldMkLst>
          <pc:docMk/>
          <pc:sldMk cId="1451996036" sldId="275"/>
        </pc:sldMkLst>
        <pc:spChg chg="mod ord">
          <ac:chgData name="ZVARAYA TAPIWA - Local Action for Gender Justice  Zimbabwe Coordinator" userId="a6efff57-4fdb-4031-a99b-bc88ce5915cd" providerId="ADAL" clId="{71DAEF0F-A391-4BB4-AC77-F05C64401A50}" dt="2022-10-25T15:26:49.762" v="588" actId="700"/>
          <ac:spMkLst>
            <pc:docMk/>
            <pc:sldMk cId="1451996036" sldId="275"/>
            <ac:spMk id="2" creationId="{00000000-0000-0000-0000-000000000000}"/>
          </ac:spMkLst>
        </pc:spChg>
        <pc:spChg chg="mod ord">
          <ac:chgData name="ZVARAYA TAPIWA - Local Action for Gender Justice  Zimbabwe Coordinator" userId="a6efff57-4fdb-4031-a99b-bc88ce5915cd" providerId="ADAL" clId="{71DAEF0F-A391-4BB4-AC77-F05C64401A50}" dt="2022-10-25T15:26:49.762" v="588" actId="700"/>
          <ac:spMkLst>
            <pc:docMk/>
            <pc:sldMk cId="1451996036" sldId="275"/>
            <ac:spMk id="3" creationId="{00000000-0000-0000-0000-000000000000}"/>
          </ac:spMkLst>
        </pc:spChg>
        <pc:spChg chg="add mod ord">
          <ac:chgData name="ZVARAYA TAPIWA - Local Action for Gender Justice  Zimbabwe Coordinator" userId="a6efff57-4fdb-4031-a99b-bc88ce5915cd" providerId="ADAL" clId="{71DAEF0F-A391-4BB4-AC77-F05C64401A50}" dt="2022-10-25T15:27:07.324" v="610" actId="20577"/>
          <ac:spMkLst>
            <pc:docMk/>
            <pc:sldMk cId="1451996036" sldId="275"/>
            <ac:spMk id="4" creationId="{01F0C5C0-8EB8-D476-A47D-BCD974CDBC34}"/>
          </ac:spMkLst>
        </pc:spChg>
        <pc:spChg chg="mod">
          <ac:chgData name="ZVARAYA TAPIWA - Local Action for Gender Justice  Zimbabwe Coordinator" userId="a6efff57-4fdb-4031-a99b-bc88ce5915cd" providerId="ADAL" clId="{71DAEF0F-A391-4BB4-AC77-F05C64401A50}" dt="2022-10-25T15:26:33.548" v="587" actId="6549"/>
          <ac:spMkLst>
            <pc:docMk/>
            <pc:sldMk cId="1451996036" sldId="275"/>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30:16.062" v="1083" actId="20577"/>
        <pc:sldMkLst>
          <pc:docMk/>
          <pc:sldMk cId="4268981048" sldId="278"/>
        </pc:sldMkLst>
        <pc:spChg chg="mod">
          <ac:chgData name="ZVARAYA TAPIWA - Local Action for Gender Justice  Zimbabwe Coordinator" userId="a6efff57-4fdb-4031-a99b-bc88ce5915cd" providerId="ADAL" clId="{71DAEF0F-A391-4BB4-AC77-F05C64401A50}" dt="2022-10-25T15:29:27.307" v="989" actId="20577"/>
          <ac:spMkLst>
            <pc:docMk/>
            <pc:sldMk cId="4268981048" sldId="278"/>
            <ac:spMk id="2" creationId="{00000000-0000-0000-0000-000000000000}"/>
          </ac:spMkLst>
        </pc:spChg>
        <pc:spChg chg="mod">
          <ac:chgData name="ZVARAYA TAPIWA - Local Action for Gender Justice  Zimbabwe Coordinator" userId="a6efff57-4fdb-4031-a99b-bc88ce5915cd" providerId="ADAL" clId="{71DAEF0F-A391-4BB4-AC77-F05C64401A50}" dt="2022-10-25T15:30:16.062" v="1083" actId="20577"/>
          <ac:spMkLst>
            <pc:docMk/>
            <pc:sldMk cId="4268981048" sldId="278"/>
            <ac:spMk id="10" creationId="{AAB69D43-64BD-7825-87DA-82AFF55A727B}"/>
          </ac:spMkLst>
        </pc:spChg>
      </pc:sldChg>
      <pc:sldChg chg="modSp mod">
        <pc:chgData name="ZVARAYA TAPIWA - Local Action for Gender Justice  Zimbabwe Coordinator" userId="a6efff57-4fdb-4031-a99b-bc88ce5915cd" providerId="ADAL" clId="{71DAEF0F-A391-4BB4-AC77-F05C64401A50}" dt="2022-10-25T15:28:52.259" v="968" actId="14100"/>
        <pc:sldMkLst>
          <pc:docMk/>
          <pc:sldMk cId="4268981048" sldId="279"/>
        </pc:sldMkLst>
        <pc:spChg chg="mod">
          <ac:chgData name="ZVARAYA TAPIWA - Local Action for Gender Justice  Zimbabwe Coordinator" userId="a6efff57-4fdb-4031-a99b-bc88ce5915cd" providerId="ADAL" clId="{71DAEF0F-A391-4BB4-AC77-F05C64401A50}" dt="2022-10-25T15:28:20.639" v="960" actId="20577"/>
          <ac:spMkLst>
            <pc:docMk/>
            <pc:sldMk cId="4268981048" sldId="279"/>
            <ac:spMk id="7" creationId="{00000000-0000-0000-0000-000000000000}"/>
          </ac:spMkLst>
        </pc:spChg>
        <pc:graphicFrameChg chg="mod modGraphic">
          <ac:chgData name="ZVARAYA TAPIWA - Local Action for Gender Justice  Zimbabwe Coordinator" userId="a6efff57-4fdb-4031-a99b-bc88ce5915cd" providerId="ADAL" clId="{71DAEF0F-A391-4BB4-AC77-F05C64401A50}" dt="2022-10-25T15:28:52.259" v="968" actId="14100"/>
          <ac:graphicFrameMkLst>
            <pc:docMk/>
            <pc:sldMk cId="4268981048" sldId="279"/>
            <ac:graphicFrameMk id="8" creationId="{972E4A84-E591-9A23-75A2-94588F73F8FF}"/>
          </ac:graphicFrameMkLst>
        </pc:graphicFrameChg>
      </pc:sldChg>
      <pc:sldChg chg="modSp mod">
        <pc:chgData name="ZVARAYA TAPIWA - Local Action for Gender Justice  Zimbabwe Coordinator" userId="a6efff57-4fdb-4031-a99b-bc88ce5915cd" providerId="ADAL" clId="{71DAEF0F-A391-4BB4-AC77-F05C64401A50}" dt="2022-10-25T15:28:08.046" v="910" actId="6549"/>
        <pc:sldMkLst>
          <pc:docMk/>
          <pc:sldMk cId="4268981048" sldId="280"/>
        </pc:sldMkLst>
        <pc:spChg chg="mod">
          <ac:chgData name="ZVARAYA TAPIWA - Local Action for Gender Justice  Zimbabwe Coordinator" userId="a6efff57-4fdb-4031-a99b-bc88ce5915cd" providerId="ADAL" clId="{71DAEF0F-A391-4BB4-AC77-F05C64401A50}" dt="2022-10-25T15:28:08.046" v="910" actId="6549"/>
          <ac:spMkLst>
            <pc:docMk/>
            <pc:sldMk cId="4268981048" sldId="280"/>
            <ac:spMk id="6" creationId="{00000000-0000-0000-0000-000000000000}"/>
          </ac:spMkLst>
        </pc:spChg>
        <pc:graphicFrameChg chg="modGraphic">
          <ac:chgData name="ZVARAYA TAPIWA - Local Action for Gender Justice  Zimbabwe Coordinator" userId="a6efff57-4fdb-4031-a99b-bc88ce5915cd" providerId="ADAL" clId="{71DAEF0F-A391-4BB4-AC77-F05C64401A50}" dt="2022-10-12T11:42:16.739" v="191" actId="113"/>
          <ac:graphicFrameMkLst>
            <pc:docMk/>
            <pc:sldMk cId="4268981048" sldId="280"/>
            <ac:graphicFrameMk id="11" creationId="{D0F973FA-FA39-AE65-B4B1-A37529B32059}"/>
          </ac:graphicFrameMkLst>
        </pc:graphicFrameChg>
      </pc:sldChg>
      <pc:sldChg chg="modSp mod">
        <pc:chgData name="ZVARAYA TAPIWA - Local Action for Gender Justice  Zimbabwe Coordinator" userId="a6efff57-4fdb-4031-a99b-bc88ce5915cd" providerId="ADAL" clId="{71DAEF0F-A391-4BB4-AC77-F05C64401A50}" dt="2022-10-25T15:26:17.684" v="487" actId="6549"/>
        <pc:sldMkLst>
          <pc:docMk/>
          <pc:sldMk cId="4262653513" sldId="286"/>
        </pc:sldMkLst>
        <pc:spChg chg="mod">
          <ac:chgData name="ZVARAYA TAPIWA - Local Action for Gender Justice  Zimbabwe Coordinator" userId="a6efff57-4fdb-4031-a99b-bc88ce5915cd" providerId="ADAL" clId="{71DAEF0F-A391-4BB4-AC77-F05C64401A50}" dt="2022-10-25T15:26:17.684" v="487" actId="6549"/>
          <ac:spMkLst>
            <pc:docMk/>
            <pc:sldMk cId="4262653513" sldId="286"/>
            <ac:spMk id="10"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28.053" v="660" actId="6549"/>
        <pc:sldMkLst>
          <pc:docMk/>
          <pc:sldMk cId="1233519545" sldId="287"/>
        </pc:sldMkLst>
        <pc:spChg chg="mod">
          <ac:chgData name="ZVARAYA TAPIWA - Local Action for Gender Justice  Zimbabwe Coordinator" userId="a6efff57-4fdb-4031-a99b-bc88ce5915cd" providerId="ADAL" clId="{71DAEF0F-A391-4BB4-AC77-F05C64401A50}" dt="2022-10-25T15:27:28.053" v="660" actId="6549"/>
          <ac:spMkLst>
            <pc:docMk/>
            <pc:sldMk cId="1233519545" sldId="287"/>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35.356" v="710" actId="6549"/>
        <pc:sldMkLst>
          <pc:docMk/>
          <pc:sldMk cId="3918247816" sldId="288"/>
        </pc:sldMkLst>
        <pc:spChg chg="mod">
          <ac:chgData name="ZVARAYA TAPIWA - Local Action for Gender Justice  Zimbabwe Coordinator" userId="a6efff57-4fdb-4031-a99b-bc88ce5915cd" providerId="ADAL" clId="{71DAEF0F-A391-4BB4-AC77-F05C64401A50}" dt="2022-10-25T15:27:35.356" v="710" actId="6549"/>
          <ac:spMkLst>
            <pc:docMk/>
            <pc:sldMk cId="3918247816" sldId="288"/>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52.040" v="810" actId="6549"/>
        <pc:sldMkLst>
          <pc:docMk/>
          <pc:sldMk cId="802534170" sldId="289"/>
        </pc:sldMkLst>
        <pc:spChg chg="mod">
          <ac:chgData name="ZVARAYA TAPIWA - Local Action for Gender Justice  Zimbabwe Coordinator" userId="a6efff57-4fdb-4031-a99b-bc88ce5915cd" providerId="ADAL" clId="{71DAEF0F-A391-4BB4-AC77-F05C64401A50}" dt="2022-10-25T15:27:52.040" v="810" actId="6549"/>
          <ac:spMkLst>
            <pc:docMk/>
            <pc:sldMk cId="802534170" sldId="289"/>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58.453" v="860" actId="6549"/>
        <pc:sldMkLst>
          <pc:docMk/>
          <pc:sldMk cId="641316720" sldId="290"/>
        </pc:sldMkLst>
        <pc:spChg chg="mod">
          <ac:chgData name="ZVARAYA TAPIWA - Local Action for Gender Justice  Zimbabwe Coordinator" userId="a6efff57-4fdb-4031-a99b-bc88ce5915cd" providerId="ADAL" clId="{71DAEF0F-A391-4BB4-AC77-F05C64401A50}" dt="2022-10-24T09:42:19.731" v="193" actId="404"/>
          <ac:spMkLst>
            <pc:docMk/>
            <pc:sldMk cId="641316720" sldId="290"/>
            <ac:spMk id="2" creationId="{00000000-0000-0000-0000-000000000000}"/>
          </ac:spMkLst>
        </pc:spChg>
        <pc:spChg chg="mod">
          <ac:chgData name="ZVARAYA TAPIWA - Local Action for Gender Justice  Zimbabwe Coordinator" userId="a6efff57-4fdb-4031-a99b-bc88ce5915cd" providerId="ADAL" clId="{71DAEF0F-A391-4BB4-AC77-F05C64401A50}" dt="2022-10-24T09:44:37.003" v="237" actId="113"/>
          <ac:spMkLst>
            <pc:docMk/>
            <pc:sldMk cId="641316720" sldId="290"/>
            <ac:spMk id="5" creationId="{94987554-FA33-8625-B0EF-900FA6317A7F}"/>
          </ac:spMkLst>
        </pc:spChg>
        <pc:spChg chg="mod">
          <ac:chgData name="ZVARAYA TAPIWA - Local Action for Gender Justice  Zimbabwe Coordinator" userId="a6efff57-4fdb-4031-a99b-bc88ce5915cd" providerId="ADAL" clId="{71DAEF0F-A391-4BB4-AC77-F05C64401A50}" dt="2022-10-25T15:27:58.453" v="860" actId="6549"/>
          <ac:spMkLst>
            <pc:docMk/>
            <pc:sldMk cId="641316720" sldId="290"/>
            <ac:spMk id="6" creationId="{00000000-0000-0000-0000-000000000000}"/>
          </ac:spMkLst>
        </pc:spChg>
        <pc:graphicFrameChg chg="mod">
          <ac:chgData name="ZVARAYA TAPIWA - Local Action for Gender Justice  Zimbabwe Coordinator" userId="a6efff57-4fdb-4031-a99b-bc88ce5915cd" providerId="ADAL" clId="{71DAEF0F-A391-4BB4-AC77-F05C64401A50}" dt="2022-10-24T09:42:28.985" v="194" actId="1076"/>
          <ac:graphicFrameMkLst>
            <pc:docMk/>
            <pc:sldMk cId="641316720" sldId="290"/>
            <ac:graphicFrameMk id="3" creationId="{FDDB8F4A-1132-C16B-3AA9-41BB7C4B03A3}"/>
          </ac:graphicFrameMkLst>
        </pc:graphicFrameChg>
      </pc:sldChg>
      <pc:sldChg chg="modSp add mod">
        <pc:chgData name="ZVARAYA TAPIWA - Local Action for Gender Justice  Zimbabwe Coordinator" userId="a6efff57-4fdb-4031-a99b-bc88ce5915cd" providerId="ADAL" clId="{71DAEF0F-A391-4BB4-AC77-F05C64401A50}" dt="2022-10-25T15:27:42.493" v="760" actId="6549"/>
        <pc:sldMkLst>
          <pc:docMk/>
          <pc:sldMk cId="1194597016" sldId="292"/>
        </pc:sldMkLst>
        <pc:spChg chg="mod">
          <ac:chgData name="ZVARAYA TAPIWA - Local Action for Gender Justice  Zimbabwe Coordinator" userId="a6efff57-4fdb-4031-a99b-bc88ce5915cd" providerId="ADAL" clId="{71DAEF0F-A391-4BB4-AC77-F05C64401A50}" dt="2022-10-12T11:05:54.384" v="87"/>
          <ac:spMkLst>
            <pc:docMk/>
            <pc:sldMk cId="1194597016" sldId="292"/>
            <ac:spMk id="2" creationId="{00000000-0000-0000-0000-000000000000}"/>
          </ac:spMkLst>
        </pc:spChg>
        <pc:spChg chg="mod">
          <ac:chgData name="ZVARAYA TAPIWA - Local Action for Gender Justice  Zimbabwe Coordinator" userId="a6efff57-4fdb-4031-a99b-bc88ce5915cd" providerId="ADAL" clId="{71DAEF0F-A391-4BB4-AC77-F05C64401A50}" dt="2022-10-12T11:40:18.294" v="184" actId="255"/>
          <ac:spMkLst>
            <pc:docMk/>
            <pc:sldMk cId="1194597016" sldId="292"/>
            <ac:spMk id="5" creationId="{94987554-FA33-8625-B0EF-900FA6317A7F}"/>
          </ac:spMkLst>
        </pc:spChg>
        <pc:spChg chg="mod">
          <ac:chgData name="ZVARAYA TAPIWA - Local Action for Gender Justice  Zimbabwe Coordinator" userId="a6efff57-4fdb-4031-a99b-bc88ce5915cd" providerId="ADAL" clId="{71DAEF0F-A391-4BB4-AC77-F05C64401A50}" dt="2022-10-25T15:27:42.493" v="760" actId="6549"/>
          <ac:spMkLst>
            <pc:docMk/>
            <pc:sldMk cId="1194597016" sldId="292"/>
            <ac:spMk id="6" creationId="{00000000-0000-0000-0000-000000000000}"/>
          </ac:spMkLst>
        </pc:spChg>
      </pc:sldChg>
      <pc:sldChg chg="add del">
        <pc:chgData name="ZVARAYA TAPIWA - Local Action for Gender Justice  Zimbabwe Coordinator" userId="a6efff57-4fdb-4031-a99b-bc88ce5915cd" providerId="ADAL" clId="{71DAEF0F-A391-4BB4-AC77-F05C64401A50}" dt="2022-10-25T15:29:02.940" v="970" actId="47"/>
        <pc:sldMkLst>
          <pc:docMk/>
          <pc:sldMk cId="2650948587" sldId="29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Sources of Revenue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B86-4CB7-8ABE-6D95085609B6}"/>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B86-4CB7-8ABE-6D95085609B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Sheet1!$A$2:$A$3</c:f>
              <c:strCache>
                <c:ptCount val="2"/>
                <c:pt idx="0">
                  <c:v>Internal</c:v>
                </c:pt>
                <c:pt idx="1">
                  <c:v>External</c:v>
                </c:pt>
              </c:strCache>
            </c:strRef>
          </c:cat>
          <c:val>
            <c:numRef>
              <c:f>Sheet1!$B$2:$B$3</c:f>
              <c:numCache>
                <c:formatCode>#,##0.00</c:formatCode>
                <c:ptCount val="2"/>
                <c:pt idx="0">
                  <c:v>40996139</c:v>
                </c:pt>
                <c:pt idx="1">
                  <c:v>2494067</c:v>
                </c:pt>
              </c:numCache>
            </c:numRef>
          </c:val>
          <c:extLst xmlns:c16r2="http://schemas.microsoft.com/office/drawing/2015/06/chart">
            <c:ext xmlns:c16="http://schemas.microsoft.com/office/drawing/2014/chart" uri="{C3380CC4-5D6E-409C-BE32-E72D297353CC}">
              <c16:uniqueId val="{00000000-6EE8-4B69-9521-BBE9633987E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'[Chart in Microsoft PowerPoint]Sheet1'!$B$1</c:f>
              <c:strCache>
                <c:ptCount val="1"/>
                <c:pt idx="0">
                  <c:v>Expenditure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'[Chart in Microsoft PowerPoint]Sheet1'!$A$2:$A$7</c:f>
              <c:strCache>
                <c:ptCount val="6"/>
                <c:pt idx="0">
                  <c:v>Gender Management system (GMS)</c:v>
                </c:pt>
                <c:pt idx="1">
                  <c:v>Employment Expenditure</c:v>
                </c:pt>
                <c:pt idx="2">
                  <c:v>Employment Equity related</c:v>
                </c:pt>
                <c:pt idx="3">
                  <c:v>Gender Specific Programming</c:v>
                </c:pt>
                <c:pt idx="4">
                  <c:v>Mainsteeam Programmes</c:v>
                </c:pt>
                <c:pt idx="5">
                  <c:v>Other</c:v>
                </c:pt>
              </c:strCache>
            </c:strRef>
          </c:cat>
          <c:val>
            <c:numRef>
              <c:f>'[Chart in Microsoft PowerPoint]Sheet1'!$B$2:$B$7</c:f>
              <c:numCache>
                <c:formatCode>[$$-409]#,##0.00</c:formatCode>
                <c:ptCount val="6"/>
                <c:pt idx="0">
                  <c:v>139169</c:v>
                </c:pt>
                <c:pt idx="1">
                  <c:v>7880425</c:v>
                </c:pt>
                <c:pt idx="2">
                  <c:v>13047</c:v>
                </c:pt>
                <c:pt idx="3">
                  <c:v>535080</c:v>
                </c:pt>
                <c:pt idx="4">
                  <c:v>24793616</c:v>
                </c:pt>
                <c:pt idx="5">
                  <c:v>10128869</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135766986266335"/>
          <c:y val="0.1462649791861016"/>
          <c:w val="0.76343430245937771"/>
          <c:h val="0.58043811286191316"/>
        </c:manualLayout>
      </c:layout>
      <c:doughnutChart>
        <c:varyColors val="1"/>
        <c:ser>
          <c:idx val="0"/>
          <c:order val="0"/>
          <c:tx>
            <c:strRef>
              <c:f>Sheet1!$C$1</c:f>
              <c:strCache>
                <c:ptCount val="1"/>
                <c:pt idx="0">
                  <c:v>% budget</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extLst>
                <c:ext xmlns:c15="http://schemas.microsoft.com/office/drawing/2012/chart" uri="{02D57815-91ED-43cb-92C2-25804820EDAC}">
                  <c15:fullRef>
                    <c15:sqref>Sheet1!$A$2:$B$7</c15:sqref>
                  </c15:fullRef>
                  <c15:levelRef>
                    <c15:sqref>Sheet1!$A$2:$A$7</c15:sqref>
                  </c15:levelRef>
                </c:ext>
              </c:extLst>
              <c:f>Sheet1!$A$2:$A$7</c:f>
              <c:strCache>
                <c:ptCount val="6"/>
                <c:pt idx="0">
                  <c:v>Governance &amp; Administration</c:v>
                </c:pt>
                <c:pt idx="1">
                  <c:v>Water Sanitation &amp; Hygiene</c:v>
                </c:pt>
                <c:pt idx="2">
                  <c:v>Social Services</c:v>
                </c:pt>
                <c:pt idx="3">
                  <c:v>Roads</c:v>
                </c:pt>
                <c:pt idx="4">
                  <c:v>Public Safety &amp; Security</c:v>
                </c:pt>
                <c:pt idx="5">
                  <c:v>Natural Resources &amp; Conservation</c:v>
                </c:pt>
              </c:strCache>
            </c:strRef>
          </c:cat>
          <c:val>
            <c:numRef>
              <c:f>Sheet1!$C$2:$C$7</c:f>
              <c:numCache>
                <c:formatCode>0%</c:formatCode>
                <c:ptCount val="6"/>
                <c:pt idx="0">
                  <c:v>0.34</c:v>
                </c:pt>
                <c:pt idx="1">
                  <c:v>0.44</c:v>
                </c:pt>
                <c:pt idx="2">
                  <c:v>0.08</c:v>
                </c:pt>
                <c:pt idx="3">
                  <c:v>0.06</c:v>
                </c:pt>
                <c:pt idx="4">
                  <c:v>0.06</c:v>
                </c:pt>
                <c:pt idx="5">
                  <c:v>0.02</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476512572709528"/>
          <c:y val="0.7451040949110378"/>
          <c:w val="0.72238904605433618"/>
          <c:h val="0.252205730960557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67AC4-FAAE-40C7-9D5F-93FB15DECFD0}" type="datetimeFigureOut">
              <a:rPr lang="en-GB" smtClean="0"/>
              <a:t>06/11/2024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D5587-7577-41D4-90F2-B824B19906F8}" type="slidenum">
              <a:rPr lang="en-GB" smtClean="0"/>
              <a:t>‹#›</a:t>
            </a:fld>
            <a:endParaRPr lang="en-GB"/>
          </a:p>
        </p:txBody>
      </p:sp>
    </p:spTree>
    <p:extLst>
      <p:ext uri="{BB962C8B-B14F-4D97-AF65-F5344CB8AC3E}">
        <p14:creationId xmlns:p14="http://schemas.microsoft.com/office/powerpoint/2010/main" val="3219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D5587-7577-41D4-90F2-B824B19906F8}" type="slidenum">
              <a:rPr lang="en-GB" smtClean="0"/>
              <a:t>1</a:t>
            </a:fld>
            <a:endParaRPr lang="en-GB"/>
          </a:p>
        </p:txBody>
      </p:sp>
    </p:spTree>
    <p:extLst>
      <p:ext uri="{BB962C8B-B14F-4D97-AF65-F5344CB8AC3E}">
        <p14:creationId xmlns:p14="http://schemas.microsoft.com/office/powerpoint/2010/main" val="296243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FD5587-7577-41D4-90F2-B824B19906F8}" type="slidenum">
              <a:rPr lang="en-GB" smtClean="0"/>
              <a:t>4</a:t>
            </a:fld>
            <a:endParaRPr lang="en-GB"/>
          </a:p>
        </p:txBody>
      </p:sp>
    </p:spTree>
    <p:extLst>
      <p:ext uri="{BB962C8B-B14F-4D97-AF65-F5344CB8AC3E}">
        <p14:creationId xmlns:p14="http://schemas.microsoft.com/office/powerpoint/2010/main" val="40923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FD5587-7577-41D4-90F2-B824B19906F8}" type="slidenum">
              <a:rPr lang="en-GB" smtClean="0"/>
              <a:t>7</a:t>
            </a:fld>
            <a:endParaRPr lang="en-GB"/>
          </a:p>
        </p:txBody>
      </p:sp>
    </p:spTree>
    <p:extLst>
      <p:ext uri="{BB962C8B-B14F-4D97-AF65-F5344CB8AC3E}">
        <p14:creationId xmlns:p14="http://schemas.microsoft.com/office/powerpoint/2010/main" val="55684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FD5587-7577-41D4-90F2-B824B19906F8}" type="slidenum">
              <a:rPr lang="en-GB" smtClean="0"/>
              <a:t>8</a:t>
            </a:fld>
            <a:endParaRPr lang="en-GB"/>
          </a:p>
        </p:txBody>
      </p:sp>
    </p:spTree>
    <p:extLst>
      <p:ext uri="{BB962C8B-B14F-4D97-AF65-F5344CB8AC3E}">
        <p14:creationId xmlns:p14="http://schemas.microsoft.com/office/powerpoint/2010/main" val="200794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1DFD5587-7577-41D4-90F2-B824B19906F8}" type="slidenum">
              <a:rPr lang="en-GB" smtClean="0"/>
              <a:t>10</a:t>
            </a:fld>
            <a:endParaRPr lang="en-GB"/>
          </a:p>
        </p:txBody>
      </p:sp>
    </p:spTree>
    <p:extLst>
      <p:ext uri="{BB962C8B-B14F-4D97-AF65-F5344CB8AC3E}">
        <p14:creationId xmlns:p14="http://schemas.microsoft.com/office/powerpoint/2010/main" val="404190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FD5587-7577-41D4-90F2-B824B19906F8}" type="slidenum">
              <a:rPr lang="en-GB" smtClean="0"/>
              <a:t>20</a:t>
            </a:fld>
            <a:endParaRPr lang="en-GB"/>
          </a:p>
        </p:txBody>
      </p:sp>
    </p:spTree>
    <p:extLst>
      <p:ext uri="{BB962C8B-B14F-4D97-AF65-F5344CB8AC3E}">
        <p14:creationId xmlns:p14="http://schemas.microsoft.com/office/powerpoint/2010/main" val="682345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6/11/2024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7074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6/11/2024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68016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6/11/2024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40912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6/11/2024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28098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6/11/2024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287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BDB4485F-ED24-47DB-AFF9-387090B6200D}" type="datetimeFigureOut">
              <a:rPr lang="en-ZW" smtClean="0"/>
              <a:t>6/11/2024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8442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BDB4485F-ED24-47DB-AFF9-387090B6200D}" type="datetimeFigureOut">
              <a:rPr lang="en-ZW" smtClean="0"/>
              <a:t>6/11/2024</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56661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BDB4485F-ED24-47DB-AFF9-387090B6200D}" type="datetimeFigureOut">
              <a:rPr lang="en-ZW" smtClean="0"/>
              <a:t>6/11/2024</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82845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ZW" smtClean="0"/>
              <a:t>6/11/2024</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3297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6/11/2024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12073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6/11/2024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05122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485F-ED24-47DB-AFF9-387090B6200D}" type="datetimeFigureOut">
              <a:rPr lang="en-ZW" smtClean="0"/>
              <a:t>6/11/2024</a:t>
            </a:fld>
            <a:endParaRPr lang="en-Z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CC1-C62E-4793-9BAB-70F633D6ED53}" type="slidenum">
              <a:rPr lang="en-ZW" smtClean="0"/>
              <a:t>‹#›</a:t>
            </a:fld>
            <a:endParaRPr lang="en-ZW"/>
          </a:p>
        </p:txBody>
      </p:sp>
    </p:spTree>
    <p:extLst>
      <p:ext uri="{BB962C8B-B14F-4D97-AF65-F5344CB8AC3E}">
        <p14:creationId xmlns:p14="http://schemas.microsoft.com/office/powerpoint/2010/main" val="314649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4000" r="-24000"/>
          </a:stretch>
        </a:blipFill>
        <a:effectLst/>
      </p:bgPr>
    </p:bg>
    <p:spTree>
      <p:nvGrpSpPr>
        <p:cNvPr id="1" name=""/>
        <p:cNvGrpSpPr/>
        <p:nvPr/>
      </p:nvGrpSpPr>
      <p:grpSpPr>
        <a:xfrm>
          <a:off x="0" y="0"/>
          <a:ext cx="0" cy="0"/>
          <a:chOff x="0" y="0"/>
          <a:chExt cx="0" cy="0"/>
        </a:xfrm>
      </p:grpSpPr>
      <p:sp>
        <p:nvSpPr>
          <p:cNvPr id="8" name="TextBox 7"/>
          <p:cNvSpPr txBox="1"/>
          <p:nvPr/>
        </p:nvSpPr>
        <p:spPr>
          <a:xfrm>
            <a:off x="675496" y="1936549"/>
            <a:ext cx="7696200" cy="4401205"/>
          </a:xfrm>
          <a:prstGeom prst="rect">
            <a:avLst/>
          </a:prstGeom>
          <a:noFill/>
        </p:spPr>
        <p:txBody>
          <a:bodyPr wrap="square" rtlCol="0">
            <a:spAutoFit/>
          </a:bodyPr>
          <a:lstStyle/>
          <a:p>
            <a:pPr algn="ctr"/>
            <a:r>
              <a:rPr lang="en-GB" sz="2400" b="1" dirty="0">
                <a:solidFill>
                  <a:srgbClr val="FF0000"/>
                </a:solidFill>
                <a:latin typeface="Tahoma" panose="020B0604030504040204" pitchFamily="34" charset="0"/>
                <a:ea typeface="Times New Roman" panose="02020603050405020304" pitchFamily="18" charset="0"/>
              </a:rPr>
              <a:t>SADC PROTOCOL@WORK SUMMITS AND AWARDS </a:t>
            </a:r>
            <a:endParaRPr lang="en-ZW" sz="2400" b="1" dirty="0">
              <a:solidFill>
                <a:srgbClr val="FF0000"/>
              </a:solidFill>
            </a:endParaRPr>
          </a:p>
          <a:p>
            <a:pPr algn="ctr"/>
            <a:r>
              <a:rPr lang="en-ZW" sz="3600" b="1" dirty="0">
                <a:solidFill>
                  <a:srgbClr val="FF0000"/>
                </a:solidFill>
              </a:rPr>
              <a:t> </a:t>
            </a:r>
            <a:r>
              <a:rPr lang="en-ZW" sz="3600" b="1" dirty="0" smtClean="0">
                <a:solidFill>
                  <a:srgbClr val="FF0000"/>
                </a:solidFill>
              </a:rPr>
              <a:t>2024 </a:t>
            </a:r>
            <a:endParaRPr lang="en-ZW" sz="3600" b="1" dirty="0">
              <a:solidFill>
                <a:srgbClr val="FF0000"/>
              </a:solidFill>
            </a:endParaRPr>
          </a:p>
          <a:p>
            <a:pPr algn="ctr"/>
            <a:r>
              <a:rPr lang="en-ZW" sz="3600" b="1" dirty="0">
                <a:solidFill>
                  <a:srgbClr val="FF0000"/>
                </a:solidFill>
              </a:rPr>
              <a:t>GENDER RESPONSIVE BUDGETING </a:t>
            </a:r>
            <a:endParaRPr lang="en-ZW" sz="2000" b="1" dirty="0">
              <a:solidFill>
                <a:srgbClr val="FF0000"/>
              </a:solidFill>
            </a:endParaRPr>
          </a:p>
          <a:p>
            <a:pPr algn="ctr"/>
            <a:endParaRPr lang="en-ZW" sz="2000" b="1" dirty="0" smtClean="0">
              <a:solidFill>
                <a:srgbClr val="FF0000"/>
              </a:solidFill>
            </a:endParaRPr>
          </a:p>
          <a:p>
            <a:pPr algn="ctr"/>
            <a:endParaRPr lang="en-ZW" sz="2000" b="1" dirty="0">
              <a:solidFill>
                <a:srgbClr val="FF0000"/>
              </a:solidFill>
            </a:endParaRPr>
          </a:p>
          <a:p>
            <a:pPr algn="ctr"/>
            <a:r>
              <a:rPr lang="en-ZW" sz="2000" b="1" dirty="0" smtClean="0">
                <a:solidFill>
                  <a:srgbClr val="FF0000"/>
                </a:solidFill>
              </a:rPr>
              <a:t>ZIMBABWE</a:t>
            </a:r>
            <a:r>
              <a:rPr lang="en-ZW" sz="2000" b="1" dirty="0" smtClean="0">
                <a:solidFill>
                  <a:srgbClr val="FF0000"/>
                </a:solidFill>
              </a:rPr>
              <a:t> </a:t>
            </a:r>
          </a:p>
          <a:p>
            <a:pPr algn="ctr"/>
            <a:r>
              <a:rPr lang="en-ZW" sz="2000" b="1" dirty="0" smtClean="0">
                <a:solidFill>
                  <a:srgbClr val="FF0000"/>
                </a:solidFill>
              </a:rPr>
              <a:t> CITY OF GWERU, </a:t>
            </a:r>
          </a:p>
          <a:p>
            <a:pPr algn="ctr"/>
            <a:r>
              <a:rPr lang="en-ZW" sz="2000" b="1" dirty="0" smtClean="0">
                <a:solidFill>
                  <a:srgbClr val="FF0000"/>
                </a:solidFill>
              </a:rPr>
              <a:t>NOVEMBER 2024</a:t>
            </a:r>
          </a:p>
          <a:p>
            <a:pPr algn="ctr"/>
            <a:r>
              <a:rPr lang="en-ZW" sz="2000" b="1" dirty="0" smtClean="0">
                <a:solidFill>
                  <a:srgbClr val="FF0000"/>
                </a:solidFill>
              </a:rPr>
              <a:t>PROCTOR CHAUKE</a:t>
            </a:r>
            <a:endParaRPr lang="en-ZW" sz="2000" b="1" dirty="0" smtClean="0">
              <a:solidFill>
                <a:srgbClr val="FF0000"/>
              </a:solidFill>
            </a:endParaRPr>
          </a:p>
          <a:p>
            <a:pPr algn="ctr"/>
            <a:endParaRPr lang="en-ZW" sz="2000" dirty="0">
              <a:solidFill>
                <a:srgbClr val="FF0000"/>
              </a:solidFill>
            </a:endParaRPr>
          </a:p>
          <a:p>
            <a:pPr algn="ctr"/>
            <a:r>
              <a:rPr lang="en-ZW" sz="2000" dirty="0" smtClean="0">
                <a:solidFill>
                  <a:srgbClr val="FF0000"/>
                </a:solidFill>
              </a:rPr>
              <a:t>.</a:t>
            </a:r>
            <a:endParaRPr lang="en-ZW" sz="2000" dirty="0">
              <a:solidFill>
                <a:srgbClr val="FF0000"/>
              </a:solidFill>
            </a:endParaRPr>
          </a:p>
        </p:txBody>
      </p:sp>
      <p:sp>
        <p:nvSpPr>
          <p:cNvPr id="9" name="TextBox 8"/>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pSp>
        <p:nvGrpSpPr>
          <p:cNvPr id="7" name="Group 6"/>
          <p:cNvGrpSpPr/>
          <p:nvPr/>
        </p:nvGrpSpPr>
        <p:grpSpPr>
          <a:xfrm>
            <a:off x="76200" y="685800"/>
            <a:ext cx="8915400" cy="1143000"/>
            <a:chOff x="543012" y="237175"/>
            <a:chExt cx="11206620" cy="1314506"/>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9638" y="638675"/>
              <a:ext cx="3237986" cy="77875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012" y="237175"/>
              <a:ext cx="1506626" cy="131450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9018" y="679918"/>
              <a:ext cx="2780614" cy="807702"/>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0412" y="708948"/>
              <a:ext cx="3315817" cy="623788"/>
            </a:xfrm>
            <a:prstGeom prst="rect">
              <a:avLst/>
            </a:prstGeom>
          </p:spPr>
        </p:pic>
      </p:grpSp>
    </p:spTree>
    <p:extLst>
      <p:ext uri="{BB962C8B-B14F-4D97-AF65-F5344CB8AC3E}">
        <p14:creationId xmlns:p14="http://schemas.microsoft.com/office/powerpoint/2010/main" val="98332109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GMS</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5" name="Content Placeholder 4">
            <a:extLst>
              <a:ext uri="{FF2B5EF4-FFF2-40B4-BE49-F238E27FC236}">
                <a16:creationId xmlns="" xmlns:a16="http://schemas.microsoft.com/office/drawing/2014/main" id="{94987554-FA33-8625-B0EF-900FA6317A7F}"/>
              </a:ext>
            </a:extLst>
          </p:cNvPr>
          <p:cNvSpPr>
            <a:spLocks noGrp="1"/>
          </p:cNvSpPr>
          <p:nvPr>
            <p:ph idx="1"/>
          </p:nvPr>
        </p:nvSpPr>
        <p:spPr/>
        <p:txBody>
          <a:bodyPr>
            <a:normAutofit fontScale="70000" lnSpcReduction="20000"/>
          </a:bodyPr>
          <a:lstStyle/>
          <a:p>
            <a:r>
              <a:rPr lang="en-GB" sz="3200" dirty="0" smtClean="0">
                <a:effectLst/>
                <a:latin typeface="Tahoma" panose="020B0604030504040204" pitchFamily="34" charset="0"/>
                <a:ea typeface="Calibri" panose="020F0502020204030204" pitchFamily="34" charset="0"/>
                <a:cs typeface="Times New Roman" panose="02020603050405020304" pitchFamily="18" charset="0"/>
              </a:rPr>
              <a:t>Council </a:t>
            </a:r>
            <a:r>
              <a:rPr lang="en-GB" sz="3200" dirty="0">
                <a:effectLst/>
                <a:latin typeface="Tahoma" panose="020B0604030504040204" pitchFamily="34" charset="0"/>
                <a:ea typeface="Calibri" panose="020F0502020204030204" pitchFamily="34" charset="0"/>
                <a:cs typeface="Times New Roman" panose="02020603050405020304" pitchFamily="18" charset="0"/>
              </a:rPr>
              <a:t>have a Gender Management </a:t>
            </a:r>
            <a:r>
              <a:rPr lang="en-GB" sz="3200" dirty="0" smtClean="0">
                <a:effectLst/>
                <a:latin typeface="Tahoma" panose="020B0604030504040204" pitchFamily="34" charset="0"/>
                <a:ea typeface="Calibri" panose="020F0502020204030204" pitchFamily="34" charset="0"/>
                <a:cs typeface="Times New Roman" panose="02020603050405020304" pitchFamily="18" charset="0"/>
              </a:rPr>
              <a:t>System in place. This  </a:t>
            </a:r>
            <a:r>
              <a:rPr lang="en-GB" dirty="0" smtClean="0">
                <a:latin typeface="Tahoma" panose="020B0604030504040204" pitchFamily="34" charset="0"/>
                <a:ea typeface="Calibri" panose="020F0502020204030204" pitchFamily="34" charset="0"/>
                <a:cs typeface="Times New Roman" panose="02020603050405020304" pitchFamily="18" charset="0"/>
              </a:rPr>
              <a:t> comprises of the Gender inter departmental committee, Gender focal person and a Gender Champion.</a:t>
            </a:r>
            <a:endParaRPr lang="en-GB" sz="32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GB" sz="3200" dirty="0">
              <a:effectLst/>
              <a:latin typeface="Tahoma" panose="020B0604030504040204" pitchFamily="34" charset="0"/>
              <a:ea typeface="Calibri" panose="020F0502020204030204" pitchFamily="34" charset="0"/>
              <a:cs typeface="Times New Roman" panose="02020603050405020304" pitchFamily="18" charset="0"/>
            </a:endParaRPr>
          </a:p>
          <a:p>
            <a:r>
              <a:rPr lang="en-GB" dirty="0" smtClean="0">
                <a:latin typeface="Tahoma" panose="020B0604030504040204" pitchFamily="34" charset="0"/>
                <a:ea typeface="Calibri" panose="020F0502020204030204" pitchFamily="34" charset="0"/>
                <a:cs typeface="Times New Roman" panose="02020603050405020304" pitchFamily="18" charset="0"/>
              </a:rPr>
              <a:t>These activities are budgeted for</a:t>
            </a:r>
            <a:r>
              <a:rPr lang="en-GB" sz="3200" dirty="0" smtClean="0">
                <a:effectLst/>
                <a:latin typeface="Tahoma" panose="020B0604030504040204" pitchFamily="34" charset="0"/>
                <a:ea typeface="Calibri" panose="020F0502020204030204" pitchFamily="34" charset="0"/>
                <a:cs typeface="Times New Roman" panose="02020603050405020304" pitchFamily="18" charset="0"/>
              </a:rPr>
              <a:t> </a:t>
            </a:r>
            <a:r>
              <a:rPr lang="en-GB" sz="3200" dirty="0">
                <a:effectLst/>
                <a:latin typeface="Tahoma" panose="020B0604030504040204" pitchFamily="34" charset="0"/>
                <a:ea typeface="Calibri" panose="020F0502020204030204" pitchFamily="34" charset="0"/>
                <a:cs typeface="Times New Roman" panose="02020603050405020304" pitchFamily="18" charset="0"/>
              </a:rPr>
              <a:t>(E.g., Committee meetings, Hub/ spoke activities, exhibitions, Training, Policy formulation, Exchange visits, Office equipment and stationery, other </a:t>
            </a:r>
            <a:r>
              <a:rPr lang="en-GB" sz="3200" dirty="0" smtClean="0">
                <a:effectLst/>
                <a:latin typeface="Tahoma" panose="020B0604030504040204" pitchFamily="34" charset="0"/>
                <a:ea typeface="Calibri" panose="020F0502020204030204" pitchFamily="34" charset="0"/>
                <a:cs typeface="Times New Roman" panose="02020603050405020304" pitchFamily="18" charset="0"/>
              </a:rPr>
              <a:t>activities </a:t>
            </a:r>
            <a:r>
              <a:rPr lang="en-GB" dirty="0">
                <a:latin typeface="Tahoma" panose="020B0604030504040204" pitchFamily="34" charset="0"/>
                <a:ea typeface="Calibri" panose="020F0502020204030204" pitchFamily="34" charset="0"/>
                <a:cs typeface="Times New Roman" panose="02020603050405020304" pitchFamily="18" charset="0"/>
              </a:rPr>
              <a:t> </a:t>
            </a:r>
            <a:r>
              <a:rPr lang="en-GB" dirty="0" smtClean="0">
                <a:latin typeface="Tahoma" panose="020B0604030504040204" pitchFamily="34" charset="0"/>
                <a:ea typeface="Calibri" panose="020F0502020204030204" pitchFamily="34" charset="0"/>
                <a:cs typeface="Times New Roman" panose="02020603050405020304" pitchFamily="18" charset="0"/>
              </a:rPr>
              <a:t>and they are </a:t>
            </a:r>
            <a:r>
              <a:rPr lang="en-GB" sz="3200" dirty="0" smtClean="0">
                <a:effectLst/>
                <a:latin typeface="Tahoma" panose="020B0604030504040204" pitchFamily="34" charset="0"/>
                <a:ea typeface="Calibri" panose="020F0502020204030204" pitchFamily="34" charset="0"/>
                <a:cs typeface="Times New Roman" panose="02020603050405020304" pitchFamily="18" charset="0"/>
              </a:rPr>
              <a:t>under Governance and administration programme</a:t>
            </a:r>
            <a:endParaRPr lang="en-GB" sz="3200" dirty="0">
              <a:effectLst/>
              <a:latin typeface="Tahoma" panose="020B0604030504040204" pitchFamily="34" charset="0"/>
              <a:ea typeface="Calibri" panose="020F0502020204030204" pitchFamily="34" charset="0"/>
              <a:cs typeface="Times New Roman" panose="02020603050405020304" pitchFamily="18" charset="0"/>
            </a:endParaRPr>
          </a:p>
          <a:p>
            <a:endParaRPr lang="en-GB" sz="32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en-GB" sz="3200" dirty="0">
                <a:effectLst/>
                <a:latin typeface="Calibri" panose="020F0502020204030204" pitchFamily="34" charset="0"/>
                <a:ea typeface="Calibri" panose="020F0502020204030204" pitchFamily="34" charset="0"/>
                <a:cs typeface="Times New Roman" panose="02020603050405020304" pitchFamily="18" charset="0"/>
              </a:rPr>
              <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r>
              <a:rPr lang="en-GB" sz="5400" b="1" dirty="0">
                <a:effectLst/>
                <a:latin typeface="+mn-lt"/>
                <a:ea typeface="Calibri" panose="020F0502020204030204" pitchFamily="34" charset="0"/>
                <a:cs typeface="Times New Roman" panose="02020603050405020304" pitchFamily="18" charset="0"/>
              </a:rPr>
              <a:t> </a:t>
            </a:r>
            <a:r>
              <a:rPr lang="en-GB" sz="5400" dirty="0">
                <a:effectLst/>
                <a:latin typeface="Calibri" panose="020F0502020204030204" pitchFamily="34" charset="0"/>
                <a:ea typeface="Calibri" panose="020F0502020204030204" pitchFamily="34" charset="0"/>
                <a:cs typeface="Times New Roman" panose="02020603050405020304" pitchFamily="18" charset="0"/>
              </a:rPr>
              <a:t/>
            </a:r>
            <a:br>
              <a:rPr lang="en-GB" sz="5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391824781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Gender Specific </a:t>
            </a:r>
            <a:r>
              <a:rPr lang="en-GB" sz="3600" b="1" dirty="0">
                <a:effectLst/>
                <a:latin typeface="+mn-lt"/>
                <a:ea typeface="Calibri" panose="020F0502020204030204" pitchFamily="34" charset="0"/>
                <a:cs typeface="Times New Roman" panose="02020603050405020304" pitchFamily="18" charset="0"/>
              </a:rPr>
              <a:t>expenditure</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5" name="Content Placeholder 4">
            <a:extLst>
              <a:ext uri="{FF2B5EF4-FFF2-40B4-BE49-F238E27FC236}">
                <a16:creationId xmlns="" xmlns:a16="http://schemas.microsoft.com/office/drawing/2014/main" id="{94987554-FA33-8625-B0EF-900FA6317A7F}"/>
              </a:ext>
            </a:extLst>
          </p:cNvPr>
          <p:cNvSpPr>
            <a:spLocks noGrp="1"/>
          </p:cNvSpPr>
          <p:nvPr>
            <p:ph idx="1"/>
          </p:nvPr>
        </p:nvSpPr>
        <p:spPr/>
        <p:txBody>
          <a:bodyPr>
            <a:noAutofit/>
          </a:bodyPr>
          <a:lstStyle/>
          <a:p>
            <a:pPr algn="just">
              <a:lnSpc>
                <a:spcPct val="120000"/>
              </a:lnSpc>
            </a:pPr>
            <a:r>
              <a:rPr lang="en-US" sz="1800" dirty="0" smtClean="0">
                <a:ea typeface="Calibri" panose="020F0502020204030204" pitchFamily="34" charset="0"/>
                <a:cs typeface="Times New Roman" panose="02020603050405020304" pitchFamily="18" charset="0"/>
              </a:rPr>
              <a:t>As a local authority we have the junior council, Gender training workshop, entrepreneurship skills training women in communities, commemorations, women’s health education ,Youth </a:t>
            </a:r>
            <a:r>
              <a:rPr lang="en-US" sz="1800" dirty="0" err="1" smtClean="0">
                <a:ea typeface="Calibri" panose="020F0502020204030204" pitchFamily="34" charset="0"/>
                <a:cs typeface="Times New Roman" panose="02020603050405020304" pitchFamily="18" charset="0"/>
              </a:rPr>
              <a:t>centres</a:t>
            </a:r>
            <a:endParaRPr lang="en-US" sz="1800" dirty="0" smtClean="0">
              <a:effectLst/>
              <a:ea typeface="Liberation Sans Narrow"/>
              <a:cs typeface="Liberation Sans Narrow"/>
            </a:endParaRPr>
          </a:p>
          <a:p>
            <a:pPr algn="just">
              <a:lnSpc>
                <a:spcPct val="120000"/>
              </a:lnSpc>
            </a:pPr>
            <a:r>
              <a:rPr lang="en-US" sz="1800" dirty="0" smtClean="0">
                <a:ea typeface="Liberation Sans Narrow"/>
                <a:cs typeface="Liberation Sans Narrow"/>
              </a:rPr>
              <a:t>These budget line are visible with the main budget</a:t>
            </a:r>
            <a:endParaRPr lang="en-US" sz="1800" dirty="0">
              <a:effectLst/>
              <a:ea typeface="Liberation Sans Narrow"/>
              <a:cs typeface="Liberation Sans Narrow"/>
            </a:endParaRPr>
          </a:p>
          <a:p>
            <a:pPr algn="just">
              <a:lnSpc>
                <a:spcPct val="120000"/>
              </a:lnSpc>
            </a:pPr>
            <a:r>
              <a:rPr lang="en-US" sz="1800" dirty="0" smtClean="0">
                <a:ea typeface="Liberation Sans Narrow"/>
                <a:cs typeface="Liberation Sans Narrow"/>
              </a:rPr>
              <a:t>0.23</a:t>
            </a:r>
            <a:r>
              <a:rPr lang="en-US" sz="1800" dirty="0" smtClean="0">
                <a:effectLst/>
                <a:ea typeface="Liberation Sans Narrow"/>
                <a:cs typeface="Liberation Sans Narrow"/>
              </a:rPr>
              <a:t> % of the council budget is allocated gender specific programs</a:t>
            </a:r>
            <a:endParaRPr lang="en-US" sz="1800" dirty="0">
              <a:solidFill>
                <a:srgbClr val="000000"/>
              </a:solidFill>
              <a:ea typeface="Liberation Sans Narrow"/>
              <a:cs typeface="Liberation Sans Narrow"/>
            </a:endParaRPr>
          </a:p>
          <a:p>
            <a:pPr algn="just">
              <a:lnSpc>
                <a:spcPct val="120000"/>
              </a:lnSpc>
            </a:pPr>
            <a:r>
              <a:rPr lang="en-US" sz="1800" dirty="0" smtClean="0">
                <a:ea typeface="Liberation Sans Narrow"/>
                <a:cs typeface="Liberation Sans Narrow"/>
              </a:rPr>
              <a:t>These programs were influenced by requests from different constituencies</a:t>
            </a:r>
            <a:endParaRPr lang="en-US" sz="1800" dirty="0">
              <a:effectLst/>
              <a:ea typeface="Liberation Sans Narrow"/>
              <a:cs typeface="Liberation Sans Narrow"/>
            </a:endParaRPr>
          </a:p>
          <a:p>
            <a:pPr algn="just">
              <a:lnSpc>
                <a:spcPct val="120000"/>
              </a:lnSpc>
            </a:pPr>
            <a:r>
              <a:rPr lang="en-US" sz="1800" dirty="0" smtClean="0">
                <a:effectLst/>
                <a:ea typeface="Liberation Sans Narrow"/>
                <a:cs typeface="Liberation Sans Narrow"/>
              </a:rPr>
              <a:t>Gender specific programs empower and </a:t>
            </a:r>
            <a:r>
              <a:rPr lang="en-US" sz="1800" dirty="0" err="1" smtClean="0">
                <a:effectLst/>
                <a:ea typeface="Liberation Sans Narrow"/>
                <a:cs typeface="Liberation Sans Narrow"/>
              </a:rPr>
              <a:t>sensitise</a:t>
            </a:r>
            <a:r>
              <a:rPr lang="en-US" sz="1800" dirty="0" smtClean="0">
                <a:effectLst/>
                <a:ea typeface="Liberation Sans Narrow"/>
                <a:cs typeface="Liberation Sans Narrow"/>
              </a:rPr>
              <a:t> people thus ensuring a gender responsive council</a:t>
            </a:r>
            <a:endParaRPr lang="en-US" sz="1800" dirty="0">
              <a:effectLst/>
              <a:ea typeface="Liberation Sans Narrow"/>
              <a:cs typeface="Liberation Sans Narrow"/>
            </a:endParaRPr>
          </a:p>
          <a:p>
            <a:pPr algn="just">
              <a:lnSpc>
                <a:spcPct val="120000"/>
              </a:lnSpc>
            </a:pPr>
            <a:r>
              <a:rPr lang="en-US" sz="1800" dirty="0" smtClean="0">
                <a:ea typeface="Liberation Sans Narrow"/>
                <a:cs typeface="Liberation Sans Narrow"/>
              </a:rPr>
              <a:t>We measure expenditure on gender specific </a:t>
            </a:r>
            <a:r>
              <a:rPr lang="en-US" sz="1800" dirty="0" err="1" smtClean="0">
                <a:ea typeface="Liberation Sans Narrow"/>
                <a:cs typeface="Liberation Sans Narrow"/>
              </a:rPr>
              <a:t>programmes</a:t>
            </a:r>
            <a:r>
              <a:rPr lang="en-US" sz="1800" dirty="0" smtClean="0">
                <a:ea typeface="Liberation Sans Narrow"/>
                <a:cs typeface="Liberation Sans Narrow"/>
              </a:rPr>
              <a:t> by analyzing </a:t>
            </a:r>
            <a:r>
              <a:rPr lang="en-US" sz="1800" dirty="0">
                <a:ea typeface="Liberation Sans Narrow"/>
                <a:cs typeface="Liberation Sans Narrow"/>
              </a:rPr>
              <a:t>financial reports to determine actual spending versus budgeted </a:t>
            </a:r>
            <a:r>
              <a:rPr lang="en-US" sz="1800" dirty="0" smtClean="0">
                <a:ea typeface="Liberation Sans Narrow"/>
                <a:cs typeface="Liberation Sans Narrow"/>
              </a:rPr>
              <a:t>amounts, </a:t>
            </a:r>
            <a:r>
              <a:rPr lang="en-US" sz="1800" dirty="0" smtClean="0">
                <a:latin typeface="Calibri" panose="020F0502020204030204" pitchFamily="34" charset="0"/>
                <a:ea typeface="Calibri" panose="020F0502020204030204" pitchFamily="34" charset="0"/>
                <a:cs typeface="Times New Roman" panose="02020603050405020304" pitchFamily="18" charset="0"/>
              </a:rPr>
              <a:t>Compare </a:t>
            </a:r>
            <a:r>
              <a:rPr lang="en-US" sz="1800" dirty="0">
                <a:latin typeface="Calibri" panose="020F0502020204030204" pitchFamily="34" charset="0"/>
                <a:ea typeface="Calibri" panose="020F0502020204030204" pitchFamily="34" charset="0"/>
                <a:cs typeface="Times New Roman" panose="02020603050405020304" pitchFamily="18" charset="0"/>
              </a:rPr>
              <a:t>data before and after program participation to evaluate changes in knowledge, attitudes, or behaviors, Conduct studies over time to assess how outcomes translate into long-term changes in gender equality</a:t>
            </a:r>
            <a:r>
              <a:rPr lang="en-US" sz="1800" dirty="0" smtClean="0">
                <a:latin typeface="Calibri" panose="020F0502020204030204" pitchFamily="34" charset="0"/>
                <a:ea typeface="Calibri" panose="020F0502020204030204" pitchFamily="34" charset="0"/>
                <a:cs typeface="Times New Roman" panose="02020603050405020304" pitchFamily="18" charset="0"/>
              </a:rPr>
              <a:t>. </a:t>
            </a:r>
            <a:r>
              <a:rPr lang="en-US" sz="1800" dirty="0" err="1" smtClean="0">
                <a:latin typeface="Calibri" panose="020F0502020204030204" pitchFamily="34" charset="0"/>
                <a:ea typeface="Calibri" panose="020F0502020204030204" pitchFamily="34" charset="0"/>
                <a:cs typeface="Times New Roman" panose="02020603050405020304" pitchFamily="18" charset="0"/>
              </a:rPr>
              <a:t>etc</a:t>
            </a: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p>
        </p:txBody>
      </p:sp>
      <p:sp>
        <p:nvSpPr>
          <p:cNvPr id="3" name="Rectangle 1"/>
          <p:cNvSpPr>
            <a:spLocks noChangeArrowheads="1"/>
          </p:cNvSpPr>
          <p:nvPr/>
        </p:nvSpPr>
        <p:spPr bwMode="auto">
          <a:xfrm>
            <a:off x="0" y="-600164"/>
            <a:ext cx="3129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459701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EMPLOYMENT </a:t>
            </a:r>
            <a:r>
              <a:rPr lang="en-GB" sz="3600" b="1" dirty="0">
                <a:effectLst/>
                <a:latin typeface="+mn-lt"/>
                <a:ea typeface="Calibri" panose="020F0502020204030204" pitchFamily="34" charset="0"/>
                <a:cs typeface="Times New Roman" panose="02020603050405020304" pitchFamily="18" charset="0"/>
              </a:rPr>
              <a:t>EXPENDITURE</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0" y="6398786"/>
            <a:ext cx="91440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5" name="Content Placeholder 4">
            <a:extLst>
              <a:ext uri="{FF2B5EF4-FFF2-40B4-BE49-F238E27FC236}">
                <a16:creationId xmlns="" xmlns:a16="http://schemas.microsoft.com/office/drawing/2014/main" id="{94987554-FA33-8625-B0EF-900FA6317A7F}"/>
              </a:ext>
            </a:extLst>
          </p:cNvPr>
          <p:cNvSpPr>
            <a:spLocks noGrp="1"/>
          </p:cNvSpPr>
          <p:nvPr>
            <p:ph idx="1"/>
          </p:nvPr>
        </p:nvSpPr>
        <p:spPr>
          <a:xfrm>
            <a:off x="533400" y="4561513"/>
            <a:ext cx="8001000" cy="1686887"/>
          </a:xfrm>
        </p:spPr>
        <p:txBody>
          <a:bodyPr>
            <a:noAutofit/>
          </a:bodyPr>
          <a:lstStyle/>
          <a:p>
            <a:pPr algn="just">
              <a:spcBef>
                <a:spcPts val="0"/>
              </a:spcBef>
            </a:pPr>
            <a:r>
              <a:rPr lang="en-US" sz="1600" dirty="0" smtClean="0">
                <a:effectLst/>
                <a:ea typeface="Liberation Sans Narrow"/>
                <a:cs typeface="Liberation Sans Narrow"/>
              </a:rPr>
              <a:t>Women comprise 39% of the total workforce</a:t>
            </a:r>
            <a:endParaRPr lang="en-GB" sz="1600" dirty="0">
              <a:effectLst/>
              <a:ea typeface="Liberation Sans Narrow"/>
              <a:cs typeface="Liberation Sans Narrow"/>
            </a:endParaRPr>
          </a:p>
          <a:p>
            <a:pPr algn="just">
              <a:spcBef>
                <a:spcPts val="0"/>
              </a:spcBef>
            </a:pPr>
            <a:r>
              <a:rPr lang="en-US" sz="1600" dirty="0" smtClean="0">
                <a:ea typeface="Liberation Sans Narrow"/>
                <a:cs typeface="Liberation Sans Narrow"/>
              </a:rPr>
              <a:t>58 % of women are in the management</a:t>
            </a:r>
            <a:endParaRPr lang="en-GB" sz="1600" dirty="0">
              <a:effectLst/>
              <a:ea typeface="Liberation Sans Narrow"/>
              <a:cs typeface="Liberation Sans Narrow"/>
            </a:endParaRPr>
          </a:p>
          <a:p>
            <a:pPr algn="just">
              <a:spcBef>
                <a:spcPts val="0"/>
              </a:spcBef>
            </a:pPr>
            <a:r>
              <a:rPr lang="en-US" sz="1600" dirty="0" smtClean="0">
                <a:ea typeface="Liberation Sans Narrow"/>
                <a:cs typeface="Liberation Sans Narrow"/>
              </a:rPr>
              <a:t>W</a:t>
            </a:r>
            <a:r>
              <a:rPr lang="en-US" sz="1600" dirty="0" smtClean="0">
                <a:effectLst/>
                <a:ea typeface="Liberation Sans Narrow"/>
                <a:cs typeface="Liberation Sans Narrow"/>
              </a:rPr>
              <a:t>omen </a:t>
            </a:r>
            <a:r>
              <a:rPr lang="en-US" sz="1600" dirty="0">
                <a:effectLst/>
                <a:ea typeface="Liberation Sans Narrow"/>
                <a:cs typeface="Liberation Sans Narrow"/>
              </a:rPr>
              <a:t>comprise </a:t>
            </a:r>
            <a:r>
              <a:rPr lang="en-US" sz="1600" dirty="0" smtClean="0">
                <a:effectLst/>
                <a:ea typeface="Liberation Sans Narrow"/>
                <a:cs typeface="Liberation Sans Narrow"/>
              </a:rPr>
              <a:t>38 % of </a:t>
            </a:r>
            <a:r>
              <a:rPr lang="en-US" sz="1600" dirty="0">
                <a:effectLst/>
                <a:ea typeface="Liberation Sans Narrow"/>
                <a:cs typeface="Liberation Sans Narrow"/>
              </a:rPr>
              <a:t>the </a:t>
            </a:r>
            <a:r>
              <a:rPr lang="en-US" sz="1600" dirty="0" smtClean="0">
                <a:effectLst/>
                <a:ea typeface="Liberation Sans Narrow"/>
                <a:cs typeface="Liberation Sans Narrow"/>
              </a:rPr>
              <a:t>full-time, </a:t>
            </a:r>
            <a:r>
              <a:rPr lang="en-US" sz="1600" dirty="0" smtClean="0">
                <a:effectLst/>
                <a:ea typeface="Liberation Sans Narrow"/>
                <a:cs typeface="Liberation Sans Narrow"/>
              </a:rPr>
              <a:t> 70% part-time </a:t>
            </a:r>
            <a:r>
              <a:rPr lang="en-US" sz="1600" dirty="0">
                <a:effectLst/>
                <a:ea typeface="Liberation Sans Narrow"/>
                <a:cs typeface="Liberation Sans Narrow"/>
              </a:rPr>
              <a:t>and </a:t>
            </a:r>
            <a:r>
              <a:rPr lang="en-US" sz="1600" dirty="0" smtClean="0">
                <a:effectLst/>
                <a:ea typeface="Liberation Sans Narrow"/>
                <a:cs typeface="Liberation Sans Narrow"/>
              </a:rPr>
              <a:t>35% casual</a:t>
            </a:r>
            <a:r>
              <a:rPr lang="en-US" sz="1600" dirty="0">
                <a:effectLst/>
                <a:ea typeface="Liberation Sans Narrow"/>
                <a:cs typeface="Liberation Sans Narrow"/>
              </a:rPr>
              <a:t>, labour force</a:t>
            </a:r>
            <a:r>
              <a:rPr lang="en-US" sz="1600" dirty="0" smtClean="0">
                <a:effectLst/>
                <a:ea typeface="Liberation Sans Narrow"/>
                <a:cs typeface="Liberation Sans Narrow"/>
              </a:rPr>
              <a:t>?</a:t>
            </a:r>
          </a:p>
          <a:p>
            <a:pPr algn="just">
              <a:spcBef>
                <a:spcPts val="0"/>
              </a:spcBef>
            </a:pPr>
            <a:r>
              <a:rPr lang="en-US" sz="1600" dirty="0" smtClean="0">
                <a:ea typeface="Liberation Sans Narrow"/>
                <a:cs typeface="Liberation Sans Narrow"/>
              </a:rPr>
              <a:t>The reason for this breakdown is because there are a lot of women in the middle management in the health department</a:t>
            </a:r>
            <a:endParaRPr lang="en-US" sz="1600" dirty="0">
              <a:effectLst/>
              <a:ea typeface="Liberation Sans Narrow"/>
              <a:cs typeface="Liberation Sans Narrow"/>
            </a:endParaRPr>
          </a:p>
        </p:txBody>
      </p:sp>
      <p:graphicFrame>
        <p:nvGraphicFramePr>
          <p:cNvPr id="7" name="Table 7">
            <a:extLst>
              <a:ext uri="{FF2B5EF4-FFF2-40B4-BE49-F238E27FC236}">
                <a16:creationId xmlns="" xmlns:a16="http://schemas.microsoft.com/office/drawing/2014/main" id="{F19998D2-D647-ECDB-109F-FCF7A28643AD}"/>
              </a:ext>
            </a:extLst>
          </p:cNvPr>
          <p:cNvGraphicFramePr>
            <a:graphicFrameLocks noGrp="1"/>
          </p:cNvGraphicFramePr>
          <p:nvPr>
            <p:extLst>
              <p:ext uri="{D42A27DB-BD31-4B8C-83A1-F6EECF244321}">
                <p14:modId xmlns:p14="http://schemas.microsoft.com/office/powerpoint/2010/main" val="453304479"/>
              </p:ext>
            </p:extLst>
          </p:nvPr>
        </p:nvGraphicFramePr>
        <p:xfrm>
          <a:off x="228600" y="1066801"/>
          <a:ext cx="8686804" cy="3473691"/>
        </p:xfrm>
        <a:graphic>
          <a:graphicData uri="http://schemas.openxmlformats.org/drawingml/2006/table">
            <a:tbl>
              <a:tblPr firstRow="1" bandRow="1">
                <a:tableStyleId>{5C22544A-7EE6-4342-B048-85BDC9FD1C3A}</a:tableStyleId>
              </a:tblPr>
              <a:tblGrid>
                <a:gridCol w="1003144">
                  <a:extLst>
                    <a:ext uri="{9D8B030D-6E8A-4147-A177-3AD203B41FA5}">
                      <a16:colId xmlns="" xmlns:a16="http://schemas.microsoft.com/office/drawing/2014/main" val="1016882306"/>
                    </a:ext>
                  </a:extLst>
                </a:gridCol>
                <a:gridCol w="768366">
                  <a:extLst>
                    <a:ext uri="{9D8B030D-6E8A-4147-A177-3AD203B41FA5}">
                      <a16:colId xmlns="" xmlns:a16="http://schemas.microsoft.com/office/drawing/2014/main" val="4018399203"/>
                    </a:ext>
                  </a:extLst>
                </a:gridCol>
                <a:gridCol w="768366">
                  <a:extLst>
                    <a:ext uri="{9D8B030D-6E8A-4147-A177-3AD203B41FA5}">
                      <a16:colId xmlns="" xmlns:a16="http://schemas.microsoft.com/office/drawing/2014/main" val="1530267169"/>
                    </a:ext>
                  </a:extLst>
                </a:gridCol>
                <a:gridCol w="768366">
                  <a:extLst>
                    <a:ext uri="{9D8B030D-6E8A-4147-A177-3AD203B41FA5}">
                      <a16:colId xmlns="" xmlns:a16="http://schemas.microsoft.com/office/drawing/2014/main" val="1448651721"/>
                    </a:ext>
                  </a:extLst>
                </a:gridCol>
                <a:gridCol w="768366">
                  <a:extLst>
                    <a:ext uri="{9D8B030D-6E8A-4147-A177-3AD203B41FA5}">
                      <a16:colId xmlns="" xmlns:a16="http://schemas.microsoft.com/office/drawing/2014/main" val="1163842102"/>
                    </a:ext>
                  </a:extLst>
                </a:gridCol>
                <a:gridCol w="768366">
                  <a:extLst>
                    <a:ext uri="{9D8B030D-6E8A-4147-A177-3AD203B41FA5}">
                      <a16:colId xmlns="" xmlns:a16="http://schemas.microsoft.com/office/drawing/2014/main" val="2753252971"/>
                    </a:ext>
                  </a:extLst>
                </a:gridCol>
                <a:gridCol w="768366">
                  <a:extLst>
                    <a:ext uri="{9D8B030D-6E8A-4147-A177-3AD203B41FA5}">
                      <a16:colId xmlns="" xmlns:a16="http://schemas.microsoft.com/office/drawing/2014/main" val="2188492885"/>
                    </a:ext>
                  </a:extLst>
                </a:gridCol>
                <a:gridCol w="768366">
                  <a:extLst>
                    <a:ext uri="{9D8B030D-6E8A-4147-A177-3AD203B41FA5}">
                      <a16:colId xmlns="" xmlns:a16="http://schemas.microsoft.com/office/drawing/2014/main" val="4090131845"/>
                    </a:ext>
                  </a:extLst>
                </a:gridCol>
                <a:gridCol w="768366">
                  <a:extLst>
                    <a:ext uri="{9D8B030D-6E8A-4147-A177-3AD203B41FA5}">
                      <a16:colId xmlns="" xmlns:a16="http://schemas.microsoft.com/office/drawing/2014/main" val="3253674592"/>
                    </a:ext>
                  </a:extLst>
                </a:gridCol>
                <a:gridCol w="768366">
                  <a:extLst>
                    <a:ext uri="{9D8B030D-6E8A-4147-A177-3AD203B41FA5}">
                      <a16:colId xmlns="" xmlns:a16="http://schemas.microsoft.com/office/drawing/2014/main" val="1712523590"/>
                    </a:ext>
                  </a:extLst>
                </a:gridCol>
                <a:gridCol w="768366">
                  <a:extLst>
                    <a:ext uri="{9D8B030D-6E8A-4147-A177-3AD203B41FA5}">
                      <a16:colId xmlns="" xmlns:a16="http://schemas.microsoft.com/office/drawing/2014/main" val="284129184"/>
                    </a:ext>
                  </a:extLst>
                </a:gridCol>
              </a:tblGrid>
              <a:tr h="513067">
                <a:tc>
                  <a:txBody>
                    <a:bodyPr/>
                    <a:lstStyle/>
                    <a:p>
                      <a:endParaRPr lang="en-GB" dirty="0"/>
                    </a:p>
                  </a:txBody>
                  <a:tcPr/>
                </a:tc>
                <a:tc gridSpan="3">
                  <a:txBody>
                    <a:bodyPr/>
                    <a:lstStyle/>
                    <a:p>
                      <a:r>
                        <a:rPr lang="en-US" dirty="0">
                          <a:solidFill>
                            <a:schemeClr val="tx1"/>
                          </a:solidFill>
                        </a:rPr>
                        <a:t>Women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c gridSpan="3">
                  <a:txBody>
                    <a:bodyPr/>
                    <a:lstStyle/>
                    <a:p>
                      <a:r>
                        <a:rPr lang="en-US" dirty="0">
                          <a:solidFill>
                            <a:schemeClr val="tx1"/>
                          </a:solidFill>
                        </a:rPr>
                        <a:t>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c>
                  <a:txBody>
                    <a:bodyPr/>
                    <a:lstStyle/>
                    <a:p>
                      <a:r>
                        <a:rPr lang="en-US" dirty="0">
                          <a:solidFill>
                            <a:schemeClr val="tx1"/>
                          </a:solidFill>
                        </a:rPr>
                        <a:t>Total</a:t>
                      </a:r>
                      <a:endParaRPr lang="en-GB" dirty="0">
                        <a:solidFill>
                          <a:schemeClr val="tx1"/>
                        </a:solidFill>
                      </a:endParaRPr>
                    </a:p>
                  </a:txBody>
                  <a:tcPr/>
                </a:tc>
                <a:tc gridSpan="3">
                  <a:txBody>
                    <a:bodyPr/>
                    <a:lstStyle/>
                    <a:p>
                      <a:r>
                        <a:rPr lang="en-US" dirty="0">
                          <a:solidFill>
                            <a:schemeClr val="tx1"/>
                          </a:solidFill>
                        </a:rPr>
                        <a:t>% women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extLst>
                  <a:ext uri="{0D108BD9-81ED-4DB2-BD59-A6C34878D82A}">
                    <a16:rowId xmlns="" xmlns:a16="http://schemas.microsoft.com/office/drawing/2014/main" val="528514768"/>
                  </a:ext>
                </a:extLst>
              </a:tr>
              <a:tr h="520192">
                <a:tc>
                  <a:txBody>
                    <a:bodyPr/>
                    <a:lstStyle/>
                    <a:p>
                      <a:endParaRPr lang="en-GB"/>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tc>
                  <a:txBody>
                    <a:bodyPr/>
                    <a:lstStyle/>
                    <a:p>
                      <a:endParaRPr lang="en-GB" b="1" dirty="0"/>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extLst>
                  <a:ext uri="{0D108BD9-81ED-4DB2-BD59-A6C34878D82A}">
                    <a16:rowId xmlns="" xmlns:a16="http://schemas.microsoft.com/office/drawing/2014/main" val="2652327723"/>
                  </a:ext>
                </a:extLst>
              </a:tr>
              <a:tr h="520192">
                <a:tc>
                  <a:txBody>
                    <a:bodyPr/>
                    <a:lstStyle/>
                    <a:p>
                      <a:r>
                        <a:rPr lang="en-US" b="1" dirty="0"/>
                        <a:t>Full Time</a:t>
                      </a:r>
                      <a:endParaRPr lang="en-GB" b="1" dirty="0"/>
                    </a:p>
                  </a:txBody>
                  <a:tcPr/>
                </a:tc>
                <a:tc>
                  <a:txBody>
                    <a:bodyPr/>
                    <a:lstStyle/>
                    <a:p>
                      <a:r>
                        <a:rPr lang="en-US" dirty="0" smtClean="0"/>
                        <a:t>87</a:t>
                      </a:r>
                      <a:endParaRPr lang="en-GB" dirty="0"/>
                    </a:p>
                  </a:txBody>
                  <a:tcPr/>
                </a:tc>
                <a:tc>
                  <a:txBody>
                    <a:bodyPr/>
                    <a:lstStyle/>
                    <a:p>
                      <a:r>
                        <a:rPr lang="en-US" dirty="0" smtClean="0"/>
                        <a:t>321</a:t>
                      </a:r>
                      <a:endParaRPr lang="en-GB" dirty="0"/>
                    </a:p>
                  </a:txBody>
                  <a:tcPr/>
                </a:tc>
                <a:tc>
                  <a:txBody>
                    <a:bodyPr/>
                    <a:lstStyle/>
                    <a:p>
                      <a:r>
                        <a:rPr lang="en-US" dirty="0" smtClean="0"/>
                        <a:t>408</a:t>
                      </a:r>
                      <a:endParaRPr lang="en-GB" dirty="0"/>
                    </a:p>
                  </a:txBody>
                  <a:tcPr/>
                </a:tc>
                <a:tc>
                  <a:txBody>
                    <a:bodyPr/>
                    <a:lstStyle/>
                    <a:p>
                      <a:r>
                        <a:rPr lang="en-US" dirty="0" smtClean="0"/>
                        <a:t>64</a:t>
                      </a:r>
                      <a:endParaRPr lang="en-GB" dirty="0"/>
                    </a:p>
                  </a:txBody>
                  <a:tcPr/>
                </a:tc>
                <a:tc>
                  <a:txBody>
                    <a:bodyPr/>
                    <a:lstStyle/>
                    <a:p>
                      <a:r>
                        <a:rPr lang="en-US" dirty="0" smtClean="0"/>
                        <a:t>588</a:t>
                      </a:r>
                      <a:endParaRPr lang="en-GB" dirty="0"/>
                    </a:p>
                  </a:txBody>
                  <a:tcPr/>
                </a:tc>
                <a:tc>
                  <a:txBody>
                    <a:bodyPr/>
                    <a:lstStyle/>
                    <a:p>
                      <a:r>
                        <a:rPr lang="en-US" dirty="0" smtClean="0"/>
                        <a:t>652</a:t>
                      </a:r>
                      <a:endParaRPr lang="en-GB" dirty="0"/>
                    </a:p>
                  </a:txBody>
                  <a:tcPr/>
                </a:tc>
                <a:tc>
                  <a:txBody>
                    <a:bodyPr/>
                    <a:lstStyle/>
                    <a:p>
                      <a:r>
                        <a:rPr lang="en-US" dirty="0" smtClean="0"/>
                        <a:t>1060</a:t>
                      </a:r>
                      <a:endParaRPr lang="en-GB" dirty="0"/>
                    </a:p>
                  </a:txBody>
                  <a:tcPr/>
                </a:tc>
                <a:tc>
                  <a:txBody>
                    <a:bodyPr/>
                    <a:lstStyle/>
                    <a:p>
                      <a:r>
                        <a:rPr lang="en-US" dirty="0" smtClean="0"/>
                        <a:t>58%</a:t>
                      </a:r>
                      <a:endParaRPr lang="en-GB" dirty="0"/>
                    </a:p>
                  </a:txBody>
                  <a:tcPr/>
                </a:tc>
                <a:tc>
                  <a:txBody>
                    <a:bodyPr/>
                    <a:lstStyle/>
                    <a:p>
                      <a:r>
                        <a:rPr lang="en-US" dirty="0" smtClean="0"/>
                        <a:t>35%</a:t>
                      </a:r>
                      <a:endParaRPr lang="en-GB" dirty="0"/>
                    </a:p>
                  </a:txBody>
                  <a:tcPr/>
                </a:tc>
                <a:tc>
                  <a:txBody>
                    <a:bodyPr/>
                    <a:lstStyle/>
                    <a:p>
                      <a:r>
                        <a:rPr lang="en-US" dirty="0" smtClean="0"/>
                        <a:t>38%</a:t>
                      </a:r>
                      <a:endParaRPr lang="en-GB" dirty="0"/>
                    </a:p>
                  </a:txBody>
                  <a:tcPr/>
                </a:tc>
                <a:extLst>
                  <a:ext uri="{0D108BD9-81ED-4DB2-BD59-A6C34878D82A}">
                    <a16:rowId xmlns="" xmlns:a16="http://schemas.microsoft.com/office/drawing/2014/main" val="3596652409"/>
                  </a:ext>
                </a:extLst>
              </a:tr>
              <a:tr h="520192">
                <a:tc>
                  <a:txBody>
                    <a:bodyPr/>
                    <a:lstStyle/>
                    <a:p>
                      <a:r>
                        <a:rPr lang="en-US" b="1" dirty="0"/>
                        <a:t>Part time</a:t>
                      </a:r>
                      <a:endParaRPr lang="en-GB" b="1" dirty="0"/>
                    </a:p>
                  </a:txBody>
                  <a:tcPr/>
                </a:tc>
                <a:tc>
                  <a:txBody>
                    <a:bodyPr/>
                    <a:lstStyle/>
                    <a:p>
                      <a:endParaRPr lang="en-GB" dirty="0"/>
                    </a:p>
                  </a:txBody>
                  <a:tcPr/>
                </a:tc>
                <a:tc>
                  <a:txBody>
                    <a:bodyPr/>
                    <a:lstStyle/>
                    <a:p>
                      <a:r>
                        <a:rPr lang="en-US" dirty="0" smtClean="0"/>
                        <a:t>14</a:t>
                      </a:r>
                      <a:endParaRPr lang="en-GB" dirty="0"/>
                    </a:p>
                  </a:txBody>
                  <a:tcPr/>
                </a:tc>
                <a:tc>
                  <a:txBody>
                    <a:bodyPr/>
                    <a:lstStyle/>
                    <a:p>
                      <a:r>
                        <a:rPr lang="en-US" dirty="0" smtClean="0"/>
                        <a:t>14</a:t>
                      </a:r>
                      <a:endParaRPr lang="en-GB" dirty="0"/>
                    </a:p>
                  </a:txBody>
                  <a:tcPr/>
                </a:tc>
                <a:tc>
                  <a:txBody>
                    <a:bodyPr/>
                    <a:lstStyle/>
                    <a:p>
                      <a:endParaRPr lang="en-GB" dirty="0"/>
                    </a:p>
                  </a:txBody>
                  <a:tcPr/>
                </a:tc>
                <a:tc>
                  <a:txBody>
                    <a:bodyPr/>
                    <a:lstStyle/>
                    <a:p>
                      <a:r>
                        <a:rPr lang="en-US" dirty="0" smtClean="0"/>
                        <a:t>6</a:t>
                      </a:r>
                      <a:endParaRPr lang="en-GB" dirty="0"/>
                    </a:p>
                  </a:txBody>
                  <a:tcPr/>
                </a:tc>
                <a:tc>
                  <a:txBody>
                    <a:bodyPr/>
                    <a:lstStyle/>
                    <a:p>
                      <a:r>
                        <a:rPr lang="en-US" dirty="0" smtClean="0"/>
                        <a:t>6</a:t>
                      </a:r>
                      <a:endParaRPr lang="en-GB" dirty="0"/>
                    </a:p>
                  </a:txBody>
                  <a:tcPr/>
                </a:tc>
                <a:tc>
                  <a:txBody>
                    <a:bodyPr/>
                    <a:lstStyle/>
                    <a:p>
                      <a:r>
                        <a:rPr lang="en-US" dirty="0" smtClean="0"/>
                        <a:t>20</a:t>
                      </a:r>
                      <a:endParaRPr lang="en-GB" dirty="0"/>
                    </a:p>
                  </a:txBody>
                  <a:tcPr/>
                </a:tc>
                <a:tc>
                  <a:txBody>
                    <a:bodyPr/>
                    <a:lstStyle/>
                    <a:p>
                      <a:endParaRPr lang="en-GB" dirty="0"/>
                    </a:p>
                  </a:txBody>
                  <a:tcPr/>
                </a:tc>
                <a:tc>
                  <a:txBody>
                    <a:bodyPr/>
                    <a:lstStyle/>
                    <a:p>
                      <a:r>
                        <a:rPr lang="en-US" dirty="0" smtClean="0"/>
                        <a:t>70%</a:t>
                      </a:r>
                      <a:endParaRPr lang="en-GB" dirty="0"/>
                    </a:p>
                  </a:txBody>
                  <a:tcPr/>
                </a:tc>
                <a:tc>
                  <a:txBody>
                    <a:bodyPr/>
                    <a:lstStyle/>
                    <a:p>
                      <a:r>
                        <a:rPr lang="en-US" dirty="0" smtClean="0"/>
                        <a:t>70%</a:t>
                      </a:r>
                      <a:endParaRPr lang="en-GB" dirty="0"/>
                    </a:p>
                  </a:txBody>
                  <a:tcPr/>
                </a:tc>
                <a:extLst>
                  <a:ext uri="{0D108BD9-81ED-4DB2-BD59-A6C34878D82A}">
                    <a16:rowId xmlns="" xmlns:a16="http://schemas.microsoft.com/office/drawing/2014/main" val="2360500401"/>
                  </a:ext>
                </a:extLst>
              </a:tr>
              <a:tr h="520192">
                <a:tc>
                  <a:txBody>
                    <a:bodyPr/>
                    <a:lstStyle/>
                    <a:p>
                      <a:r>
                        <a:rPr lang="en-US" b="1" dirty="0"/>
                        <a:t>Casual</a:t>
                      </a:r>
                      <a:endParaRPr lang="en-GB" b="1" dirty="0"/>
                    </a:p>
                  </a:txBody>
                  <a:tcPr/>
                </a:tc>
                <a:tc>
                  <a:txBody>
                    <a:bodyPr/>
                    <a:lstStyle/>
                    <a:p>
                      <a:endParaRPr lang="en-GB" dirty="0"/>
                    </a:p>
                  </a:txBody>
                  <a:tcPr/>
                </a:tc>
                <a:tc>
                  <a:txBody>
                    <a:bodyPr/>
                    <a:lstStyle/>
                    <a:p>
                      <a:r>
                        <a:rPr lang="en-US" dirty="0" smtClean="0"/>
                        <a:t>33</a:t>
                      </a:r>
                      <a:endParaRPr lang="en-GB" dirty="0"/>
                    </a:p>
                  </a:txBody>
                  <a:tcPr/>
                </a:tc>
                <a:tc>
                  <a:txBody>
                    <a:bodyPr/>
                    <a:lstStyle/>
                    <a:p>
                      <a:r>
                        <a:rPr lang="en-US" dirty="0" smtClean="0"/>
                        <a:t>33</a:t>
                      </a:r>
                      <a:endParaRPr lang="en-GB" dirty="0"/>
                    </a:p>
                  </a:txBody>
                  <a:tcPr/>
                </a:tc>
                <a:tc>
                  <a:txBody>
                    <a:bodyPr/>
                    <a:lstStyle/>
                    <a:p>
                      <a:endParaRPr lang="en-GB"/>
                    </a:p>
                  </a:txBody>
                  <a:tcPr/>
                </a:tc>
                <a:tc>
                  <a:txBody>
                    <a:bodyPr/>
                    <a:lstStyle/>
                    <a:p>
                      <a:r>
                        <a:rPr lang="en-US" dirty="0" smtClean="0"/>
                        <a:t>61</a:t>
                      </a:r>
                      <a:endParaRPr lang="en-GB" dirty="0"/>
                    </a:p>
                  </a:txBody>
                  <a:tcPr/>
                </a:tc>
                <a:tc>
                  <a:txBody>
                    <a:bodyPr/>
                    <a:lstStyle/>
                    <a:p>
                      <a:r>
                        <a:rPr lang="en-US" dirty="0" smtClean="0"/>
                        <a:t>61</a:t>
                      </a:r>
                      <a:endParaRPr lang="en-GB" dirty="0"/>
                    </a:p>
                  </a:txBody>
                  <a:tcPr/>
                </a:tc>
                <a:tc>
                  <a:txBody>
                    <a:bodyPr/>
                    <a:lstStyle/>
                    <a:p>
                      <a:r>
                        <a:rPr lang="en-US" dirty="0" smtClean="0"/>
                        <a:t>94</a:t>
                      </a:r>
                      <a:endParaRPr lang="en-GB" dirty="0"/>
                    </a:p>
                  </a:txBody>
                  <a:tcPr/>
                </a:tc>
                <a:tc>
                  <a:txBody>
                    <a:bodyPr/>
                    <a:lstStyle/>
                    <a:p>
                      <a:endParaRPr lang="en-GB" dirty="0"/>
                    </a:p>
                  </a:txBody>
                  <a:tcPr/>
                </a:tc>
                <a:tc>
                  <a:txBody>
                    <a:bodyPr/>
                    <a:lstStyle/>
                    <a:p>
                      <a:r>
                        <a:rPr lang="en-US" dirty="0" smtClean="0"/>
                        <a:t>35%</a:t>
                      </a:r>
                      <a:endParaRPr lang="en-GB" dirty="0"/>
                    </a:p>
                  </a:txBody>
                  <a:tcPr/>
                </a:tc>
                <a:tc>
                  <a:txBody>
                    <a:bodyPr/>
                    <a:lstStyle/>
                    <a:p>
                      <a:r>
                        <a:rPr lang="en-US" dirty="0" smtClean="0"/>
                        <a:t>35%</a:t>
                      </a:r>
                      <a:endParaRPr lang="en-GB" dirty="0"/>
                    </a:p>
                  </a:txBody>
                  <a:tcPr/>
                </a:tc>
                <a:extLst>
                  <a:ext uri="{0D108BD9-81ED-4DB2-BD59-A6C34878D82A}">
                    <a16:rowId xmlns="" xmlns:a16="http://schemas.microsoft.com/office/drawing/2014/main" val="102090378"/>
                  </a:ext>
                </a:extLst>
              </a:tr>
              <a:tr h="520192">
                <a:tc>
                  <a:txBody>
                    <a:bodyPr/>
                    <a:lstStyle/>
                    <a:p>
                      <a:r>
                        <a:rPr lang="en-US" b="1" dirty="0"/>
                        <a:t>Total</a:t>
                      </a:r>
                      <a:endParaRPr lang="en-GB" b="1" dirty="0"/>
                    </a:p>
                  </a:txBody>
                  <a:tcPr/>
                </a:tc>
                <a:tc>
                  <a:txBody>
                    <a:bodyPr/>
                    <a:lstStyle/>
                    <a:p>
                      <a:r>
                        <a:rPr lang="en-US" dirty="0" smtClean="0"/>
                        <a:t>87</a:t>
                      </a:r>
                      <a:endParaRPr lang="en-GB" dirty="0"/>
                    </a:p>
                  </a:txBody>
                  <a:tcPr/>
                </a:tc>
                <a:tc>
                  <a:txBody>
                    <a:bodyPr/>
                    <a:lstStyle/>
                    <a:p>
                      <a:r>
                        <a:rPr lang="en-US" dirty="0" smtClean="0"/>
                        <a:t>368</a:t>
                      </a:r>
                      <a:endParaRPr lang="en-GB" dirty="0"/>
                    </a:p>
                  </a:txBody>
                  <a:tcPr/>
                </a:tc>
                <a:tc>
                  <a:txBody>
                    <a:bodyPr/>
                    <a:lstStyle/>
                    <a:p>
                      <a:r>
                        <a:rPr lang="en-US" dirty="0" smtClean="0"/>
                        <a:t>455</a:t>
                      </a:r>
                      <a:endParaRPr lang="en-GB" dirty="0"/>
                    </a:p>
                  </a:txBody>
                  <a:tcPr/>
                </a:tc>
                <a:tc>
                  <a:txBody>
                    <a:bodyPr/>
                    <a:lstStyle/>
                    <a:p>
                      <a:r>
                        <a:rPr lang="en-US" dirty="0" smtClean="0"/>
                        <a:t>64</a:t>
                      </a:r>
                      <a:endParaRPr lang="en-GB" dirty="0"/>
                    </a:p>
                  </a:txBody>
                  <a:tcPr/>
                </a:tc>
                <a:tc>
                  <a:txBody>
                    <a:bodyPr/>
                    <a:lstStyle/>
                    <a:p>
                      <a:r>
                        <a:rPr lang="en-US" dirty="0" smtClean="0"/>
                        <a:t>655</a:t>
                      </a:r>
                      <a:endParaRPr lang="en-GB" dirty="0"/>
                    </a:p>
                  </a:txBody>
                  <a:tcPr/>
                </a:tc>
                <a:tc>
                  <a:txBody>
                    <a:bodyPr/>
                    <a:lstStyle/>
                    <a:p>
                      <a:r>
                        <a:rPr lang="en-US" dirty="0" smtClean="0"/>
                        <a:t>719</a:t>
                      </a:r>
                      <a:endParaRPr lang="en-GB" dirty="0"/>
                    </a:p>
                  </a:txBody>
                  <a:tcPr/>
                </a:tc>
                <a:tc>
                  <a:txBody>
                    <a:bodyPr/>
                    <a:lstStyle/>
                    <a:p>
                      <a:r>
                        <a:rPr lang="en-US" dirty="0" smtClean="0"/>
                        <a:t>1174</a:t>
                      </a:r>
                      <a:endParaRPr lang="en-GB" dirty="0"/>
                    </a:p>
                  </a:txBody>
                  <a:tcPr/>
                </a:tc>
                <a:tc>
                  <a:txBody>
                    <a:bodyPr/>
                    <a:lstStyle/>
                    <a:p>
                      <a:r>
                        <a:rPr lang="en-US" dirty="0" smtClean="0"/>
                        <a:t>58%</a:t>
                      </a:r>
                      <a:endParaRPr lang="en-GB" dirty="0"/>
                    </a:p>
                  </a:txBody>
                  <a:tcPr/>
                </a:tc>
                <a:tc>
                  <a:txBody>
                    <a:bodyPr/>
                    <a:lstStyle/>
                    <a:p>
                      <a:r>
                        <a:rPr lang="en-US" dirty="0" smtClean="0"/>
                        <a:t>36%</a:t>
                      </a:r>
                      <a:endParaRPr lang="en-GB" dirty="0"/>
                    </a:p>
                  </a:txBody>
                  <a:tcPr/>
                </a:tc>
                <a:tc>
                  <a:txBody>
                    <a:bodyPr/>
                    <a:lstStyle/>
                    <a:p>
                      <a:r>
                        <a:rPr lang="en-US" dirty="0" smtClean="0"/>
                        <a:t>39%</a:t>
                      </a:r>
                      <a:endParaRPr lang="en-GB" dirty="0"/>
                    </a:p>
                  </a:txBody>
                  <a:tcPr/>
                </a:tc>
                <a:extLst>
                  <a:ext uri="{0D108BD9-81ED-4DB2-BD59-A6C34878D82A}">
                    <a16:rowId xmlns="" xmlns:a16="http://schemas.microsoft.com/office/drawing/2014/main" val="3673204933"/>
                  </a:ext>
                </a:extLst>
              </a:tr>
            </a:tbl>
          </a:graphicData>
        </a:graphic>
      </p:graphicFrame>
    </p:spTree>
    <p:extLst>
      <p:ext uri="{BB962C8B-B14F-4D97-AF65-F5344CB8AC3E}">
        <p14:creationId xmlns:p14="http://schemas.microsoft.com/office/powerpoint/2010/main" val="80253417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ZA" sz="3100" b="1" dirty="0">
                <a:solidFill>
                  <a:prstClr val="black"/>
                </a:solidFill>
                <a:latin typeface="+mn-lt"/>
                <a:ea typeface="+mn-ea"/>
                <a:cs typeface="+mn-cs"/>
              </a:rPr>
              <a:t>EMPLOYMENT </a:t>
            </a:r>
            <a:r>
              <a:rPr lang="en-GB" sz="3100" b="1" dirty="0">
                <a:effectLst/>
                <a:latin typeface="+mn-lt"/>
                <a:ea typeface="Calibri" panose="020F0502020204030204" pitchFamily="34" charset="0"/>
                <a:cs typeface="Times New Roman" panose="02020603050405020304" pitchFamily="18" charset="0"/>
              </a:rPr>
              <a:t>EXPENDITURE- Gender Wage Gap Analysis</a:t>
            </a:r>
            <a:r>
              <a:rPr lang="en-GB" sz="3600" b="1" dirty="0">
                <a:effectLst/>
                <a:latin typeface="+mn-lt"/>
                <a:ea typeface="Calibri" panose="020F0502020204030204" pitchFamily="34" charset="0"/>
                <a:cs typeface="Times New Roman" panose="02020603050405020304" pitchFamily="18" charset="0"/>
              </a:rPr>
              <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5" name="Content Placeholder 4">
            <a:extLst>
              <a:ext uri="{FF2B5EF4-FFF2-40B4-BE49-F238E27FC236}">
                <a16:creationId xmlns="" xmlns:a16="http://schemas.microsoft.com/office/drawing/2014/main" id="{94987554-FA33-8625-B0EF-900FA6317A7F}"/>
              </a:ext>
            </a:extLst>
          </p:cNvPr>
          <p:cNvSpPr>
            <a:spLocks noGrp="1"/>
          </p:cNvSpPr>
          <p:nvPr>
            <p:ph idx="1"/>
          </p:nvPr>
        </p:nvSpPr>
        <p:spPr>
          <a:xfrm>
            <a:off x="423153" y="4244660"/>
            <a:ext cx="7696200" cy="2045215"/>
          </a:xfrm>
        </p:spPr>
        <p:txBody>
          <a:bodyPr>
            <a:normAutofit fontScale="25000" lnSpcReduction="20000"/>
          </a:bodyPr>
          <a:lstStyle/>
          <a:p>
            <a:pPr algn="l"/>
            <a:r>
              <a:rPr lang="en-US" sz="7200" dirty="0" smtClean="0">
                <a:effectLst/>
                <a:ea typeface="Tahoma" panose="020B0604030504040204" pitchFamily="34" charset="0"/>
                <a:cs typeface="Tahoma" panose="020B0604030504040204" pitchFamily="34" charset="0"/>
              </a:rPr>
              <a:t>The average gender-wage 14.58%</a:t>
            </a:r>
            <a:endParaRPr lang="en-US" sz="7200" b="1" dirty="0">
              <a:effectLst/>
              <a:ea typeface="Tahoma" panose="020B0604030504040204" pitchFamily="34" charset="0"/>
              <a:cs typeface="Tahoma" panose="020B0604030504040204" pitchFamily="34" charset="0"/>
            </a:endParaRPr>
          </a:p>
          <a:p>
            <a:pPr algn="just">
              <a:lnSpc>
                <a:spcPct val="150000"/>
              </a:lnSpc>
              <a:spcBef>
                <a:spcPts val="0"/>
              </a:spcBef>
            </a:pPr>
            <a:r>
              <a:rPr lang="en-US" sz="6400" dirty="0" smtClean="0">
                <a:latin typeface="Tahoma" panose="020B0604030504040204" pitchFamily="34" charset="0"/>
                <a:ea typeface="Tahoma" panose="020B0604030504040204" pitchFamily="34" charset="0"/>
                <a:cs typeface="Tahoma" panose="020B0604030504040204" pitchFamily="34" charset="0"/>
              </a:rPr>
              <a:t>Although women are fewer than men, women hold higher positions in middle management than men resulting in the wage gap being in favor of women. We have nurses who earn much more than the laborers who constitute the bulk of men</a:t>
            </a:r>
            <a:endParaRPr lang="en-US" sz="6400" dirty="0">
              <a:effectLst/>
              <a:ea typeface="Liberation Sans Narrow"/>
              <a:cs typeface="Liberation Sans Narrow"/>
            </a:endParaRPr>
          </a:p>
          <a:p>
            <a:pPr algn="just">
              <a:lnSpc>
                <a:spcPct val="120000"/>
              </a:lnSpc>
              <a:spcBef>
                <a:spcPts val="0"/>
              </a:spcBef>
            </a:pPr>
            <a:r>
              <a:rPr lang="en-US" sz="7200" dirty="0" smtClean="0">
                <a:ea typeface="Liberation Sans Narrow"/>
                <a:cs typeface="Liberation Sans Narrow"/>
              </a:rPr>
              <a:t>To close the gender wage gap, Council is planning to employ more male nurses and more women in the Senior management  positions</a:t>
            </a:r>
            <a:endParaRPr lang="en-US" sz="7200" dirty="0">
              <a:effectLst/>
              <a:ea typeface="Liberation Sans Narrow"/>
              <a:cs typeface="Liberation Sans Narrow"/>
            </a:endParaRPr>
          </a:p>
        </p:txBody>
      </p:sp>
      <p:graphicFrame>
        <p:nvGraphicFramePr>
          <p:cNvPr id="3" name="Table 3">
            <a:extLst>
              <a:ext uri="{FF2B5EF4-FFF2-40B4-BE49-F238E27FC236}">
                <a16:creationId xmlns="" xmlns:a16="http://schemas.microsoft.com/office/drawing/2014/main" id="{FDDB8F4A-1132-C16B-3AA9-41BB7C4B03A3}"/>
              </a:ext>
            </a:extLst>
          </p:cNvPr>
          <p:cNvGraphicFramePr>
            <a:graphicFrameLocks noGrp="1"/>
          </p:cNvGraphicFramePr>
          <p:nvPr>
            <p:extLst>
              <p:ext uri="{D42A27DB-BD31-4B8C-83A1-F6EECF244321}">
                <p14:modId xmlns:p14="http://schemas.microsoft.com/office/powerpoint/2010/main" val="835421165"/>
              </p:ext>
            </p:extLst>
          </p:nvPr>
        </p:nvGraphicFramePr>
        <p:xfrm>
          <a:off x="762002" y="1059589"/>
          <a:ext cx="7924798" cy="3222360"/>
        </p:xfrm>
        <a:graphic>
          <a:graphicData uri="http://schemas.openxmlformats.org/drawingml/2006/table">
            <a:tbl>
              <a:tblPr firstRow="1" bandRow="1">
                <a:tableStyleId>{5C22544A-7EE6-4342-B048-85BDC9FD1C3A}</a:tableStyleId>
              </a:tblPr>
              <a:tblGrid>
                <a:gridCol w="1132114">
                  <a:extLst>
                    <a:ext uri="{9D8B030D-6E8A-4147-A177-3AD203B41FA5}">
                      <a16:colId xmlns="" xmlns:a16="http://schemas.microsoft.com/office/drawing/2014/main" val="445444153"/>
                    </a:ext>
                  </a:extLst>
                </a:gridCol>
                <a:gridCol w="1132114">
                  <a:extLst>
                    <a:ext uri="{9D8B030D-6E8A-4147-A177-3AD203B41FA5}">
                      <a16:colId xmlns="" xmlns:a16="http://schemas.microsoft.com/office/drawing/2014/main" val="982803546"/>
                    </a:ext>
                  </a:extLst>
                </a:gridCol>
                <a:gridCol w="1132114">
                  <a:extLst>
                    <a:ext uri="{9D8B030D-6E8A-4147-A177-3AD203B41FA5}">
                      <a16:colId xmlns="" xmlns:a16="http://schemas.microsoft.com/office/drawing/2014/main" val="776730977"/>
                    </a:ext>
                  </a:extLst>
                </a:gridCol>
                <a:gridCol w="1132114">
                  <a:extLst>
                    <a:ext uri="{9D8B030D-6E8A-4147-A177-3AD203B41FA5}">
                      <a16:colId xmlns="" xmlns:a16="http://schemas.microsoft.com/office/drawing/2014/main" val="1985300090"/>
                    </a:ext>
                  </a:extLst>
                </a:gridCol>
                <a:gridCol w="1132114">
                  <a:extLst>
                    <a:ext uri="{9D8B030D-6E8A-4147-A177-3AD203B41FA5}">
                      <a16:colId xmlns="" xmlns:a16="http://schemas.microsoft.com/office/drawing/2014/main" val="4102804951"/>
                    </a:ext>
                  </a:extLst>
                </a:gridCol>
                <a:gridCol w="1132114">
                  <a:extLst>
                    <a:ext uri="{9D8B030D-6E8A-4147-A177-3AD203B41FA5}">
                      <a16:colId xmlns="" xmlns:a16="http://schemas.microsoft.com/office/drawing/2014/main" val="2379562906"/>
                    </a:ext>
                  </a:extLst>
                </a:gridCol>
                <a:gridCol w="1132114">
                  <a:extLst>
                    <a:ext uri="{9D8B030D-6E8A-4147-A177-3AD203B41FA5}">
                      <a16:colId xmlns="" xmlns:a16="http://schemas.microsoft.com/office/drawing/2014/main" val="3514266973"/>
                    </a:ext>
                  </a:extLst>
                </a:gridCol>
              </a:tblGrid>
              <a:tr h="576990">
                <a:tc>
                  <a:txBody>
                    <a:bodyPr/>
                    <a:lstStyle/>
                    <a:p>
                      <a:endParaRPr lang="en-GB" dirty="0"/>
                    </a:p>
                  </a:txBody>
                  <a:tcPr/>
                </a:tc>
                <a:tc>
                  <a:txBody>
                    <a:bodyPr/>
                    <a:lstStyle/>
                    <a:p>
                      <a:r>
                        <a:rPr lang="en-US" dirty="0"/>
                        <a:t>Women</a:t>
                      </a:r>
                      <a:endParaRPr lang="en-GB" dirty="0"/>
                    </a:p>
                  </a:txBody>
                  <a:tcPr/>
                </a:tc>
                <a:tc>
                  <a:txBody>
                    <a:bodyPr/>
                    <a:lstStyle/>
                    <a:p>
                      <a:r>
                        <a:rPr lang="en-US" dirty="0"/>
                        <a:t>Women- Total earned</a:t>
                      </a:r>
                      <a:endParaRPr lang="en-GB" dirty="0"/>
                    </a:p>
                  </a:txBody>
                  <a:tcPr/>
                </a:tc>
                <a:tc>
                  <a:txBody>
                    <a:bodyPr/>
                    <a:lstStyle/>
                    <a:p>
                      <a:r>
                        <a:rPr lang="en-US" dirty="0"/>
                        <a:t>Women average earned</a:t>
                      </a:r>
                      <a:endParaRPr lang="en-GB" dirty="0"/>
                    </a:p>
                  </a:txBody>
                  <a:tcPr/>
                </a:tc>
                <a:tc>
                  <a:txBody>
                    <a:bodyPr/>
                    <a:lstStyle/>
                    <a:p>
                      <a:r>
                        <a:rPr lang="en-US" dirty="0"/>
                        <a:t>Men-no</a:t>
                      </a:r>
                      <a:endParaRPr lang="en-GB" dirty="0"/>
                    </a:p>
                  </a:txBody>
                  <a:tcPr/>
                </a:tc>
                <a:tc>
                  <a:txBody>
                    <a:bodyPr/>
                    <a:lstStyle/>
                    <a:p>
                      <a:r>
                        <a:rPr lang="en-US" dirty="0"/>
                        <a:t>Men total earned</a:t>
                      </a:r>
                      <a:endParaRPr lang="en-GB" dirty="0"/>
                    </a:p>
                  </a:txBody>
                  <a:tcPr/>
                </a:tc>
                <a:tc>
                  <a:txBody>
                    <a:bodyPr/>
                    <a:lstStyle/>
                    <a:p>
                      <a:r>
                        <a:rPr lang="en-US" dirty="0"/>
                        <a:t>Average earnings</a:t>
                      </a:r>
                      <a:endParaRPr lang="en-GB" dirty="0"/>
                    </a:p>
                  </a:txBody>
                  <a:tcPr/>
                </a:tc>
                <a:extLst>
                  <a:ext uri="{0D108BD9-81ED-4DB2-BD59-A6C34878D82A}">
                    <a16:rowId xmlns="" xmlns:a16="http://schemas.microsoft.com/office/drawing/2014/main" val="1236258915"/>
                  </a:ext>
                </a:extLst>
              </a:tr>
              <a:tr h="576990">
                <a:tc>
                  <a:txBody>
                    <a:bodyPr/>
                    <a:lstStyle/>
                    <a:p>
                      <a:r>
                        <a:rPr lang="en-US" b="1" dirty="0"/>
                        <a:t>Full Time</a:t>
                      </a:r>
                      <a:endParaRPr lang="en-GB" b="1" dirty="0"/>
                    </a:p>
                  </a:txBody>
                  <a:tcPr/>
                </a:tc>
                <a:tc>
                  <a:txBody>
                    <a:bodyPr/>
                    <a:lstStyle/>
                    <a:p>
                      <a:endParaRPr lang="en-GB" dirty="0"/>
                    </a:p>
                  </a:txBody>
                  <a:tcPr/>
                </a:tc>
                <a:tc>
                  <a:txBody>
                    <a:bodyPr/>
                    <a:lstStyle/>
                    <a:p>
                      <a:r>
                        <a:rPr lang="en-US" dirty="0" smtClean="0"/>
                        <a:t>4</a:t>
                      </a:r>
                      <a:r>
                        <a:rPr lang="en-US" baseline="0" dirty="0" smtClean="0"/>
                        <a:t> 211 015</a:t>
                      </a:r>
                      <a:endParaRPr lang="en-GB" dirty="0"/>
                    </a:p>
                  </a:txBody>
                  <a:tcPr/>
                </a:tc>
                <a:tc>
                  <a:txBody>
                    <a:bodyPr/>
                    <a:lstStyle/>
                    <a:p>
                      <a:r>
                        <a:rPr lang="en-US" dirty="0" smtClean="0"/>
                        <a:t>9 255</a:t>
                      </a:r>
                      <a:endParaRPr lang="en-GB" dirty="0"/>
                    </a:p>
                  </a:txBody>
                  <a:tcPr/>
                </a:tc>
                <a:tc>
                  <a:txBody>
                    <a:bodyPr/>
                    <a:lstStyle/>
                    <a:p>
                      <a:r>
                        <a:rPr lang="en-US" dirty="0" smtClean="0"/>
                        <a:t>719</a:t>
                      </a:r>
                      <a:endParaRPr lang="en-GB" dirty="0"/>
                    </a:p>
                  </a:txBody>
                  <a:tcPr/>
                </a:tc>
                <a:tc>
                  <a:txBody>
                    <a:bodyPr/>
                    <a:lstStyle/>
                    <a:p>
                      <a:r>
                        <a:rPr lang="en-US" dirty="0" smtClean="0"/>
                        <a:t>762 3237</a:t>
                      </a:r>
                      <a:endParaRPr lang="en-GB" dirty="0"/>
                    </a:p>
                  </a:txBody>
                  <a:tcPr/>
                </a:tc>
                <a:tc>
                  <a:txBody>
                    <a:bodyPr/>
                    <a:lstStyle/>
                    <a:p>
                      <a:r>
                        <a:rPr lang="en-US" dirty="0" smtClean="0"/>
                        <a:t>10 603</a:t>
                      </a:r>
                      <a:endParaRPr lang="en-GB" dirty="0"/>
                    </a:p>
                  </a:txBody>
                  <a:tcPr/>
                </a:tc>
                <a:extLst>
                  <a:ext uri="{0D108BD9-81ED-4DB2-BD59-A6C34878D82A}">
                    <a16:rowId xmlns="" xmlns:a16="http://schemas.microsoft.com/office/drawing/2014/main" val="771097803"/>
                  </a:ext>
                </a:extLst>
              </a:tr>
              <a:tr h="576990">
                <a:tc>
                  <a:txBody>
                    <a:bodyPr/>
                    <a:lstStyle/>
                    <a:p>
                      <a:r>
                        <a:rPr lang="en-US" b="1" dirty="0"/>
                        <a:t>Part Time</a:t>
                      </a:r>
                      <a:endParaRPr lang="en-GB" b="1" dirty="0"/>
                    </a:p>
                  </a:txBody>
                  <a:tcPr/>
                </a:tc>
                <a:tc>
                  <a:txBody>
                    <a:bodyPr/>
                    <a:lstStyle/>
                    <a:p>
                      <a:endParaRPr lang="en-GB" dirty="0"/>
                    </a:p>
                  </a:txBody>
                  <a:tcPr/>
                </a:tc>
                <a:tc>
                  <a:txBody>
                    <a:bodyPr/>
                    <a:lstStyle/>
                    <a:p>
                      <a:r>
                        <a:rPr lang="en-US" dirty="0"/>
                        <a:t>F</a:t>
                      </a:r>
                      <a:endParaRPr lang="en-GB" dirty="0"/>
                    </a:p>
                  </a:txBody>
                  <a:tcPr/>
                </a:tc>
                <a:tc>
                  <a:txBody>
                    <a:bodyPr/>
                    <a:lstStyle/>
                    <a:p>
                      <a:r>
                        <a:rPr lang="en-US" dirty="0"/>
                        <a:t>F/E</a:t>
                      </a:r>
                      <a:endParaRPr lang="en-GB" dirty="0"/>
                    </a:p>
                  </a:txBody>
                  <a:tcPr/>
                </a:tc>
                <a:tc>
                  <a:txBody>
                    <a:bodyPr/>
                    <a:lstStyle/>
                    <a:p>
                      <a:r>
                        <a:rPr lang="en-US" dirty="0"/>
                        <a:t>G</a:t>
                      </a:r>
                      <a:endParaRPr lang="en-GB" dirty="0"/>
                    </a:p>
                  </a:txBody>
                  <a:tcPr/>
                </a:tc>
                <a:tc>
                  <a:txBody>
                    <a:bodyPr/>
                    <a:lstStyle/>
                    <a:p>
                      <a:r>
                        <a:rPr lang="en-US" dirty="0"/>
                        <a:t>H</a:t>
                      </a:r>
                      <a:endParaRPr lang="en-GB" dirty="0"/>
                    </a:p>
                  </a:txBody>
                  <a:tcPr/>
                </a:tc>
                <a:tc>
                  <a:txBody>
                    <a:bodyPr/>
                    <a:lstStyle/>
                    <a:p>
                      <a:r>
                        <a:rPr lang="en-US" dirty="0"/>
                        <a:t>H/G</a:t>
                      </a:r>
                      <a:endParaRPr lang="en-GB" dirty="0"/>
                    </a:p>
                  </a:txBody>
                  <a:tcPr/>
                </a:tc>
                <a:extLst>
                  <a:ext uri="{0D108BD9-81ED-4DB2-BD59-A6C34878D82A}">
                    <a16:rowId xmlns="" xmlns:a16="http://schemas.microsoft.com/office/drawing/2014/main" val="278367155"/>
                  </a:ext>
                </a:extLst>
              </a:tr>
              <a:tr h="576990">
                <a:tc>
                  <a:txBody>
                    <a:bodyPr/>
                    <a:lstStyle/>
                    <a:p>
                      <a:r>
                        <a:rPr lang="en-US" b="1" dirty="0"/>
                        <a:t>Casual</a:t>
                      </a:r>
                      <a:endParaRPr lang="en-GB" b="1" dirty="0"/>
                    </a:p>
                  </a:txBody>
                  <a:tcPr/>
                </a:tc>
                <a:tc>
                  <a:txBody>
                    <a:bodyPr/>
                    <a:lstStyle/>
                    <a:p>
                      <a:endParaRPr lang="en-GB" dirty="0"/>
                    </a:p>
                  </a:txBody>
                  <a:tcPr/>
                </a:tc>
                <a:tc>
                  <a:txBody>
                    <a:bodyPr/>
                    <a:lstStyle/>
                    <a:p>
                      <a:r>
                        <a:rPr lang="en-US" dirty="0"/>
                        <a:t>I</a:t>
                      </a:r>
                      <a:endParaRPr lang="en-GB" dirty="0"/>
                    </a:p>
                  </a:txBody>
                  <a:tcPr/>
                </a:tc>
                <a:tc>
                  <a:txBody>
                    <a:bodyPr/>
                    <a:lstStyle/>
                    <a:p>
                      <a:r>
                        <a:rPr lang="en-US" dirty="0"/>
                        <a:t>I/H</a:t>
                      </a:r>
                      <a:endParaRPr lang="en-GB" dirty="0"/>
                    </a:p>
                  </a:txBody>
                  <a:tcPr/>
                </a:tc>
                <a:tc>
                  <a:txBody>
                    <a:bodyPr/>
                    <a:lstStyle/>
                    <a:p>
                      <a:r>
                        <a:rPr lang="en-US" dirty="0"/>
                        <a:t>J</a:t>
                      </a:r>
                      <a:endParaRPr lang="en-GB" dirty="0"/>
                    </a:p>
                  </a:txBody>
                  <a:tcPr/>
                </a:tc>
                <a:tc>
                  <a:txBody>
                    <a:bodyPr/>
                    <a:lstStyle/>
                    <a:p>
                      <a:r>
                        <a:rPr lang="en-US" dirty="0"/>
                        <a:t>K</a:t>
                      </a:r>
                      <a:endParaRPr lang="en-GB" dirty="0"/>
                    </a:p>
                  </a:txBody>
                  <a:tcPr/>
                </a:tc>
                <a:tc>
                  <a:txBody>
                    <a:bodyPr/>
                    <a:lstStyle/>
                    <a:p>
                      <a:r>
                        <a:rPr lang="en-US" dirty="0"/>
                        <a:t>K/J</a:t>
                      </a:r>
                      <a:endParaRPr lang="en-GB" dirty="0"/>
                    </a:p>
                  </a:txBody>
                  <a:tcPr/>
                </a:tc>
                <a:extLst>
                  <a:ext uri="{0D108BD9-81ED-4DB2-BD59-A6C34878D82A}">
                    <a16:rowId xmlns="" xmlns:a16="http://schemas.microsoft.com/office/drawing/2014/main" val="251382914"/>
                  </a:ext>
                </a:extLst>
              </a:tr>
              <a:tr h="576990">
                <a:tc>
                  <a:txBody>
                    <a:bodyPr/>
                    <a:lstStyle/>
                    <a:p>
                      <a:r>
                        <a:rPr lang="en-US" b="1" dirty="0"/>
                        <a:t>Total</a:t>
                      </a:r>
                      <a:endParaRPr lang="en-GB" b="1" dirty="0"/>
                    </a:p>
                  </a:txBody>
                  <a:tcPr/>
                </a:tc>
                <a:tc>
                  <a:txBody>
                    <a:bodyPr/>
                    <a:lstStyle/>
                    <a:p>
                      <a:r>
                        <a:rPr lang="en-US" dirty="0" smtClean="0"/>
                        <a:t>455</a:t>
                      </a:r>
                      <a:endParaRPr lang="en-GB" dirty="0"/>
                    </a:p>
                  </a:txBody>
                  <a:tcPr/>
                </a:tc>
                <a:tc>
                  <a:txBody>
                    <a:bodyPr/>
                    <a:lstStyle/>
                    <a:p>
                      <a:r>
                        <a:rPr lang="en-US" dirty="0" smtClean="0"/>
                        <a:t>4 211 015</a:t>
                      </a:r>
                      <a:endParaRPr lang="en-GB" dirty="0"/>
                    </a:p>
                  </a:txBody>
                  <a:tcPr/>
                </a:tc>
                <a:tc>
                  <a:txBody>
                    <a:bodyPr/>
                    <a:lstStyle/>
                    <a:p>
                      <a:r>
                        <a:rPr lang="en-US" dirty="0" smtClean="0"/>
                        <a:t>9 255</a:t>
                      </a:r>
                      <a:endParaRPr lang="en-GB" dirty="0"/>
                    </a:p>
                  </a:txBody>
                  <a:tcPr/>
                </a:tc>
                <a:tc>
                  <a:txBody>
                    <a:bodyPr/>
                    <a:lstStyle/>
                    <a:p>
                      <a:r>
                        <a:rPr lang="en-US" dirty="0" smtClean="0"/>
                        <a:t>719</a:t>
                      </a:r>
                      <a:endParaRPr lang="en-GB" dirty="0"/>
                    </a:p>
                  </a:txBody>
                  <a:tcPr/>
                </a:tc>
                <a:tc>
                  <a:txBody>
                    <a:bodyPr/>
                    <a:lstStyle/>
                    <a:p>
                      <a:r>
                        <a:rPr lang="en-US" dirty="0" smtClean="0"/>
                        <a:t>7</a:t>
                      </a:r>
                      <a:r>
                        <a:rPr lang="en-US" baseline="0" dirty="0" smtClean="0"/>
                        <a:t> 623 237</a:t>
                      </a:r>
                      <a:endParaRPr lang="en-GB" dirty="0"/>
                    </a:p>
                  </a:txBody>
                  <a:tcPr/>
                </a:tc>
                <a:tc>
                  <a:txBody>
                    <a:bodyPr/>
                    <a:lstStyle/>
                    <a:p>
                      <a:r>
                        <a:rPr lang="en-US" dirty="0" smtClean="0"/>
                        <a:t>10</a:t>
                      </a:r>
                      <a:r>
                        <a:rPr lang="en-US" baseline="0" dirty="0" smtClean="0"/>
                        <a:t> 603</a:t>
                      </a:r>
                      <a:endParaRPr lang="en-GB" dirty="0"/>
                    </a:p>
                  </a:txBody>
                  <a:tcPr/>
                </a:tc>
                <a:extLst>
                  <a:ext uri="{0D108BD9-81ED-4DB2-BD59-A6C34878D82A}">
                    <a16:rowId xmlns="" xmlns:a16="http://schemas.microsoft.com/office/drawing/2014/main" val="3454001987"/>
                  </a:ext>
                </a:extLst>
              </a:tr>
            </a:tbl>
          </a:graphicData>
        </a:graphic>
      </p:graphicFrame>
    </p:spTree>
    <p:extLst>
      <p:ext uri="{BB962C8B-B14F-4D97-AF65-F5344CB8AC3E}">
        <p14:creationId xmlns:p14="http://schemas.microsoft.com/office/powerpoint/2010/main" val="64131672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a:t>
            </a:r>
            <a:endParaRPr lang="en-ZW" sz="2800" dirty="0">
              <a:solidFill>
                <a:prstClr val="black"/>
              </a:solidFill>
              <a:ea typeface="+mn-ea"/>
              <a:cs typeface="+mn-cs"/>
            </a:endParaRPr>
          </a:p>
        </p:txBody>
      </p:sp>
      <p:graphicFrame>
        <p:nvGraphicFramePr>
          <p:cNvPr id="11" name="Table 11">
            <a:extLst>
              <a:ext uri="{FF2B5EF4-FFF2-40B4-BE49-F238E27FC236}">
                <a16:creationId xmlns="" xmlns:a16="http://schemas.microsoft.com/office/drawing/2014/main" id="{D0F973FA-FA39-AE65-B4B1-A37529B32059}"/>
              </a:ext>
            </a:extLst>
          </p:cNvPr>
          <p:cNvGraphicFramePr>
            <a:graphicFrameLocks noGrp="1"/>
          </p:cNvGraphicFramePr>
          <p:nvPr>
            <p:ph sz="half" idx="1"/>
            <p:extLst>
              <p:ext uri="{D42A27DB-BD31-4B8C-83A1-F6EECF244321}">
                <p14:modId xmlns:p14="http://schemas.microsoft.com/office/powerpoint/2010/main" val="2879916071"/>
              </p:ext>
            </p:extLst>
          </p:nvPr>
        </p:nvGraphicFramePr>
        <p:xfrm>
          <a:off x="457200" y="1600200"/>
          <a:ext cx="5105400" cy="4720884"/>
        </p:xfrm>
        <a:graphic>
          <a:graphicData uri="http://schemas.openxmlformats.org/drawingml/2006/table">
            <a:tbl>
              <a:tblPr firstRow="1" bandRow="1">
                <a:tableStyleId>{5C22544A-7EE6-4342-B048-85BDC9FD1C3A}</a:tableStyleId>
              </a:tblPr>
              <a:tblGrid>
                <a:gridCol w="1701800">
                  <a:extLst>
                    <a:ext uri="{9D8B030D-6E8A-4147-A177-3AD203B41FA5}">
                      <a16:colId xmlns="" xmlns:a16="http://schemas.microsoft.com/office/drawing/2014/main" val="682454074"/>
                    </a:ext>
                  </a:extLst>
                </a:gridCol>
                <a:gridCol w="1701800">
                  <a:extLst>
                    <a:ext uri="{9D8B030D-6E8A-4147-A177-3AD203B41FA5}">
                      <a16:colId xmlns="" xmlns:a16="http://schemas.microsoft.com/office/drawing/2014/main" val="943299222"/>
                    </a:ext>
                  </a:extLst>
                </a:gridCol>
                <a:gridCol w="1701800">
                  <a:extLst>
                    <a:ext uri="{9D8B030D-6E8A-4147-A177-3AD203B41FA5}">
                      <a16:colId xmlns="" xmlns:a16="http://schemas.microsoft.com/office/drawing/2014/main" val="1054883141"/>
                    </a:ext>
                  </a:extLst>
                </a:gridCol>
              </a:tblGrid>
              <a:tr h="402981">
                <a:tc>
                  <a:txBody>
                    <a:bodyPr/>
                    <a:lstStyle/>
                    <a:p>
                      <a:r>
                        <a:rPr lang="en-US" dirty="0">
                          <a:solidFill>
                            <a:schemeClr val="tx1"/>
                          </a:solidFill>
                        </a:rPr>
                        <a:t>Programmes</a:t>
                      </a:r>
                      <a:endParaRPr lang="en-GB" dirty="0">
                        <a:solidFill>
                          <a:schemeClr val="tx1"/>
                        </a:solidFill>
                      </a:endParaRPr>
                    </a:p>
                  </a:txBody>
                  <a:tcPr/>
                </a:tc>
                <a:tc>
                  <a:txBody>
                    <a:bodyPr/>
                    <a:lstStyle/>
                    <a:p>
                      <a:r>
                        <a:rPr lang="en-US" dirty="0">
                          <a:solidFill>
                            <a:schemeClr val="tx1"/>
                          </a:solidFill>
                        </a:rPr>
                        <a:t>Amount</a:t>
                      </a:r>
                      <a:endParaRPr lang="en-GB" dirty="0">
                        <a:solidFill>
                          <a:schemeClr val="tx1"/>
                        </a:solidFill>
                      </a:endParaRPr>
                    </a:p>
                  </a:txBody>
                  <a:tcPr/>
                </a:tc>
                <a:tc>
                  <a:txBody>
                    <a:bodyPr/>
                    <a:lstStyle/>
                    <a:p>
                      <a:r>
                        <a:rPr lang="en-US" dirty="0">
                          <a:solidFill>
                            <a:schemeClr val="tx1"/>
                          </a:solidFill>
                        </a:rPr>
                        <a:t>% budget</a:t>
                      </a:r>
                      <a:endParaRPr lang="en-GB" dirty="0">
                        <a:solidFill>
                          <a:schemeClr val="tx1"/>
                        </a:solidFill>
                      </a:endParaRPr>
                    </a:p>
                  </a:txBody>
                  <a:tcPr/>
                </a:tc>
                <a:extLst>
                  <a:ext uri="{0D108BD9-81ED-4DB2-BD59-A6C34878D82A}">
                    <a16:rowId xmlns="" xmlns:a16="http://schemas.microsoft.com/office/drawing/2014/main" val="2507331684"/>
                  </a:ext>
                </a:extLst>
              </a:tr>
              <a:tr h="530986">
                <a:tc>
                  <a:txBody>
                    <a:bodyPr/>
                    <a:lstStyle/>
                    <a:p>
                      <a:r>
                        <a:rPr lang="en-US" dirty="0"/>
                        <a:t>Governance &amp; Administration</a:t>
                      </a:r>
                      <a:endParaRPr lang="en-GB" dirty="0"/>
                    </a:p>
                  </a:txBody>
                  <a:tcPr/>
                </a:tc>
                <a:tc>
                  <a:txBody>
                    <a:bodyPr/>
                    <a:lstStyle/>
                    <a:p>
                      <a:r>
                        <a:rPr lang="en-US" dirty="0" smtClean="0"/>
                        <a:t>14 719 728</a:t>
                      </a:r>
                      <a:endParaRPr lang="en-GB" dirty="0"/>
                    </a:p>
                  </a:txBody>
                  <a:tcPr/>
                </a:tc>
                <a:tc>
                  <a:txBody>
                    <a:bodyPr/>
                    <a:lstStyle/>
                    <a:p>
                      <a:r>
                        <a:rPr lang="en-US" dirty="0" smtClean="0"/>
                        <a:t>34%</a:t>
                      </a:r>
                      <a:endParaRPr lang="en-GB" dirty="0"/>
                    </a:p>
                  </a:txBody>
                  <a:tcPr/>
                </a:tc>
                <a:extLst>
                  <a:ext uri="{0D108BD9-81ED-4DB2-BD59-A6C34878D82A}">
                    <a16:rowId xmlns="" xmlns:a16="http://schemas.microsoft.com/office/drawing/2014/main" val="4077804582"/>
                  </a:ext>
                </a:extLst>
              </a:tr>
              <a:tr h="758552">
                <a:tc>
                  <a:txBody>
                    <a:bodyPr/>
                    <a:lstStyle/>
                    <a:p>
                      <a:r>
                        <a:rPr lang="en-US" dirty="0"/>
                        <a:t>Water Sanitation &amp; Hygiene</a:t>
                      </a:r>
                      <a:endParaRPr lang="en-GB" dirty="0"/>
                    </a:p>
                  </a:txBody>
                  <a:tcPr/>
                </a:tc>
                <a:tc>
                  <a:txBody>
                    <a:bodyPr/>
                    <a:lstStyle/>
                    <a:p>
                      <a:r>
                        <a:rPr lang="en-US" dirty="0" smtClean="0"/>
                        <a:t>19 196 159</a:t>
                      </a:r>
                      <a:endParaRPr lang="en-GB" dirty="0"/>
                    </a:p>
                  </a:txBody>
                  <a:tcPr/>
                </a:tc>
                <a:tc>
                  <a:txBody>
                    <a:bodyPr/>
                    <a:lstStyle/>
                    <a:p>
                      <a:r>
                        <a:rPr lang="en-US" dirty="0" smtClean="0"/>
                        <a:t>44%</a:t>
                      </a:r>
                      <a:endParaRPr lang="en-GB" dirty="0"/>
                    </a:p>
                  </a:txBody>
                  <a:tcPr/>
                </a:tc>
                <a:extLst>
                  <a:ext uri="{0D108BD9-81ED-4DB2-BD59-A6C34878D82A}">
                    <a16:rowId xmlns="" xmlns:a16="http://schemas.microsoft.com/office/drawing/2014/main" val="394243104"/>
                  </a:ext>
                </a:extLst>
              </a:tr>
              <a:tr h="402981">
                <a:tc>
                  <a:txBody>
                    <a:bodyPr/>
                    <a:lstStyle/>
                    <a:p>
                      <a:r>
                        <a:rPr lang="en-US" dirty="0"/>
                        <a:t>Social Services</a:t>
                      </a:r>
                      <a:endParaRPr lang="en-GB" dirty="0"/>
                    </a:p>
                  </a:txBody>
                  <a:tcPr/>
                </a:tc>
                <a:tc>
                  <a:txBody>
                    <a:bodyPr/>
                    <a:lstStyle/>
                    <a:p>
                      <a:r>
                        <a:rPr lang="en-US" dirty="0" smtClean="0"/>
                        <a:t>3 483 946</a:t>
                      </a:r>
                      <a:endParaRPr lang="en-GB" dirty="0"/>
                    </a:p>
                  </a:txBody>
                  <a:tcPr/>
                </a:tc>
                <a:tc>
                  <a:txBody>
                    <a:bodyPr/>
                    <a:lstStyle/>
                    <a:p>
                      <a:r>
                        <a:rPr lang="en-US" dirty="0" smtClean="0"/>
                        <a:t>8%</a:t>
                      </a:r>
                      <a:endParaRPr lang="en-GB" dirty="0"/>
                    </a:p>
                  </a:txBody>
                  <a:tcPr/>
                </a:tc>
                <a:extLst>
                  <a:ext uri="{0D108BD9-81ED-4DB2-BD59-A6C34878D82A}">
                    <a16:rowId xmlns="" xmlns:a16="http://schemas.microsoft.com/office/drawing/2014/main" val="1047786220"/>
                  </a:ext>
                </a:extLst>
              </a:tr>
              <a:tr h="402981">
                <a:tc>
                  <a:txBody>
                    <a:bodyPr/>
                    <a:lstStyle/>
                    <a:p>
                      <a:r>
                        <a:rPr lang="en-US" dirty="0"/>
                        <a:t>Roads</a:t>
                      </a:r>
                      <a:endParaRPr lang="en-GB" dirty="0"/>
                    </a:p>
                  </a:txBody>
                  <a:tcPr/>
                </a:tc>
                <a:tc>
                  <a:txBody>
                    <a:bodyPr/>
                    <a:lstStyle/>
                    <a:p>
                      <a:r>
                        <a:rPr lang="en-US" dirty="0" smtClean="0"/>
                        <a:t>2 620 993</a:t>
                      </a:r>
                      <a:endParaRPr lang="en-GB" dirty="0"/>
                    </a:p>
                  </a:txBody>
                  <a:tcPr/>
                </a:tc>
                <a:tc>
                  <a:txBody>
                    <a:bodyPr/>
                    <a:lstStyle/>
                    <a:p>
                      <a:r>
                        <a:rPr lang="en-US" dirty="0" smtClean="0"/>
                        <a:t>6%</a:t>
                      </a:r>
                      <a:endParaRPr lang="en-GB" dirty="0"/>
                    </a:p>
                  </a:txBody>
                  <a:tcPr/>
                </a:tc>
                <a:extLst>
                  <a:ext uri="{0D108BD9-81ED-4DB2-BD59-A6C34878D82A}">
                    <a16:rowId xmlns="" xmlns:a16="http://schemas.microsoft.com/office/drawing/2014/main" val="3011723800"/>
                  </a:ext>
                </a:extLst>
              </a:tr>
              <a:tr h="530986">
                <a:tc>
                  <a:txBody>
                    <a:bodyPr/>
                    <a:lstStyle/>
                    <a:p>
                      <a:r>
                        <a:rPr lang="en-US" dirty="0"/>
                        <a:t>Public Safety &amp; Security</a:t>
                      </a:r>
                      <a:endParaRPr lang="en-GB" dirty="0"/>
                    </a:p>
                  </a:txBody>
                  <a:tcPr/>
                </a:tc>
                <a:tc>
                  <a:txBody>
                    <a:bodyPr/>
                    <a:lstStyle/>
                    <a:p>
                      <a:r>
                        <a:rPr lang="en-US" dirty="0" smtClean="0"/>
                        <a:t>2 518 710</a:t>
                      </a:r>
                      <a:endParaRPr lang="en-GB" dirty="0"/>
                    </a:p>
                  </a:txBody>
                  <a:tcPr/>
                </a:tc>
                <a:tc>
                  <a:txBody>
                    <a:bodyPr/>
                    <a:lstStyle/>
                    <a:p>
                      <a:r>
                        <a:rPr lang="en-US" dirty="0" smtClean="0"/>
                        <a:t>6%</a:t>
                      </a:r>
                      <a:endParaRPr lang="en-GB" dirty="0"/>
                    </a:p>
                  </a:txBody>
                  <a:tcPr/>
                </a:tc>
                <a:extLst>
                  <a:ext uri="{0D108BD9-81ED-4DB2-BD59-A6C34878D82A}">
                    <a16:rowId xmlns="" xmlns:a16="http://schemas.microsoft.com/office/drawing/2014/main" val="2743989095"/>
                  </a:ext>
                </a:extLst>
              </a:tr>
              <a:tr h="758552">
                <a:tc>
                  <a:txBody>
                    <a:bodyPr/>
                    <a:lstStyle/>
                    <a:p>
                      <a:r>
                        <a:rPr lang="en-US" dirty="0"/>
                        <a:t>Natural Resources &amp; Conservation</a:t>
                      </a:r>
                      <a:endParaRPr lang="en-GB" dirty="0"/>
                    </a:p>
                  </a:txBody>
                  <a:tcPr/>
                </a:tc>
                <a:tc>
                  <a:txBody>
                    <a:bodyPr/>
                    <a:lstStyle/>
                    <a:p>
                      <a:r>
                        <a:rPr lang="en-US" dirty="0" smtClean="0"/>
                        <a:t>950 670</a:t>
                      </a:r>
                      <a:endParaRPr lang="en-GB" dirty="0"/>
                    </a:p>
                  </a:txBody>
                  <a:tcPr/>
                </a:tc>
                <a:tc>
                  <a:txBody>
                    <a:bodyPr/>
                    <a:lstStyle/>
                    <a:p>
                      <a:r>
                        <a:rPr lang="en-US" dirty="0" smtClean="0"/>
                        <a:t>2%</a:t>
                      </a:r>
                      <a:endParaRPr lang="en-GB" dirty="0"/>
                    </a:p>
                  </a:txBody>
                  <a:tcPr/>
                </a:tc>
                <a:extLst>
                  <a:ext uri="{0D108BD9-81ED-4DB2-BD59-A6C34878D82A}">
                    <a16:rowId xmlns="" xmlns:a16="http://schemas.microsoft.com/office/drawing/2014/main" val="4254108579"/>
                  </a:ext>
                </a:extLst>
              </a:tr>
              <a:tr h="402981">
                <a:tc>
                  <a:txBody>
                    <a:bodyPr/>
                    <a:lstStyle/>
                    <a:p>
                      <a:r>
                        <a:rPr lang="en-US" b="1" dirty="0"/>
                        <a:t>Total</a:t>
                      </a:r>
                      <a:endParaRPr lang="en-GB" b="1" dirty="0"/>
                    </a:p>
                  </a:txBody>
                  <a:tcPr/>
                </a:tc>
                <a:tc>
                  <a:txBody>
                    <a:bodyPr/>
                    <a:lstStyle/>
                    <a:p>
                      <a:r>
                        <a:rPr lang="en-US" b="1" dirty="0" smtClean="0"/>
                        <a:t>43 490 206</a:t>
                      </a:r>
                      <a:endParaRPr lang="en-GB" b="1" dirty="0"/>
                    </a:p>
                  </a:txBody>
                  <a:tcPr/>
                </a:tc>
                <a:tc>
                  <a:txBody>
                    <a:bodyPr/>
                    <a:lstStyle/>
                    <a:p>
                      <a:r>
                        <a:rPr lang="en-US" b="1" dirty="0" smtClean="0"/>
                        <a:t>100%</a:t>
                      </a:r>
                      <a:endParaRPr lang="en-GB" b="1" dirty="0"/>
                    </a:p>
                  </a:txBody>
                  <a:tcPr/>
                </a:tc>
                <a:extLst>
                  <a:ext uri="{0D108BD9-81ED-4DB2-BD59-A6C34878D82A}">
                    <a16:rowId xmlns="" xmlns:a16="http://schemas.microsoft.com/office/drawing/2014/main" val="1371162222"/>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7" name="Chart 6"/>
          <p:cNvGraphicFramePr>
            <a:graphicFrameLocks/>
          </p:cNvGraphicFramePr>
          <p:nvPr>
            <p:extLst>
              <p:ext uri="{D42A27DB-BD31-4B8C-83A1-F6EECF244321}">
                <p14:modId xmlns:p14="http://schemas.microsoft.com/office/powerpoint/2010/main" val="3160993024"/>
              </p:ext>
            </p:extLst>
          </p:nvPr>
        </p:nvGraphicFramePr>
        <p:xfrm>
          <a:off x="5506080" y="1428987"/>
          <a:ext cx="3561720" cy="47208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898104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ANALYSIS OF ONE SECTOR EG  </a:t>
            </a:r>
            <a:endParaRPr lang="en-ZW" sz="2800" dirty="0">
              <a:solidFill>
                <a:prstClr val="black"/>
              </a:solidFill>
              <a:ea typeface="+mn-ea"/>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70219679"/>
              </p:ext>
            </p:extLst>
          </p:nvPr>
        </p:nvGraphicFramePr>
        <p:xfrm>
          <a:off x="266698" y="1752600"/>
          <a:ext cx="8610603" cy="2915031"/>
        </p:xfrm>
        <a:graphic>
          <a:graphicData uri="http://schemas.openxmlformats.org/drawingml/2006/table">
            <a:tbl>
              <a:tblPr firstRow="1" firstCol="1" bandRow="1">
                <a:tableStyleId>{5C22544A-7EE6-4342-B048-85BDC9FD1C3A}</a:tableStyleId>
              </a:tblPr>
              <a:tblGrid>
                <a:gridCol w="1210651">
                  <a:extLst>
                    <a:ext uri="{9D8B030D-6E8A-4147-A177-3AD203B41FA5}">
                      <a16:colId xmlns="" xmlns:a16="http://schemas.microsoft.com/office/drawing/2014/main" val="3936495378"/>
                    </a:ext>
                  </a:extLst>
                </a:gridCol>
                <a:gridCol w="576910">
                  <a:extLst>
                    <a:ext uri="{9D8B030D-6E8A-4147-A177-3AD203B41FA5}">
                      <a16:colId xmlns="" xmlns:a16="http://schemas.microsoft.com/office/drawing/2014/main" val="714574526"/>
                    </a:ext>
                  </a:extLst>
                </a:gridCol>
                <a:gridCol w="699181">
                  <a:extLst>
                    <a:ext uri="{9D8B030D-6E8A-4147-A177-3AD203B41FA5}">
                      <a16:colId xmlns="" xmlns:a16="http://schemas.microsoft.com/office/drawing/2014/main" val="3020788596"/>
                    </a:ext>
                  </a:extLst>
                </a:gridCol>
                <a:gridCol w="747400">
                  <a:extLst>
                    <a:ext uri="{9D8B030D-6E8A-4147-A177-3AD203B41FA5}">
                      <a16:colId xmlns="" xmlns:a16="http://schemas.microsoft.com/office/drawing/2014/main" val="211564666"/>
                    </a:ext>
                  </a:extLst>
                </a:gridCol>
                <a:gridCol w="418476">
                  <a:extLst>
                    <a:ext uri="{9D8B030D-6E8A-4147-A177-3AD203B41FA5}">
                      <a16:colId xmlns="" xmlns:a16="http://schemas.microsoft.com/office/drawing/2014/main" val="671727174"/>
                    </a:ext>
                  </a:extLst>
                </a:gridCol>
                <a:gridCol w="695737">
                  <a:extLst>
                    <a:ext uri="{9D8B030D-6E8A-4147-A177-3AD203B41FA5}">
                      <a16:colId xmlns="" xmlns:a16="http://schemas.microsoft.com/office/drawing/2014/main" val="21364279"/>
                    </a:ext>
                  </a:extLst>
                </a:gridCol>
                <a:gridCol w="575188">
                  <a:extLst>
                    <a:ext uri="{9D8B030D-6E8A-4147-A177-3AD203B41FA5}">
                      <a16:colId xmlns="" xmlns:a16="http://schemas.microsoft.com/office/drawing/2014/main" val="2568838607"/>
                    </a:ext>
                  </a:extLst>
                </a:gridCol>
                <a:gridCol w="568300">
                  <a:extLst>
                    <a:ext uri="{9D8B030D-6E8A-4147-A177-3AD203B41FA5}">
                      <a16:colId xmlns="" xmlns:a16="http://schemas.microsoft.com/office/drawing/2014/main" val="1379655292"/>
                    </a:ext>
                  </a:extLst>
                </a:gridCol>
                <a:gridCol w="699181">
                  <a:extLst>
                    <a:ext uri="{9D8B030D-6E8A-4147-A177-3AD203B41FA5}">
                      <a16:colId xmlns="" xmlns:a16="http://schemas.microsoft.com/office/drawing/2014/main" val="459410033"/>
                    </a:ext>
                  </a:extLst>
                </a:gridCol>
                <a:gridCol w="675071">
                  <a:extLst>
                    <a:ext uri="{9D8B030D-6E8A-4147-A177-3AD203B41FA5}">
                      <a16:colId xmlns="" xmlns:a16="http://schemas.microsoft.com/office/drawing/2014/main" val="1082926060"/>
                    </a:ext>
                  </a:extLst>
                </a:gridCol>
                <a:gridCol w="526969">
                  <a:extLst>
                    <a:ext uri="{9D8B030D-6E8A-4147-A177-3AD203B41FA5}">
                      <a16:colId xmlns="" xmlns:a16="http://schemas.microsoft.com/office/drawing/2014/main" val="3849156041"/>
                    </a:ext>
                  </a:extLst>
                </a:gridCol>
                <a:gridCol w="644073">
                  <a:extLst>
                    <a:ext uri="{9D8B030D-6E8A-4147-A177-3AD203B41FA5}">
                      <a16:colId xmlns="" xmlns:a16="http://schemas.microsoft.com/office/drawing/2014/main" val="3398442369"/>
                    </a:ext>
                  </a:extLst>
                </a:gridCol>
                <a:gridCol w="573466">
                  <a:extLst>
                    <a:ext uri="{9D8B030D-6E8A-4147-A177-3AD203B41FA5}">
                      <a16:colId xmlns="" xmlns:a16="http://schemas.microsoft.com/office/drawing/2014/main" val="2048575833"/>
                    </a:ext>
                  </a:extLst>
                </a:gridCol>
              </a:tblGrid>
              <a:tr h="188913">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gridSpan="6">
                  <a:txBody>
                    <a:bodyPr/>
                    <a:lstStyle/>
                    <a:p>
                      <a:pPr algn="ctr">
                        <a:lnSpc>
                          <a:spcPct val="107000"/>
                        </a:lnSpc>
                        <a:spcAft>
                          <a:spcPts val="800"/>
                        </a:spcAft>
                      </a:pPr>
                      <a:r>
                        <a:rPr lang="en-ZA" sz="2000" kern="1200">
                          <a:effectLst/>
                        </a:rPr>
                        <a:t>Women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6">
                  <a:txBody>
                    <a:bodyPr/>
                    <a:lstStyle/>
                    <a:p>
                      <a:pPr algn="ctr">
                        <a:lnSpc>
                          <a:spcPct val="107000"/>
                        </a:lnSpc>
                        <a:spcAft>
                          <a:spcPts val="800"/>
                        </a:spcAft>
                      </a:pPr>
                      <a:r>
                        <a:rPr lang="en-ZA" sz="2000" kern="1200">
                          <a:effectLst/>
                        </a:rPr>
                        <a:t>Men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229213304"/>
                  </a:ext>
                </a:extLst>
              </a:tr>
              <a:tr h="188913">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gridSpan="4">
                  <a:txBody>
                    <a:bodyPr/>
                    <a:lstStyle/>
                    <a:p>
                      <a:pPr algn="ctr">
                        <a:lnSpc>
                          <a:spcPct val="107000"/>
                        </a:lnSpc>
                        <a:spcAft>
                          <a:spcPts val="800"/>
                        </a:spcAft>
                      </a:pPr>
                      <a:r>
                        <a:rPr lang="en-ZA" sz="2000" kern="1200">
                          <a:effectLst/>
                        </a:rPr>
                        <a:t>Age</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gridSpan="4">
                  <a:txBody>
                    <a:bodyPr/>
                    <a:lstStyle/>
                    <a:p>
                      <a:pPr algn="ctr">
                        <a:lnSpc>
                          <a:spcPct val="107000"/>
                        </a:lnSpc>
                        <a:spcAft>
                          <a:spcPts val="800"/>
                        </a:spcAft>
                      </a:pPr>
                      <a:r>
                        <a:rPr lang="en-ZA" sz="2000" kern="1200">
                          <a:effectLst/>
                        </a:rPr>
                        <a:t>Age</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 xmlns:a16="http://schemas.microsoft.com/office/drawing/2014/main" val="1635817430"/>
                  </a:ext>
                </a:extLst>
              </a:tr>
              <a:tr h="346075">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Below 15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15-35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36-59</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60+</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PLWD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a:effectLst/>
                        </a:rPr>
                        <a:t>Total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Below 15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15-35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36-59</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60+</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PLWD</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a:effectLst/>
                        </a:rPr>
                        <a:t>Total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 xmlns:a16="http://schemas.microsoft.com/office/drawing/2014/main" val="2782843474"/>
                  </a:ext>
                </a:extLst>
              </a:tr>
              <a:tr h="188913">
                <a:tc>
                  <a:txBody>
                    <a:bodyPr/>
                    <a:lstStyle/>
                    <a:p>
                      <a:pPr>
                        <a:lnSpc>
                          <a:spcPct val="107000"/>
                        </a:lnSpc>
                        <a:spcAft>
                          <a:spcPts val="800"/>
                        </a:spcAft>
                      </a:pPr>
                      <a:r>
                        <a:rPr lang="en-ZA" sz="2000" kern="1200">
                          <a:effectLst/>
                        </a:rPr>
                        <a:t>Education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 xmlns:a16="http://schemas.microsoft.com/office/drawing/2014/main" val="3339828360"/>
                  </a:ext>
                </a:extLst>
              </a:tr>
              <a:tr h="188913">
                <a:tc>
                  <a:txBody>
                    <a:bodyPr/>
                    <a:lstStyle/>
                    <a:p>
                      <a:pPr>
                        <a:lnSpc>
                          <a:spcPct val="107000"/>
                        </a:lnSpc>
                        <a:spcAft>
                          <a:spcPts val="800"/>
                        </a:spcAft>
                      </a:pPr>
                      <a:r>
                        <a:rPr lang="en-ZA" sz="2000" kern="1200">
                          <a:effectLst/>
                        </a:rPr>
                        <a:t>Housing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pPr>
                      <a:endParaRPr lang="en-ZA" sz="2000" kern="100">
                        <a:effectLst/>
                        <a:latin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 xmlns:a16="http://schemas.microsoft.com/office/drawing/2014/main" val="2437385966"/>
                  </a:ext>
                </a:extLst>
              </a:tr>
              <a:tr h="368300">
                <a:tc>
                  <a:txBody>
                    <a:bodyPr/>
                    <a:lstStyle/>
                    <a:p>
                      <a:pPr>
                        <a:lnSpc>
                          <a:spcPct val="107000"/>
                        </a:lnSpc>
                        <a:spcAft>
                          <a:spcPts val="800"/>
                        </a:spcAft>
                      </a:pPr>
                      <a:r>
                        <a:rPr lang="en-ZA" sz="2000" kern="1200">
                          <a:effectLst/>
                        </a:rPr>
                        <a:t>Social amenities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 xmlns:a16="http://schemas.microsoft.com/office/drawing/2014/main" val="1757459421"/>
                  </a:ext>
                </a:extLst>
              </a:tr>
              <a:tr h="188913">
                <a:tc>
                  <a:txBody>
                    <a:bodyPr/>
                    <a:lstStyle/>
                    <a:p>
                      <a:pPr>
                        <a:lnSpc>
                          <a:spcPct val="107000"/>
                        </a:lnSpc>
                        <a:spcAft>
                          <a:spcPts val="800"/>
                        </a:spcAft>
                      </a:pPr>
                      <a:r>
                        <a:rPr lang="en-ZA" sz="2000" kern="1200">
                          <a:effectLst/>
                        </a:rPr>
                        <a:t>Total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 xmlns:a16="http://schemas.microsoft.com/office/drawing/2014/main" val="1456324611"/>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36260462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a:t>
            </a:r>
            <a:endParaRPr lang="en-ZW" sz="2800" dirty="0">
              <a:solidFill>
                <a:prstClr val="black"/>
              </a:solidFill>
              <a:ea typeface="+mn-ea"/>
              <a:cs typeface="+mn-cs"/>
            </a:endParaRP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3" name="Content Placeholder 2"/>
          <p:cNvSpPr>
            <a:spLocks noGrp="1"/>
          </p:cNvSpPr>
          <p:nvPr>
            <p:ph sz="half" idx="1"/>
          </p:nvPr>
        </p:nvSpPr>
        <p:spPr/>
        <p:txBody>
          <a:bodyPr>
            <a:noAutofit/>
          </a:bodyPr>
          <a:lstStyle/>
          <a:p>
            <a:pPr marL="0" indent="0" algn="just">
              <a:buNone/>
            </a:pPr>
            <a:r>
              <a:rPr lang="en-US" sz="1200" dirty="0" smtClean="0"/>
              <a:t>To ensure that women and men, boys and girls benefit equally council:</a:t>
            </a:r>
          </a:p>
          <a:p>
            <a:pPr marL="228600" indent="-228600" algn="just">
              <a:buAutoNum type="arabicPeriod"/>
            </a:pPr>
            <a:r>
              <a:rPr lang="en-US" sz="1200" dirty="0" smtClean="0"/>
              <a:t>Conduct </a:t>
            </a:r>
            <a:r>
              <a:rPr lang="en-US" sz="1200" dirty="0"/>
              <a:t>Gender </a:t>
            </a:r>
            <a:r>
              <a:rPr lang="en-US" sz="1200" dirty="0" smtClean="0"/>
              <a:t>Analysis</a:t>
            </a:r>
            <a:endParaRPr lang="en-US" sz="1200" dirty="0"/>
          </a:p>
          <a:p>
            <a:pPr algn="just"/>
            <a:r>
              <a:rPr lang="en-US" sz="1200" dirty="0"/>
              <a:t> </a:t>
            </a:r>
            <a:r>
              <a:rPr lang="en-US" sz="1200" dirty="0" smtClean="0"/>
              <a:t>Gathering </a:t>
            </a:r>
            <a:r>
              <a:rPr lang="en-US" sz="1200" dirty="0"/>
              <a:t>sex-disaggregated data to assess the needs and challenges faced by different genders in the community.</a:t>
            </a:r>
          </a:p>
          <a:p>
            <a:pPr algn="just"/>
            <a:r>
              <a:rPr lang="en-US" sz="1200" dirty="0" smtClean="0"/>
              <a:t>Analyzing </a:t>
            </a:r>
            <a:r>
              <a:rPr lang="en-US" sz="1200" dirty="0"/>
              <a:t>how current budget allocations impact various groups, identifying any disparities.</a:t>
            </a:r>
          </a:p>
          <a:p>
            <a:pPr marL="0" indent="0" algn="just">
              <a:buNone/>
            </a:pPr>
            <a:r>
              <a:rPr lang="en-US" sz="1200" dirty="0"/>
              <a:t>2. Engage Stakeholders</a:t>
            </a:r>
          </a:p>
          <a:p>
            <a:pPr algn="just"/>
            <a:r>
              <a:rPr lang="en-US" sz="1200" dirty="0" smtClean="0"/>
              <a:t>Involving </a:t>
            </a:r>
            <a:r>
              <a:rPr lang="en-US" sz="1200" dirty="0"/>
              <a:t>local women’s groups, youth organizations, and other stakeholders in the budgeting process to ensure diverse voices are heard.</a:t>
            </a:r>
          </a:p>
          <a:p>
            <a:pPr algn="just"/>
            <a:r>
              <a:rPr lang="en-US" sz="1200" dirty="0" smtClean="0"/>
              <a:t>Holding </a:t>
            </a:r>
            <a:r>
              <a:rPr lang="en-US" sz="1200" dirty="0"/>
              <a:t>forums and discussions to gather input on budget priorities and strategies from all community members.</a:t>
            </a:r>
          </a:p>
          <a:p>
            <a:pPr marL="0" indent="0" algn="just">
              <a:buNone/>
            </a:pPr>
            <a:r>
              <a:rPr lang="en-US" sz="1200" dirty="0"/>
              <a:t>3. Prioritize Gender Equality in Budgeting</a:t>
            </a:r>
          </a:p>
          <a:p>
            <a:pPr algn="just"/>
            <a:r>
              <a:rPr lang="en-US" sz="1200" dirty="0" smtClean="0"/>
              <a:t>Allocating </a:t>
            </a:r>
            <a:r>
              <a:rPr lang="en-US" sz="1200" dirty="0"/>
              <a:t>resources specifically for programs that address the needs of women and girls, such as health care, education, and safety initiatives.</a:t>
            </a:r>
          </a:p>
          <a:p>
            <a:pPr algn="just"/>
            <a:r>
              <a:rPr lang="en-US" sz="1200" dirty="0" smtClean="0"/>
              <a:t>Ensuring </a:t>
            </a:r>
            <a:r>
              <a:rPr lang="en-US" sz="1200" dirty="0"/>
              <a:t>that public services are accessible and tailored to meet the needs of all genders, such as providing safe transport for women and girls.</a:t>
            </a:r>
          </a:p>
          <a:p>
            <a:pPr marL="0" indent="0" algn="just">
              <a:buNone/>
            </a:pPr>
            <a:endParaRPr lang="en-ZA" sz="1200"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48200" y="1690261"/>
            <a:ext cx="4267200" cy="443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55585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 EXAMPLE  </a:t>
            </a:r>
            <a:endParaRPr lang="en-ZW" sz="2800" dirty="0">
              <a:solidFill>
                <a:prstClr val="black"/>
              </a:solidFill>
              <a:ea typeface="+mn-ea"/>
              <a:cs typeface="+mn-cs"/>
            </a:endParaRP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848343993"/>
              </p:ext>
            </p:extLst>
          </p:nvPr>
        </p:nvGraphicFramePr>
        <p:xfrm>
          <a:off x="1066800" y="1981200"/>
          <a:ext cx="7467601" cy="2557211"/>
        </p:xfrm>
        <a:graphic>
          <a:graphicData uri="http://schemas.openxmlformats.org/drawingml/2006/table">
            <a:tbl>
              <a:tblPr firstRow="1" firstCol="1" bandRow="1">
                <a:tableStyleId>{5C22544A-7EE6-4342-B048-85BDC9FD1C3A}</a:tableStyleId>
              </a:tblPr>
              <a:tblGrid>
                <a:gridCol w="2968564">
                  <a:extLst>
                    <a:ext uri="{9D8B030D-6E8A-4147-A177-3AD203B41FA5}">
                      <a16:colId xmlns="" xmlns:a16="http://schemas.microsoft.com/office/drawing/2014/main" val="2176365499"/>
                    </a:ext>
                  </a:extLst>
                </a:gridCol>
                <a:gridCol w="1647491">
                  <a:extLst>
                    <a:ext uri="{9D8B030D-6E8A-4147-A177-3AD203B41FA5}">
                      <a16:colId xmlns="" xmlns:a16="http://schemas.microsoft.com/office/drawing/2014/main" val="346331403"/>
                    </a:ext>
                  </a:extLst>
                </a:gridCol>
                <a:gridCol w="1722167">
                  <a:extLst>
                    <a:ext uri="{9D8B030D-6E8A-4147-A177-3AD203B41FA5}">
                      <a16:colId xmlns="" xmlns:a16="http://schemas.microsoft.com/office/drawing/2014/main" val="3019309887"/>
                    </a:ext>
                  </a:extLst>
                </a:gridCol>
                <a:gridCol w="1129379">
                  <a:extLst>
                    <a:ext uri="{9D8B030D-6E8A-4147-A177-3AD203B41FA5}">
                      <a16:colId xmlns="" xmlns:a16="http://schemas.microsoft.com/office/drawing/2014/main" val="1010328093"/>
                    </a:ext>
                  </a:extLst>
                </a:gridCol>
              </a:tblGrid>
              <a:tr h="365760">
                <a:tc>
                  <a:txBody>
                    <a:bodyPr/>
                    <a:lstStyle/>
                    <a:p>
                      <a:pPr>
                        <a:lnSpc>
                          <a:spcPct val="107000"/>
                        </a:lnSpc>
                        <a:spcAft>
                          <a:spcPts val="800"/>
                        </a:spcAft>
                      </a:pPr>
                      <a:r>
                        <a:rPr lang="en-ZA"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Amount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 No of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Percentage</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36009269"/>
                  </a:ext>
                </a:extLst>
              </a:tr>
              <a:tr h="184150">
                <a:tc>
                  <a:txBody>
                    <a:bodyPr/>
                    <a:lstStyle/>
                    <a:p>
                      <a:pPr>
                        <a:lnSpc>
                          <a:spcPct val="107000"/>
                        </a:lnSpc>
                        <a:spcAft>
                          <a:spcPts val="800"/>
                        </a:spcAft>
                      </a:pPr>
                      <a:r>
                        <a:rPr lang="en-ZA" sz="1800" kern="100">
                          <a:effectLst/>
                        </a:rPr>
                        <a:t>Total Expenditure</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1800" kern="100" dirty="0">
                          <a:effectLst/>
                        </a:rPr>
                        <a:t> </a:t>
                      </a:r>
                      <a:r>
                        <a:rPr lang="en-US" dirty="0" smtClean="0"/>
                        <a:t>24 793 616.00</a:t>
                      </a:r>
                      <a:endParaRPr lang="en-GB" dirty="0" smtClean="0"/>
                    </a:p>
                    <a:p>
                      <a:pPr>
                        <a:lnSpc>
                          <a:spcPct val="107000"/>
                        </a:lnSpc>
                        <a:spcAft>
                          <a:spcPts val="800"/>
                        </a:spcAft>
                      </a:pP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797577554"/>
                  </a:ext>
                </a:extLst>
              </a:tr>
              <a:tr h="355600">
                <a:tc>
                  <a:txBody>
                    <a:bodyPr/>
                    <a:lstStyle/>
                    <a:p>
                      <a:pPr>
                        <a:lnSpc>
                          <a:spcPct val="107000"/>
                        </a:lnSpc>
                        <a:spcAft>
                          <a:spcPts val="800"/>
                        </a:spcAft>
                      </a:pPr>
                      <a:r>
                        <a:rPr lang="en-GB" sz="1800" kern="100">
                          <a:effectLst/>
                        </a:rPr>
                        <a:t>No. of 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r>
                        <a:rPr lang="en-GB" sz="1800" kern="100" dirty="0" smtClean="0">
                          <a:effectLst/>
                        </a:rPr>
                        <a:t>11,652,999.52</a:t>
                      </a:r>
                      <a:r>
                        <a:rPr lang="en-GB"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smtClean="0">
                          <a:effectLst/>
                        </a:rPr>
                        <a:t>85,569</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r>
                        <a:rPr lang="en-GB" sz="1800" kern="100" dirty="0" smtClean="0">
                          <a:effectLst/>
                        </a:rPr>
                        <a:t>47%</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4072814753"/>
                  </a:ext>
                </a:extLst>
              </a:tr>
              <a:tr h="355600">
                <a:tc>
                  <a:txBody>
                    <a:bodyPr/>
                    <a:lstStyle/>
                    <a:p>
                      <a:pPr>
                        <a:lnSpc>
                          <a:spcPct val="107000"/>
                        </a:lnSpc>
                        <a:spcAft>
                          <a:spcPts val="800"/>
                        </a:spcAft>
                      </a:pPr>
                      <a:r>
                        <a:rPr lang="en-GB" sz="1800" kern="100">
                          <a:effectLst/>
                        </a:rPr>
                        <a:t>No. of Women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r>
                        <a:rPr lang="en-GB" sz="1800" kern="100" dirty="0" smtClean="0">
                          <a:effectLst/>
                        </a:rPr>
                        <a:t>13,140,616.48</a:t>
                      </a:r>
                      <a:r>
                        <a:rPr lang="en-GB"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r>
                        <a:rPr lang="en-GB" sz="1800" kern="100" dirty="0" smtClean="0">
                          <a:effectLst/>
                        </a:rPr>
                        <a:t>96,493</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r>
                        <a:rPr lang="en-GB" sz="1800" kern="100" dirty="0" smtClean="0">
                          <a:effectLst/>
                        </a:rPr>
                        <a:t>53%</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394458046"/>
                  </a:ext>
                </a:extLst>
              </a:tr>
              <a:tr h="184150">
                <a:tc>
                  <a:txBody>
                    <a:bodyPr/>
                    <a:lstStyle/>
                    <a:p>
                      <a:pPr>
                        <a:lnSpc>
                          <a:spcPct val="107000"/>
                        </a:lnSpc>
                        <a:spcAft>
                          <a:spcPts val="800"/>
                        </a:spcAft>
                      </a:pPr>
                      <a:r>
                        <a:rPr lang="en-GB" sz="1800" kern="100">
                          <a:effectLst/>
                        </a:rPr>
                        <a:t>Total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r>
                        <a:rPr lang="en-GB" sz="1800" kern="100" dirty="0" smtClean="0">
                          <a:effectLst/>
                        </a:rPr>
                        <a:t>182 062</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dirty="0">
                          <a:effectLst/>
                        </a:rPr>
                        <a:t>100%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4009824008"/>
                  </a:ext>
                </a:extLst>
              </a:tr>
            </a:tbl>
          </a:graphicData>
        </a:graphic>
      </p:graphicFrame>
    </p:spTree>
    <p:extLst>
      <p:ext uri="{BB962C8B-B14F-4D97-AF65-F5344CB8AC3E}">
        <p14:creationId xmlns:p14="http://schemas.microsoft.com/office/powerpoint/2010/main" val="427194547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VI. BUDGET CROSS SUBSIDISATION ANALYSIS</a:t>
            </a:r>
            <a:endParaRPr lang="en-ZA" dirty="0"/>
          </a:p>
        </p:txBody>
      </p:sp>
      <p:sp>
        <p:nvSpPr>
          <p:cNvPr id="3" name="Content Placeholder 2"/>
          <p:cNvSpPr>
            <a:spLocks noGrp="1"/>
          </p:cNvSpPr>
          <p:nvPr>
            <p:ph idx="1"/>
          </p:nvPr>
        </p:nvSpPr>
        <p:spPr>
          <a:xfrm>
            <a:off x="457200" y="4419600"/>
            <a:ext cx="8229600" cy="1706563"/>
          </a:xfrm>
          <a:ln>
            <a:solidFill>
              <a:schemeClr val="tx1"/>
            </a:solidFill>
          </a:ln>
        </p:spPr>
        <p:txBody>
          <a:bodyPr>
            <a:normAutofit/>
          </a:bodyPr>
          <a:lstStyle/>
          <a:p>
            <a:pPr marL="0" marR="191135" lvl="0" indent="0">
              <a:lnSpc>
                <a:spcPct val="115000"/>
              </a:lnSpc>
              <a:buNone/>
            </a:pPr>
            <a:endParaRPr lang="en-ZA"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W" dirty="0"/>
          </a:p>
        </p:txBody>
      </p:sp>
      <p:sp>
        <p:nvSpPr>
          <p:cNvPr id="7" name="TextBox 6"/>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8" name="Table 8">
            <a:extLst>
              <a:ext uri="{FF2B5EF4-FFF2-40B4-BE49-F238E27FC236}">
                <a16:creationId xmlns="" xmlns:a16="http://schemas.microsoft.com/office/drawing/2014/main" id="{972E4A84-E591-9A23-75A2-94588F73F8FF}"/>
              </a:ext>
            </a:extLst>
          </p:cNvPr>
          <p:cNvGraphicFramePr>
            <a:graphicFrameLocks noGrp="1"/>
          </p:cNvGraphicFramePr>
          <p:nvPr>
            <p:extLst>
              <p:ext uri="{D42A27DB-BD31-4B8C-83A1-F6EECF244321}">
                <p14:modId xmlns:p14="http://schemas.microsoft.com/office/powerpoint/2010/main" val="1875076821"/>
              </p:ext>
            </p:extLst>
          </p:nvPr>
        </p:nvGraphicFramePr>
        <p:xfrm>
          <a:off x="457200" y="1417638"/>
          <a:ext cx="8382000" cy="5029200"/>
        </p:xfrm>
        <a:graphic>
          <a:graphicData uri="http://schemas.openxmlformats.org/drawingml/2006/table">
            <a:tbl>
              <a:tblPr firstRow="1" bandRow="1">
                <a:tableStyleId>{5C22544A-7EE6-4342-B048-85BDC9FD1C3A}</a:tableStyleId>
              </a:tblPr>
              <a:tblGrid>
                <a:gridCol w="1397000">
                  <a:extLst>
                    <a:ext uri="{9D8B030D-6E8A-4147-A177-3AD203B41FA5}">
                      <a16:colId xmlns="" xmlns:a16="http://schemas.microsoft.com/office/drawing/2014/main" val="243963026"/>
                    </a:ext>
                  </a:extLst>
                </a:gridCol>
                <a:gridCol w="1397000">
                  <a:extLst>
                    <a:ext uri="{9D8B030D-6E8A-4147-A177-3AD203B41FA5}">
                      <a16:colId xmlns="" xmlns:a16="http://schemas.microsoft.com/office/drawing/2014/main" val="3025819700"/>
                    </a:ext>
                  </a:extLst>
                </a:gridCol>
                <a:gridCol w="1397000">
                  <a:extLst>
                    <a:ext uri="{9D8B030D-6E8A-4147-A177-3AD203B41FA5}">
                      <a16:colId xmlns="" xmlns:a16="http://schemas.microsoft.com/office/drawing/2014/main" val="3934976339"/>
                    </a:ext>
                  </a:extLst>
                </a:gridCol>
                <a:gridCol w="1397000">
                  <a:extLst>
                    <a:ext uri="{9D8B030D-6E8A-4147-A177-3AD203B41FA5}">
                      <a16:colId xmlns="" xmlns:a16="http://schemas.microsoft.com/office/drawing/2014/main" val="3175072978"/>
                    </a:ext>
                  </a:extLst>
                </a:gridCol>
                <a:gridCol w="1397000">
                  <a:extLst>
                    <a:ext uri="{9D8B030D-6E8A-4147-A177-3AD203B41FA5}">
                      <a16:colId xmlns="" xmlns:a16="http://schemas.microsoft.com/office/drawing/2014/main" val="4056010509"/>
                    </a:ext>
                  </a:extLst>
                </a:gridCol>
                <a:gridCol w="1397000">
                  <a:extLst>
                    <a:ext uri="{9D8B030D-6E8A-4147-A177-3AD203B41FA5}">
                      <a16:colId xmlns="" xmlns:a16="http://schemas.microsoft.com/office/drawing/2014/main" val="3130151300"/>
                    </a:ext>
                  </a:extLst>
                </a:gridCol>
              </a:tblGrid>
              <a:tr h="615661">
                <a:tc>
                  <a:txBody>
                    <a:bodyPr/>
                    <a:lstStyle/>
                    <a:p>
                      <a:endParaRPr lang="en-GB" dirty="0"/>
                    </a:p>
                  </a:txBody>
                  <a:tcPr/>
                </a:tc>
                <a:tc>
                  <a:txBody>
                    <a:bodyPr/>
                    <a:lstStyle/>
                    <a:p>
                      <a:r>
                        <a:rPr lang="en-US" dirty="0">
                          <a:solidFill>
                            <a:schemeClr val="tx1"/>
                          </a:solidFill>
                        </a:rPr>
                        <a:t>Income (A)</a:t>
                      </a:r>
                      <a:endParaRPr lang="en-GB" dirty="0">
                        <a:solidFill>
                          <a:schemeClr val="tx1"/>
                        </a:solidFill>
                      </a:endParaRPr>
                    </a:p>
                  </a:txBody>
                  <a:tcPr/>
                </a:tc>
                <a:tc>
                  <a:txBody>
                    <a:bodyPr/>
                    <a:lstStyle/>
                    <a:p>
                      <a:r>
                        <a:rPr lang="en-US" dirty="0">
                          <a:solidFill>
                            <a:schemeClr val="tx1"/>
                          </a:solidFill>
                        </a:rPr>
                        <a:t>% of total budget</a:t>
                      </a:r>
                      <a:endParaRPr lang="en-GB" dirty="0">
                        <a:solidFill>
                          <a:schemeClr val="tx1"/>
                        </a:solidFill>
                      </a:endParaRPr>
                    </a:p>
                  </a:txBody>
                  <a:tcPr/>
                </a:tc>
                <a:tc>
                  <a:txBody>
                    <a:bodyPr/>
                    <a:lstStyle/>
                    <a:p>
                      <a:r>
                        <a:rPr lang="en-US" dirty="0">
                          <a:solidFill>
                            <a:schemeClr val="tx1"/>
                          </a:solidFill>
                        </a:rPr>
                        <a:t>Expenditure (B)</a:t>
                      </a:r>
                      <a:endParaRPr lang="en-GB" dirty="0">
                        <a:solidFill>
                          <a:schemeClr val="tx1"/>
                        </a:solidFill>
                      </a:endParaRPr>
                    </a:p>
                  </a:txBody>
                  <a:tcPr/>
                </a:tc>
                <a:tc>
                  <a:txBody>
                    <a:bodyPr/>
                    <a:lstStyle/>
                    <a:p>
                      <a:r>
                        <a:rPr lang="en-US" dirty="0">
                          <a:solidFill>
                            <a:schemeClr val="tx1"/>
                          </a:solidFill>
                        </a:rPr>
                        <a:t>% of total budget</a:t>
                      </a:r>
                      <a:endParaRPr lang="en-GB" dirty="0">
                        <a:solidFill>
                          <a:schemeClr val="tx1"/>
                        </a:solidFill>
                      </a:endParaRPr>
                    </a:p>
                  </a:txBody>
                  <a:tcPr/>
                </a:tc>
                <a:tc>
                  <a:txBody>
                    <a:bodyPr/>
                    <a:lstStyle/>
                    <a:p>
                      <a:r>
                        <a:rPr lang="en-US" dirty="0">
                          <a:solidFill>
                            <a:schemeClr val="tx1"/>
                          </a:solidFill>
                        </a:rPr>
                        <a:t>Surplus/Deficit</a:t>
                      </a:r>
                      <a:endParaRPr lang="en-GB" dirty="0">
                        <a:solidFill>
                          <a:schemeClr val="tx1"/>
                        </a:solidFill>
                      </a:endParaRPr>
                    </a:p>
                  </a:txBody>
                  <a:tcPr/>
                </a:tc>
                <a:extLst>
                  <a:ext uri="{0D108BD9-81ED-4DB2-BD59-A6C34878D82A}">
                    <a16:rowId xmlns="" xmlns:a16="http://schemas.microsoft.com/office/drawing/2014/main" val="236791387"/>
                  </a:ext>
                </a:extLst>
              </a:tr>
              <a:tr h="557027">
                <a:tc>
                  <a:txBody>
                    <a:bodyPr/>
                    <a:lstStyle/>
                    <a:p>
                      <a:r>
                        <a:rPr lang="en-US" sz="1600" dirty="0"/>
                        <a:t>Governance &amp; Administration</a:t>
                      </a:r>
                      <a:endParaRPr lang="en-GB" sz="1600" dirty="0"/>
                    </a:p>
                  </a:txBody>
                  <a:tcPr/>
                </a:tc>
                <a:tc>
                  <a:txBody>
                    <a:bodyPr/>
                    <a:lstStyle/>
                    <a:p>
                      <a:r>
                        <a:rPr lang="en-US" dirty="0" smtClean="0"/>
                        <a:t>20 356 445</a:t>
                      </a:r>
                      <a:endParaRPr lang="en-GB" dirty="0"/>
                    </a:p>
                  </a:txBody>
                  <a:tcPr/>
                </a:tc>
                <a:tc>
                  <a:txBody>
                    <a:bodyPr/>
                    <a:lstStyle/>
                    <a:p>
                      <a:r>
                        <a:rPr lang="en-US" dirty="0" smtClean="0"/>
                        <a:t>47</a:t>
                      </a:r>
                      <a:endParaRPr lang="en-GB" dirty="0"/>
                    </a:p>
                  </a:txBody>
                  <a:tcPr/>
                </a:tc>
                <a:tc>
                  <a:txBody>
                    <a:bodyPr/>
                    <a:lstStyle/>
                    <a:p>
                      <a:r>
                        <a:rPr lang="en-US" dirty="0" smtClean="0"/>
                        <a:t>14 719 728</a:t>
                      </a:r>
                      <a:endParaRPr lang="en-GB" dirty="0"/>
                    </a:p>
                  </a:txBody>
                  <a:tcPr/>
                </a:tc>
                <a:tc>
                  <a:txBody>
                    <a:bodyPr/>
                    <a:lstStyle/>
                    <a:p>
                      <a:r>
                        <a:rPr lang="en-US" dirty="0" smtClean="0"/>
                        <a:t>34</a:t>
                      </a:r>
                      <a:endParaRPr lang="en-GB" dirty="0"/>
                    </a:p>
                  </a:txBody>
                  <a:tcPr/>
                </a:tc>
                <a:tc>
                  <a:txBody>
                    <a:bodyPr/>
                    <a:lstStyle/>
                    <a:p>
                      <a:r>
                        <a:rPr lang="en-US" dirty="0" smtClean="0"/>
                        <a:t>5</a:t>
                      </a:r>
                      <a:r>
                        <a:rPr lang="en-US" baseline="0" dirty="0" smtClean="0"/>
                        <a:t> 636 718</a:t>
                      </a:r>
                      <a:endParaRPr lang="en-GB" dirty="0"/>
                    </a:p>
                  </a:txBody>
                  <a:tcPr/>
                </a:tc>
                <a:extLst>
                  <a:ext uri="{0D108BD9-81ED-4DB2-BD59-A6C34878D82A}">
                    <a16:rowId xmlns="" xmlns:a16="http://schemas.microsoft.com/office/drawing/2014/main" val="1427444436"/>
                  </a:ext>
                </a:extLst>
              </a:tr>
              <a:tr h="791564">
                <a:tc>
                  <a:txBody>
                    <a:bodyPr/>
                    <a:lstStyle/>
                    <a:p>
                      <a:r>
                        <a:rPr lang="en-US" sz="1600" dirty="0"/>
                        <a:t>Water, Sanitation &amp; Hygiene</a:t>
                      </a:r>
                      <a:endParaRPr lang="en-GB" sz="1600" dirty="0"/>
                    </a:p>
                  </a:txBody>
                  <a:tcPr/>
                </a:tc>
                <a:tc>
                  <a:txBody>
                    <a:bodyPr/>
                    <a:lstStyle/>
                    <a:p>
                      <a:r>
                        <a:rPr lang="en-US" dirty="0" smtClean="0"/>
                        <a:t>18 379 059</a:t>
                      </a:r>
                      <a:endParaRPr lang="en-GB" dirty="0"/>
                    </a:p>
                  </a:txBody>
                  <a:tcPr/>
                </a:tc>
                <a:tc>
                  <a:txBody>
                    <a:bodyPr/>
                    <a:lstStyle/>
                    <a:p>
                      <a:r>
                        <a:rPr lang="en-US" dirty="0" smtClean="0"/>
                        <a:t>42</a:t>
                      </a:r>
                      <a:endParaRPr lang="en-GB" dirty="0"/>
                    </a:p>
                  </a:txBody>
                  <a:tcPr/>
                </a:tc>
                <a:tc>
                  <a:txBody>
                    <a:bodyPr/>
                    <a:lstStyle/>
                    <a:p>
                      <a:r>
                        <a:rPr lang="en-US" dirty="0" smtClean="0"/>
                        <a:t>19 196 159</a:t>
                      </a:r>
                      <a:endParaRPr lang="en-GB" dirty="0"/>
                    </a:p>
                  </a:txBody>
                  <a:tcPr/>
                </a:tc>
                <a:tc>
                  <a:txBody>
                    <a:bodyPr/>
                    <a:lstStyle/>
                    <a:p>
                      <a:r>
                        <a:rPr lang="en-US" dirty="0" smtClean="0"/>
                        <a:t>44</a:t>
                      </a:r>
                      <a:endParaRPr lang="en-GB" dirty="0"/>
                    </a:p>
                  </a:txBody>
                  <a:tcPr/>
                </a:tc>
                <a:tc>
                  <a:txBody>
                    <a:bodyPr/>
                    <a:lstStyle/>
                    <a:p>
                      <a:r>
                        <a:rPr lang="en-US" dirty="0" smtClean="0"/>
                        <a:t>(817 100)</a:t>
                      </a:r>
                      <a:endParaRPr lang="en-GB" dirty="0"/>
                    </a:p>
                  </a:txBody>
                  <a:tcPr/>
                </a:tc>
                <a:extLst>
                  <a:ext uri="{0D108BD9-81ED-4DB2-BD59-A6C34878D82A}">
                    <a16:rowId xmlns="" xmlns:a16="http://schemas.microsoft.com/office/drawing/2014/main" val="146695595"/>
                  </a:ext>
                </a:extLst>
              </a:tr>
              <a:tr h="351806">
                <a:tc>
                  <a:txBody>
                    <a:bodyPr/>
                    <a:lstStyle/>
                    <a:p>
                      <a:r>
                        <a:rPr lang="en-US" sz="1600" dirty="0"/>
                        <a:t>Social Services</a:t>
                      </a:r>
                      <a:endParaRPr lang="en-GB" sz="1600" dirty="0"/>
                    </a:p>
                  </a:txBody>
                  <a:tcPr/>
                </a:tc>
                <a:tc>
                  <a:txBody>
                    <a:bodyPr/>
                    <a:lstStyle/>
                    <a:p>
                      <a:r>
                        <a:rPr lang="en-US" dirty="0" smtClean="0"/>
                        <a:t>1 04 507</a:t>
                      </a:r>
                      <a:endParaRPr lang="en-GB" dirty="0"/>
                    </a:p>
                  </a:txBody>
                  <a:tcPr/>
                </a:tc>
                <a:tc>
                  <a:txBody>
                    <a:bodyPr/>
                    <a:lstStyle/>
                    <a:p>
                      <a:r>
                        <a:rPr lang="en-US" dirty="0" smtClean="0"/>
                        <a:t>2</a:t>
                      </a:r>
                      <a:endParaRPr lang="en-GB" dirty="0"/>
                    </a:p>
                  </a:txBody>
                  <a:tcPr/>
                </a:tc>
                <a:tc>
                  <a:txBody>
                    <a:bodyPr/>
                    <a:lstStyle/>
                    <a:p>
                      <a:r>
                        <a:rPr lang="en-US" dirty="0" smtClean="0"/>
                        <a:t>3 483 946</a:t>
                      </a:r>
                      <a:endParaRPr lang="en-GB" dirty="0"/>
                    </a:p>
                  </a:txBody>
                  <a:tcPr/>
                </a:tc>
                <a:tc>
                  <a:txBody>
                    <a:bodyPr/>
                    <a:lstStyle/>
                    <a:p>
                      <a:r>
                        <a:rPr lang="en-US" dirty="0" smtClean="0"/>
                        <a:t>8</a:t>
                      </a:r>
                      <a:endParaRPr lang="en-GB" dirty="0"/>
                    </a:p>
                  </a:txBody>
                  <a:tcPr/>
                </a:tc>
                <a:tc>
                  <a:txBody>
                    <a:bodyPr/>
                    <a:lstStyle/>
                    <a:p>
                      <a:r>
                        <a:rPr lang="en-US" dirty="0" smtClean="0"/>
                        <a:t>(2 443 439)</a:t>
                      </a:r>
                      <a:endParaRPr lang="en-GB" dirty="0"/>
                    </a:p>
                  </a:txBody>
                  <a:tcPr/>
                </a:tc>
                <a:extLst>
                  <a:ext uri="{0D108BD9-81ED-4DB2-BD59-A6C34878D82A}">
                    <a16:rowId xmlns="" xmlns:a16="http://schemas.microsoft.com/office/drawing/2014/main" val="4289499622"/>
                  </a:ext>
                </a:extLst>
              </a:tr>
              <a:tr h="351806">
                <a:tc>
                  <a:txBody>
                    <a:bodyPr/>
                    <a:lstStyle/>
                    <a:p>
                      <a:r>
                        <a:rPr lang="en-US" sz="1600" dirty="0"/>
                        <a:t>Roads</a:t>
                      </a:r>
                      <a:endParaRPr lang="en-GB" sz="1600" dirty="0"/>
                    </a:p>
                  </a:txBody>
                  <a:tcPr/>
                </a:tc>
                <a:tc>
                  <a:txBody>
                    <a:bodyPr/>
                    <a:lstStyle/>
                    <a:p>
                      <a:r>
                        <a:rPr lang="en-US" dirty="0" smtClean="0"/>
                        <a:t>2 555 489</a:t>
                      </a:r>
                      <a:endParaRPr lang="en-GB" dirty="0"/>
                    </a:p>
                  </a:txBody>
                  <a:tcPr/>
                </a:tc>
                <a:tc>
                  <a:txBody>
                    <a:bodyPr/>
                    <a:lstStyle/>
                    <a:p>
                      <a:r>
                        <a:rPr lang="en-US" dirty="0" smtClean="0"/>
                        <a:t>6</a:t>
                      </a:r>
                      <a:endParaRPr lang="en-GB" dirty="0"/>
                    </a:p>
                  </a:txBody>
                  <a:tcPr/>
                </a:tc>
                <a:tc>
                  <a:txBody>
                    <a:bodyPr/>
                    <a:lstStyle/>
                    <a:p>
                      <a:r>
                        <a:rPr lang="en-US" dirty="0" smtClean="0"/>
                        <a:t>2 620 993</a:t>
                      </a:r>
                      <a:endParaRPr lang="en-GB" dirty="0"/>
                    </a:p>
                  </a:txBody>
                  <a:tcPr/>
                </a:tc>
                <a:tc>
                  <a:txBody>
                    <a:bodyPr/>
                    <a:lstStyle/>
                    <a:p>
                      <a:r>
                        <a:rPr lang="en-US" dirty="0" smtClean="0"/>
                        <a:t>6</a:t>
                      </a:r>
                      <a:endParaRPr lang="en-GB" dirty="0"/>
                    </a:p>
                  </a:txBody>
                  <a:tcPr/>
                </a:tc>
                <a:tc>
                  <a:txBody>
                    <a:bodyPr/>
                    <a:lstStyle/>
                    <a:p>
                      <a:r>
                        <a:rPr lang="en-US" dirty="0" smtClean="0"/>
                        <a:t>(65 505)</a:t>
                      </a:r>
                      <a:endParaRPr lang="en-GB" dirty="0"/>
                    </a:p>
                  </a:txBody>
                  <a:tcPr/>
                </a:tc>
                <a:extLst>
                  <a:ext uri="{0D108BD9-81ED-4DB2-BD59-A6C34878D82A}">
                    <a16:rowId xmlns="" xmlns:a16="http://schemas.microsoft.com/office/drawing/2014/main" val="2577597650"/>
                  </a:ext>
                </a:extLst>
              </a:tr>
              <a:tr h="557027">
                <a:tc>
                  <a:txBody>
                    <a:bodyPr/>
                    <a:lstStyle/>
                    <a:p>
                      <a:r>
                        <a:rPr lang="en-US" sz="1600" dirty="0"/>
                        <a:t>Public Safety and Security</a:t>
                      </a:r>
                      <a:endParaRPr lang="en-GB" sz="1600" dirty="0"/>
                    </a:p>
                  </a:txBody>
                  <a:tcPr/>
                </a:tc>
                <a:tc>
                  <a:txBody>
                    <a:bodyPr/>
                    <a:lstStyle/>
                    <a:p>
                      <a:r>
                        <a:rPr lang="en-US" dirty="0" smtClean="0"/>
                        <a:t>854 652</a:t>
                      </a:r>
                      <a:endParaRPr lang="en-GB" dirty="0"/>
                    </a:p>
                  </a:txBody>
                  <a:tcPr/>
                </a:tc>
                <a:tc>
                  <a:txBody>
                    <a:bodyPr/>
                    <a:lstStyle/>
                    <a:p>
                      <a:r>
                        <a:rPr lang="en-US" dirty="0" smtClean="0"/>
                        <a:t>2</a:t>
                      </a:r>
                      <a:endParaRPr lang="en-GB" dirty="0"/>
                    </a:p>
                  </a:txBody>
                  <a:tcPr/>
                </a:tc>
                <a:tc>
                  <a:txBody>
                    <a:bodyPr/>
                    <a:lstStyle/>
                    <a:p>
                      <a:r>
                        <a:rPr lang="en-US" dirty="0" smtClean="0"/>
                        <a:t>2 518 710</a:t>
                      </a:r>
                      <a:endParaRPr lang="en-GB" dirty="0"/>
                    </a:p>
                  </a:txBody>
                  <a:tcPr/>
                </a:tc>
                <a:tc>
                  <a:txBody>
                    <a:bodyPr/>
                    <a:lstStyle/>
                    <a:p>
                      <a:r>
                        <a:rPr lang="en-US" dirty="0" smtClean="0"/>
                        <a:t>6</a:t>
                      </a:r>
                      <a:endParaRPr lang="en-GB" dirty="0"/>
                    </a:p>
                  </a:txBody>
                  <a:tcPr/>
                </a:tc>
                <a:tc>
                  <a:txBody>
                    <a:bodyPr/>
                    <a:lstStyle/>
                    <a:p>
                      <a:r>
                        <a:rPr lang="en-US" dirty="0" smtClean="0"/>
                        <a:t>(1 664 058)</a:t>
                      </a:r>
                      <a:endParaRPr lang="en-GB" dirty="0"/>
                    </a:p>
                  </a:txBody>
                  <a:tcPr/>
                </a:tc>
                <a:extLst>
                  <a:ext uri="{0D108BD9-81ED-4DB2-BD59-A6C34878D82A}">
                    <a16:rowId xmlns="" xmlns:a16="http://schemas.microsoft.com/office/drawing/2014/main" val="4134463939"/>
                  </a:ext>
                </a:extLst>
              </a:tr>
              <a:tr h="1026101">
                <a:tc>
                  <a:txBody>
                    <a:bodyPr/>
                    <a:lstStyle/>
                    <a:p>
                      <a:r>
                        <a:rPr lang="en-US" sz="1600" dirty="0"/>
                        <a:t>Natural Resources &amp; Conservation Mgt</a:t>
                      </a:r>
                      <a:endParaRPr lang="en-GB" sz="1600" dirty="0"/>
                    </a:p>
                  </a:txBody>
                  <a:tcPr/>
                </a:tc>
                <a:tc>
                  <a:txBody>
                    <a:bodyPr/>
                    <a:lstStyle/>
                    <a:p>
                      <a:r>
                        <a:rPr lang="en-US" dirty="0" smtClean="0"/>
                        <a:t>304 652</a:t>
                      </a:r>
                      <a:endParaRPr lang="en-GB" dirty="0"/>
                    </a:p>
                  </a:txBody>
                  <a:tcPr/>
                </a:tc>
                <a:tc>
                  <a:txBody>
                    <a:bodyPr/>
                    <a:lstStyle/>
                    <a:p>
                      <a:r>
                        <a:rPr lang="en-US" dirty="0" smtClean="0"/>
                        <a:t>1</a:t>
                      </a:r>
                      <a:endParaRPr lang="en-GB" dirty="0"/>
                    </a:p>
                  </a:txBody>
                  <a:tcPr/>
                </a:tc>
                <a:tc>
                  <a:txBody>
                    <a:bodyPr/>
                    <a:lstStyle/>
                    <a:p>
                      <a:r>
                        <a:rPr lang="en-US" dirty="0" smtClean="0"/>
                        <a:t>950 870</a:t>
                      </a:r>
                      <a:endParaRPr lang="en-GB" dirty="0"/>
                    </a:p>
                  </a:txBody>
                  <a:tcPr/>
                </a:tc>
                <a:tc>
                  <a:txBody>
                    <a:bodyPr/>
                    <a:lstStyle/>
                    <a:p>
                      <a:r>
                        <a:rPr lang="en-US" dirty="0" smtClean="0"/>
                        <a:t>2</a:t>
                      </a:r>
                      <a:endParaRPr lang="en-GB" dirty="0"/>
                    </a:p>
                  </a:txBody>
                  <a:tcPr/>
                </a:tc>
                <a:tc>
                  <a:txBody>
                    <a:bodyPr/>
                    <a:lstStyle/>
                    <a:p>
                      <a:r>
                        <a:rPr lang="en-US" dirty="0" smtClean="0"/>
                        <a:t>(646 616)</a:t>
                      </a:r>
                      <a:endParaRPr lang="en-GB" dirty="0"/>
                    </a:p>
                  </a:txBody>
                  <a:tcPr/>
                </a:tc>
                <a:extLst>
                  <a:ext uri="{0D108BD9-81ED-4DB2-BD59-A6C34878D82A}">
                    <a16:rowId xmlns="" xmlns:a16="http://schemas.microsoft.com/office/drawing/2014/main" val="239956510"/>
                  </a:ext>
                </a:extLst>
              </a:tr>
              <a:tr h="351806">
                <a:tc>
                  <a:txBody>
                    <a:bodyPr/>
                    <a:lstStyle/>
                    <a:p>
                      <a:r>
                        <a:rPr lang="en-US" b="1" dirty="0"/>
                        <a:t>Total</a:t>
                      </a:r>
                      <a:endParaRPr lang="en-GB" b="1" dirty="0"/>
                    </a:p>
                  </a:txBody>
                  <a:tcPr/>
                </a:tc>
                <a:tc>
                  <a:txBody>
                    <a:bodyPr/>
                    <a:lstStyle/>
                    <a:p>
                      <a:r>
                        <a:rPr lang="en-US" dirty="0" smtClean="0"/>
                        <a:t>43 490 206</a:t>
                      </a:r>
                      <a:endParaRPr lang="en-GB" dirty="0"/>
                    </a:p>
                  </a:txBody>
                  <a:tcPr/>
                </a:tc>
                <a:tc>
                  <a:txBody>
                    <a:bodyPr/>
                    <a:lstStyle/>
                    <a:p>
                      <a:r>
                        <a:rPr lang="en-US" dirty="0" smtClean="0"/>
                        <a:t>100</a:t>
                      </a:r>
                      <a:endParaRPr lang="en-GB" dirty="0"/>
                    </a:p>
                  </a:txBody>
                  <a:tcPr/>
                </a:tc>
                <a:tc>
                  <a:txBody>
                    <a:bodyPr/>
                    <a:lstStyle/>
                    <a:p>
                      <a:r>
                        <a:rPr lang="en-US" dirty="0" smtClean="0"/>
                        <a:t>43 490 206</a:t>
                      </a:r>
                      <a:endParaRPr lang="en-GB" dirty="0"/>
                    </a:p>
                  </a:txBody>
                  <a:tcPr/>
                </a:tc>
                <a:tc>
                  <a:txBody>
                    <a:bodyPr/>
                    <a:lstStyle/>
                    <a:p>
                      <a:r>
                        <a:rPr lang="en-US" dirty="0" smtClean="0"/>
                        <a:t>100</a:t>
                      </a:r>
                      <a:endParaRPr lang="en-GB" dirty="0"/>
                    </a:p>
                  </a:txBody>
                  <a:tcPr/>
                </a:tc>
                <a:tc>
                  <a:txBody>
                    <a:bodyPr/>
                    <a:lstStyle/>
                    <a:p>
                      <a:r>
                        <a:rPr lang="en-US" dirty="0" smtClean="0"/>
                        <a:t>0</a:t>
                      </a:r>
                      <a:endParaRPr lang="en-GB" dirty="0"/>
                    </a:p>
                  </a:txBody>
                  <a:tcPr/>
                </a:tc>
                <a:extLst>
                  <a:ext uri="{0D108BD9-81ED-4DB2-BD59-A6C34878D82A}">
                    <a16:rowId xmlns="" xmlns:a16="http://schemas.microsoft.com/office/drawing/2014/main" val="3152774393"/>
                  </a:ext>
                </a:extLst>
              </a:tr>
            </a:tbl>
          </a:graphicData>
        </a:graphic>
      </p:graphicFrame>
    </p:spTree>
    <p:extLst>
      <p:ext uri="{BB962C8B-B14F-4D97-AF65-F5344CB8AC3E}">
        <p14:creationId xmlns:p14="http://schemas.microsoft.com/office/powerpoint/2010/main" val="426898104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VI. BUDGET CROSS SUBSIDISATION ANALYSIS</a:t>
            </a:r>
            <a:endParaRPr lang="en-ZA" dirty="0"/>
          </a:p>
        </p:txBody>
      </p:sp>
      <p:sp>
        <p:nvSpPr>
          <p:cNvPr id="7" name="TextBox 6"/>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9" name="Content Placeholder 8">
            <a:extLst>
              <a:ext uri="{FF2B5EF4-FFF2-40B4-BE49-F238E27FC236}">
                <a16:creationId xmlns="" xmlns:a16="http://schemas.microsoft.com/office/drawing/2014/main" id="{C0249B11-A253-BA76-6140-9C152BCE20CE}"/>
              </a:ext>
            </a:extLst>
          </p:cNvPr>
          <p:cNvSpPr>
            <a:spLocks noGrp="1"/>
          </p:cNvSpPr>
          <p:nvPr>
            <p:ph idx="1"/>
          </p:nvPr>
        </p:nvSpPr>
        <p:spPr/>
        <p:txBody>
          <a:bodyPr>
            <a:noAutofit/>
          </a:bodyPr>
          <a:lstStyle/>
          <a:p>
            <a:pPr algn="just">
              <a:lnSpc>
                <a:spcPct val="150000"/>
              </a:lnSpc>
              <a:spcBef>
                <a:spcPts val="0"/>
              </a:spcBef>
            </a:pPr>
            <a:r>
              <a:rPr lang="en-US" sz="1600" dirty="0" smtClean="0">
                <a:solidFill>
                  <a:srgbClr val="000000"/>
                </a:solidFill>
                <a:ea typeface="Calibri" panose="020F0502020204030204" pitchFamily="34" charset="0"/>
                <a:cs typeface="Times New Roman" panose="02020603050405020304" pitchFamily="18" charset="0"/>
              </a:rPr>
              <a:t>Governance and administration generates more revenue than expenditure</a:t>
            </a:r>
            <a:endParaRPr lang="en-GB" sz="1600" dirty="0">
              <a:effectLst/>
              <a:ea typeface="Calibri" panose="020F0502020204030204" pitchFamily="34" charset="0"/>
              <a:cs typeface="Times New Roman" panose="02020603050405020304" pitchFamily="18" charset="0"/>
            </a:endParaRPr>
          </a:p>
          <a:p>
            <a:pPr algn="just">
              <a:lnSpc>
                <a:spcPct val="150000"/>
              </a:lnSpc>
              <a:spcBef>
                <a:spcPts val="0"/>
              </a:spcBef>
            </a:pPr>
            <a:r>
              <a:rPr lang="en-GB" sz="1600" dirty="0" smtClean="0">
                <a:solidFill>
                  <a:srgbClr val="000000"/>
                </a:solidFill>
                <a:ea typeface="Calibri" panose="020F0502020204030204" pitchFamily="34" charset="0"/>
                <a:cs typeface="Times New Roman" panose="02020603050405020304" pitchFamily="18" charset="0"/>
              </a:rPr>
              <a:t>Below are p</a:t>
            </a:r>
            <a:r>
              <a:rPr lang="en-GB" sz="1600" dirty="0" smtClean="0">
                <a:solidFill>
                  <a:srgbClr val="000000"/>
                </a:solidFill>
                <a:effectLst/>
                <a:ea typeface="Calibri" panose="020F0502020204030204" pitchFamily="34" charset="0"/>
                <a:cs typeface="Times New Roman" panose="02020603050405020304" pitchFamily="18" charset="0"/>
              </a:rPr>
              <a:t>rogrammes which </a:t>
            </a:r>
            <a:r>
              <a:rPr lang="en-GB" sz="1600" dirty="0">
                <a:solidFill>
                  <a:srgbClr val="000000"/>
                </a:solidFill>
                <a:effectLst/>
                <a:ea typeface="Calibri" panose="020F0502020204030204" pitchFamily="34" charset="0"/>
                <a:cs typeface="Times New Roman" panose="02020603050405020304" pitchFamily="18" charset="0"/>
              </a:rPr>
              <a:t>spend more than they </a:t>
            </a:r>
            <a:r>
              <a:rPr lang="en-GB" sz="1600" dirty="0" smtClean="0">
                <a:solidFill>
                  <a:srgbClr val="000000"/>
                </a:solidFill>
                <a:effectLst/>
                <a:ea typeface="Calibri" panose="020F0502020204030204" pitchFamily="34" charset="0"/>
                <a:cs typeface="Times New Roman" panose="02020603050405020304" pitchFamily="18" charset="0"/>
              </a:rPr>
              <a:t>generate:</a:t>
            </a:r>
          </a:p>
          <a:p>
            <a:pPr algn="just">
              <a:lnSpc>
                <a:spcPct val="150000"/>
              </a:lnSpc>
              <a:spcBef>
                <a:spcPts val="0"/>
              </a:spcBef>
              <a:buFont typeface="Wingdings" panose="05000000000000000000" pitchFamily="2" charset="2"/>
              <a:buChar char="v"/>
            </a:pPr>
            <a:r>
              <a:rPr lang="en-US" sz="1600" dirty="0" smtClean="0">
                <a:solidFill>
                  <a:srgbClr val="000000"/>
                </a:solidFill>
                <a:ea typeface="Calibri" panose="020F0502020204030204" pitchFamily="34" charset="0"/>
                <a:cs typeface="Times New Roman" panose="02020603050405020304" pitchFamily="18" charset="0"/>
              </a:rPr>
              <a:t>Social services from Governance and administration</a:t>
            </a:r>
          </a:p>
          <a:p>
            <a:pPr algn="just">
              <a:lnSpc>
                <a:spcPct val="150000"/>
              </a:lnSpc>
              <a:spcBef>
                <a:spcPts val="0"/>
              </a:spcBef>
              <a:buFont typeface="Wingdings" panose="05000000000000000000" pitchFamily="2" charset="2"/>
              <a:buChar char="v"/>
            </a:pPr>
            <a:r>
              <a:rPr lang="en-US" sz="1600" dirty="0" smtClean="0">
                <a:solidFill>
                  <a:srgbClr val="000000"/>
                </a:solidFill>
                <a:effectLst/>
                <a:ea typeface="Calibri" panose="020F0502020204030204" pitchFamily="34" charset="0"/>
                <a:cs typeface="Times New Roman" panose="02020603050405020304" pitchFamily="18" charset="0"/>
              </a:rPr>
              <a:t>Public safety and public lighting  from governance and administration</a:t>
            </a:r>
          </a:p>
          <a:p>
            <a:pPr algn="just">
              <a:lnSpc>
                <a:spcPct val="150000"/>
              </a:lnSpc>
              <a:spcBef>
                <a:spcPts val="0"/>
              </a:spcBef>
              <a:buFont typeface="Wingdings" panose="05000000000000000000" pitchFamily="2" charset="2"/>
              <a:buChar char="v"/>
            </a:pPr>
            <a:r>
              <a:rPr lang="en-US" sz="1600" dirty="0" smtClean="0">
                <a:solidFill>
                  <a:srgbClr val="000000"/>
                </a:solidFill>
                <a:ea typeface="Calibri" panose="020F0502020204030204" pitchFamily="34" charset="0"/>
                <a:cs typeface="Times New Roman" panose="02020603050405020304" pitchFamily="18" charset="0"/>
              </a:rPr>
              <a:t>Water sanitation and hygiene from governance and administration</a:t>
            </a:r>
            <a:endParaRPr lang="en-GB" sz="1600" dirty="0" smtClean="0">
              <a:solidFill>
                <a:srgbClr val="000000"/>
              </a:solidFill>
              <a:effectLst/>
              <a:ea typeface="Calibri" panose="020F0502020204030204" pitchFamily="34" charset="0"/>
              <a:cs typeface="Times New Roman" panose="02020603050405020304" pitchFamily="18" charset="0"/>
            </a:endParaRPr>
          </a:p>
          <a:p>
            <a:pPr algn="just">
              <a:lnSpc>
                <a:spcPct val="150000"/>
              </a:lnSpc>
              <a:spcBef>
                <a:spcPts val="0"/>
              </a:spcBef>
            </a:pPr>
            <a:r>
              <a:rPr lang="en-US" sz="1600" dirty="0" smtClean="0">
                <a:solidFill>
                  <a:srgbClr val="000000"/>
                </a:solidFill>
                <a:ea typeface="Calibri" panose="020F0502020204030204" pitchFamily="34" charset="0"/>
                <a:cs typeface="Times New Roman" panose="02020603050405020304" pitchFamily="18" charset="0"/>
              </a:rPr>
              <a:t>Public Finance Management Act allows for cross- subsidization as rates can fund activities other sub-</a:t>
            </a:r>
            <a:r>
              <a:rPr lang="en-US" sz="1600" dirty="0" err="1" smtClean="0">
                <a:solidFill>
                  <a:srgbClr val="000000"/>
                </a:solidFill>
                <a:ea typeface="Calibri" panose="020F0502020204030204" pitchFamily="34" charset="0"/>
                <a:cs typeface="Times New Roman" panose="02020603050405020304" pitchFamily="18" charset="0"/>
              </a:rPr>
              <a:t>programmes</a:t>
            </a:r>
            <a:r>
              <a:rPr lang="en-US" sz="1600" dirty="0" smtClean="0">
                <a:solidFill>
                  <a:srgbClr val="000000"/>
                </a:solidFill>
                <a:ea typeface="Calibri" panose="020F0502020204030204" pitchFamily="34" charset="0"/>
                <a:cs typeface="Times New Roman" panose="02020603050405020304" pitchFamily="18" charset="0"/>
              </a:rPr>
              <a:t> like public lighting, roads repairs etc.</a:t>
            </a:r>
            <a:endParaRPr lang="en-GB" sz="1600" dirty="0">
              <a:effectLst/>
              <a:ea typeface="Calibri" panose="020F0502020204030204" pitchFamily="34" charset="0"/>
              <a:cs typeface="Times New Roman" panose="02020603050405020304" pitchFamily="18" charset="0"/>
            </a:endParaRPr>
          </a:p>
          <a:p>
            <a:pPr algn="just">
              <a:lnSpc>
                <a:spcPct val="150000"/>
              </a:lnSpc>
              <a:spcBef>
                <a:spcPts val="0"/>
              </a:spcBef>
            </a:pPr>
            <a:r>
              <a:rPr lang="en-US" sz="1600" dirty="0">
                <a:solidFill>
                  <a:srgbClr val="000000"/>
                </a:solidFill>
                <a:ea typeface="Calibri" panose="020F0502020204030204" pitchFamily="34" charset="0"/>
                <a:cs typeface="Times New Roman" panose="02020603050405020304" pitchFamily="18" charset="0"/>
              </a:rPr>
              <a:t> Gender analysis reveals that men and women often have different needs and preferences regarding services. For example, women may require more health services related to reproductive health, which can lead to targeted subsidies in these areas</a:t>
            </a:r>
            <a:r>
              <a:rPr lang="en-US" sz="1600" dirty="0" smtClean="0">
                <a:solidFill>
                  <a:srgbClr val="000000"/>
                </a:solidFill>
                <a:ea typeface="Calibri" panose="020F0502020204030204" pitchFamily="34" charset="0"/>
                <a:cs typeface="Times New Roman" panose="02020603050405020304" pitchFamily="18" charset="0"/>
              </a:rPr>
              <a:t>.</a:t>
            </a:r>
          </a:p>
          <a:p>
            <a:pPr marL="0" indent="0" algn="just">
              <a:lnSpc>
                <a:spcPct val="150000"/>
              </a:lnSpc>
              <a:buNone/>
            </a:pPr>
            <a:endParaRPr lang="en-GB" sz="1600" dirty="0"/>
          </a:p>
        </p:txBody>
      </p:sp>
    </p:spTree>
    <p:extLst>
      <p:ext uri="{BB962C8B-B14F-4D97-AF65-F5344CB8AC3E}">
        <p14:creationId xmlns:p14="http://schemas.microsoft.com/office/powerpoint/2010/main" val="243367653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62000"/>
          </a:xfrm>
        </p:spPr>
        <p:txBody>
          <a:bodyPr>
            <a:normAutofit/>
          </a:bodyPr>
          <a:lstStyle/>
          <a:p>
            <a:r>
              <a:rPr lang="en-ZW" b="1" dirty="0"/>
              <a:t>OVERVIEW </a:t>
            </a:r>
          </a:p>
        </p:txBody>
      </p:sp>
      <p:sp>
        <p:nvSpPr>
          <p:cNvPr id="5" name="Content Placeholder 4"/>
          <p:cNvSpPr>
            <a:spLocks noGrp="1"/>
          </p:cNvSpPr>
          <p:nvPr>
            <p:ph idx="1"/>
          </p:nvPr>
        </p:nvSpPr>
        <p:spPr>
          <a:xfrm>
            <a:off x="457200" y="914400"/>
            <a:ext cx="8229600" cy="5211763"/>
          </a:xfrm>
        </p:spPr>
        <p:txBody>
          <a:bodyPr>
            <a:normAutofit/>
          </a:bodyPr>
          <a:lstStyle/>
          <a:p>
            <a:pPr marL="0" indent="0">
              <a:buNone/>
            </a:pPr>
            <a:endParaRPr lang="en-ZA" sz="2800"/>
          </a:p>
          <a:p>
            <a:endParaRPr lang="en-GB" sz="2800"/>
          </a:p>
          <a:p>
            <a:endParaRPr lang="en-GB" sz="2800"/>
          </a:p>
          <a:p>
            <a:endParaRPr lang="en-ZW" sz="2600" dirty="0"/>
          </a:p>
        </p:txBody>
      </p:sp>
      <p:graphicFrame>
        <p:nvGraphicFramePr>
          <p:cNvPr id="2" name="Table 1"/>
          <p:cNvGraphicFramePr>
            <a:graphicFrameLocks noGrp="1"/>
          </p:cNvGraphicFramePr>
          <p:nvPr>
            <p:extLst>
              <p:ext uri="{D42A27DB-BD31-4B8C-83A1-F6EECF244321}">
                <p14:modId xmlns:p14="http://schemas.microsoft.com/office/powerpoint/2010/main" val="2701022587"/>
              </p:ext>
            </p:extLst>
          </p:nvPr>
        </p:nvGraphicFramePr>
        <p:xfrm>
          <a:off x="838200" y="914400"/>
          <a:ext cx="7543801" cy="4288282"/>
        </p:xfrm>
        <a:graphic>
          <a:graphicData uri="http://schemas.openxmlformats.org/drawingml/2006/table">
            <a:tbl>
              <a:tblPr firstRow="1" firstCol="1" bandRow="1">
                <a:tableStyleId>{5C22544A-7EE6-4342-B048-85BDC9FD1C3A}</a:tableStyleId>
              </a:tblPr>
              <a:tblGrid>
                <a:gridCol w="2475062">
                  <a:extLst>
                    <a:ext uri="{9D8B030D-6E8A-4147-A177-3AD203B41FA5}">
                      <a16:colId xmlns="" xmlns:a16="http://schemas.microsoft.com/office/drawing/2014/main" val="20000"/>
                    </a:ext>
                  </a:extLst>
                </a:gridCol>
                <a:gridCol w="1411138">
                  <a:extLst>
                    <a:ext uri="{9D8B030D-6E8A-4147-A177-3AD203B41FA5}">
                      <a16:colId xmlns="" xmlns:a16="http://schemas.microsoft.com/office/drawing/2014/main" val="20001"/>
                    </a:ext>
                  </a:extLst>
                </a:gridCol>
                <a:gridCol w="1676400">
                  <a:extLst>
                    <a:ext uri="{9D8B030D-6E8A-4147-A177-3AD203B41FA5}">
                      <a16:colId xmlns="" xmlns:a16="http://schemas.microsoft.com/office/drawing/2014/main" val="20002"/>
                    </a:ext>
                  </a:extLst>
                </a:gridCol>
                <a:gridCol w="1066800">
                  <a:extLst>
                    <a:ext uri="{9D8B030D-6E8A-4147-A177-3AD203B41FA5}">
                      <a16:colId xmlns="" xmlns:a16="http://schemas.microsoft.com/office/drawing/2014/main" val="20003"/>
                    </a:ext>
                  </a:extLst>
                </a:gridCol>
                <a:gridCol w="914401">
                  <a:extLst>
                    <a:ext uri="{9D8B030D-6E8A-4147-A177-3AD203B41FA5}">
                      <a16:colId xmlns="" xmlns:a16="http://schemas.microsoft.com/office/drawing/2014/main" val="20004"/>
                    </a:ext>
                  </a:extLst>
                </a:gridCol>
              </a:tblGrid>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COUNTRY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ZA" sz="1100" dirty="0" smtClean="0">
                          <a:effectLst/>
                        </a:rPr>
                        <a:t>ZIMBABWE</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0"/>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(HUB/SPOKE)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ZA" sz="1100" dirty="0" smtClean="0">
                          <a:effectLst/>
                        </a:rPr>
                        <a:t>HUB</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1"/>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GENDER CHAMPION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ZA" sz="1100" dirty="0" smtClean="0">
                          <a:effectLst/>
                        </a:rPr>
                        <a:t>HIS WORSHIP THE</a:t>
                      </a:r>
                      <a:r>
                        <a:rPr lang="en-ZA" sz="1100" baseline="0" dirty="0" smtClean="0">
                          <a:effectLst/>
                        </a:rPr>
                        <a:t> MAYOR CLLR CHIVHOKO</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GENDER FOCAL PERSON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ZA" sz="1100" dirty="0" smtClean="0">
                          <a:effectLst/>
                        </a:rPr>
                        <a:t>MRS U JAJI</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3"/>
                  </a:ext>
                </a:extLst>
              </a:tr>
              <a:tr h="28956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Latest score (year)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5"/>
                  </a:ext>
                </a:extLst>
              </a:tr>
              <a:tr h="360680">
                <a:tc>
                  <a:txBody>
                    <a:bodyPr/>
                    <a:lstStyle/>
                    <a:p>
                      <a:pPr>
                        <a:lnSpc>
                          <a:spcPct val="115000"/>
                        </a:lnSpc>
                        <a:spcAft>
                          <a:spcPts val="0"/>
                        </a:spcAft>
                      </a:pP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b="1" dirty="0">
                          <a:effectLst/>
                          <a:latin typeface="+mn-lt"/>
                          <a:ea typeface="Times New Roman"/>
                          <a:cs typeface="Times New Roman"/>
                        </a:rPr>
                        <a:t>Income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600" b="1" dirty="0">
                          <a:effectLst/>
                          <a:latin typeface="+mn-lt"/>
                          <a:ea typeface="Times New Roman"/>
                          <a:cs typeface="Times New Roman"/>
                        </a:rPr>
                        <a:t>Expenditure</a:t>
                      </a:r>
                      <a:endParaRPr lang="en-GB" sz="2800" b="1"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b="1" dirty="0">
                          <a:latin typeface="+mn-lt"/>
                        </a:rPr>
                        <a:t>% Gender Specific</a:t>
                      </a:r>
                      <a:endParaRPr lang="en-GB" b="1"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711733292"/>
                  </a:ext>
                </a:extLst>
              </a:tr>
              <a:tr h="28956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Budget  (YEAR)</a:t>
                      </a:r>
                      <a:r>
                        <a:rPr lang="en-ZA" sz="1400" baseline="0" dirty="0">
                          <a:effectLst/>
                          <a:latin typeface="Tahoma" panose="020B0604030504040204" pitchFamily="34" charset="0"/>
                          <a:ea typeface="Tahoma" panose="020B0604030504040204" pitchFamily="34" charset="0"/>
                          <a:cs typeface="Tahoma" panose="020B0604030504040204" pitchFamily="34" charset="0"/>
                        </a:rPr>
                        <a:t>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t>43 490 206.00</a:t>
                      </a:r>
                      <a:endParaRPr lang="en-GB" sz="1100" dirty="0" smtClean="0"/>
                    </a:p>
                    <a:p>
                      <a:pPr>
                        <a:lnSpc>
                          <a:spcPct val="115000"/>
                        </a:lnSpc>
                        <a:spcAft>
                          <a:spcPts val="0"/>
                        </a:spcAft>
                      </a:pP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43 490 206.00</a:t>
                      </a:r>
                      <a:endParaRPr lang="en-GB" sz="1100" dirty="0" smtClean="0"/>
                    </a:p>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dirty="0" smtClean="0"/>
                        <a:t>1%</a:t>
                      </a:r>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706468650"/>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Women </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a:effectLst/>
                        </a:rPr>
                        <a:t>Men </a:t>
                      </a:r>
                      <a:endParaRPr lang="en-ZA"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a:effectLst/>
                        </a:rPr>
                        <a:t>Total </a:t>
                      </a:r>
                      <a:endParaRPr lang="en-ZA"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Women </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9</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14</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23</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39%</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Management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2</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smtClean="0">
                          <a:effectLst/>
                          <a:latin typeface="+mn-lt"/>
                          <a:ea typeface="+mn-ea"/>
                          <a:cs typeface="+mn-cs"/>
                        </a:rPr>
                        <a:t>11</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13</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15%</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staff overall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455</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smtClean="0">
                          <a:effectLst/>
                        </a:rPr>
                        <a:t>719</a:t>
                      </a:r>
                      <a:r>
                        <a:rPr lang="en-ZA" sz="1100" dirty="0">
                          <a:effectLst/>
                        </a:rPr>
                        <a:t>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1174</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r>
                        <a:rPr lang="en-ZA" sz="1100" dirty="0" smtClean="0">
                          <a:effectLst/>
                        </a:rPr>
                        <a:t>38%</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Population served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ZA" sz="1100" dirty="0" smtClean="0">
                          <a:effectLst/>
                        </a:rPr>
                        <a:t>182</a:t>
                      </a:r>
                      <a:r>
                        <a:rPr lang="en-ZA" sz="1100" baseline="0" dirty="0" smtClean="0">
                          <a:effectLst/>
                        </a:rPr>
                        <a:t> 062</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11"/>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Key characteristics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ZA" sz="1400" dirty="0" smtClean="0">
                          <a:effectLst/>
                        </a:rPr>
                        <a:t>We are a central capital</a:t>
                      </a:r>
                      <a:r>
                        <a:rPr lang="en-ZA" sz="1400" baseline="0" dirty="0" smtClean="0">
                          <a:effectLst/>
                        </a:rPr>
                        <a:t> and </a:t>
                      </a:r>
                      <a:r>
                        <a:rPr lang="en-ZA" sz="1400" dirty="0" smtClean="0">
                          <a:effectLst/>
                        </a:rPr>
                        <a:t>we are a garrison City</a:t>
                      </a:r>
                      <a:endParaRPr lang="en-ZA" sz="14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12"/>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5459027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700" b="1" dirty="0">
                <a:solidFill>
                  <a:prstClr val="black"/>
                </a:solidFill>
                <a:ea typeface="+mn-ea"/>
                <a:cs typeface="+mn-cs"/>
              </a:rPr>
              <a:t>VII. CONCLUSIONS AND NEXT STEPS</a:t>
            </a:r>
            <a:endParaRPr lang="en-ZA" dirty="0"/>
          </a:p>
        </p:txBody>
      </p:sp>
      <p:sp>
        <p:nvSpPr>
          <p:cNvPr id="10" name="Content Placeholder 9">
            <a:extLst>
              <a:ext uri="{FF2B5EF4-FFF2-40B4-BE49-F238E27FC236}">
                <a16:creationId xmlns="" xmlns:a16="http://schemas.microsoft.com/office/drawing/2014/main" id="{AAB69D43-64BD-7825-87DA-82AFF55A727B}"/>
              </a:ext>
            </a:extLst>
          </p:cNvPr>
          <p:cNvSpPr>
            <a:spLocks noGrp="1"/>
          </p:cNvSpPr>
          <p:nvPr>
            <p:ph idx="1"/>
          </p:nvPr>
        </p:nvSpPr>
        <p:spPr/>
        <p:txBody>
          <a:bodyPr>
            <a:noAutofit/>
          </a:bodyPr>
          <a:lstStyle/>
          <a:p>
            <a:pPr marL="0" indent="0" algn="just">
              <a:spcBef>
                <a:spcPts val="0"/>
              </a:spcBef>
              <a:buNone/>
            </a:pPr>
            <a:r>
              <a:rPr lang="en-US" sz="1200" b="1" dirty="0">
                <a:latin typeface="Times New Roman" panose="02020603050405020304" pitchFamily="18" charset="0"/>
                <a:ea typeface="Calibri" panose="020F0502020204030204" pitchFamily="34" charset="0"/>
                <a:cs typeface="Times New Roman" panose="02020603050405020304" pitchFamily="18" charset="0"/>
              </a:rPr>
              <a:t>T</a:t>
            </a: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o a greater extent the City of Gweru  budget has contributed to gender equality and women empowerment through:</a:t>
            </a:r>
          </a:p>
          <a:p>
            <a:pPr marL="0" indent="0" algn="just">
              <a:spcBef>
                <a:spcPts val="0"/>
              </a:spcBef>
              <a:buNone/>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1. </a:t>
            </a: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Budget </a:t>
            </a:r>
            <a:r>
              <a:rPr lang="en-US" sz="1200" b="1" dirty="0">
                <a:latin typeface="Times New Roman" panose="02020603050405020304" pitchFamily="18" charset="0"/>
                <a:ea typeface="Calibri" panose="020F0502020204030204" pitchFamily="34" charset="0"/>
                <a:cs typeface="Times New Roman" panose="02020603050405020304" pitchFamily="18" charset="0"/>
              </a:rPr>
              <a:t>Allocation for Gender-Specific Programs</a:t>
            </a:r>
          </a:p>
          <a:p>
            <a:pPr algn="just">
              <a:spcBef>
                <a:spcPts val="0"/>
              </a:spcBef>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 Reviewing </a:t>
            </a:r>
            <a:r>
              <a:rPr lang="en-US" sz="1200" dirty="0">
                <a:latin typeface="Times New Roman" panose="02020603050405020304" pitchFamily="18" charset="0"/>
                <a:ea typeface="Calibri" panose="020F0502020204030204" pitchFamily="34" charset="0"/>
                <a:cs typeface="Times New Roman" panose="02020603050405020304" pitchFamily="18" charset="0"/>
              </a:rPr>
              <a:t>the proportion of the budget allocated to programs directly benefiting women, such as healthcare, education, and economic empowerment initiatives.</a:t>
            </a:r>
          </a:p>
          <a:p>
            <a:pPr algn="just">
              <a:spcBef>
                <a:spcPts val="0"/>
              </a:spcBef>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 Evaluating </a:t>
            </a:r>
            <a:r>
              <a:rPr lang="en-US" sz="1200" dirty="0">
                <a:latin typeface="Times New Roman" panose="02020603050405020304" pitchFamily="18" charset="0"/>
                <a:ea typeface="Calibri" panose="020F0502020204030204" pitchFamily="34" charset="0"/>
                <a:cs typeface="Times New Roman" panose="02020603050405020304" pitchFamily="18" charset="0"/>
              </a:rPr>
              <a:t>specific projects aimed at addressing gender disparities, such as maternal health services, vocational training for women, and support for gender-based violence prevention.</a:t>
            </a:r>
          </a:p>
          <a:p>
            <a:pPr marL="0" indent="0" algn="just">
              <a:spcBef>
                <a:spcPts val="0"/>
              </a:spcBef>
              <a:buNone/>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2</a:t>
            </a: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 Impact </a:t>
            </a:r>
            <a:r>
              <a:rPr lang="en-US" sz="1200" b="1" dirty="0">
                <a:latin typeface="Times New Roman" panose="02020603050405020304" pitchFamily="18" charset="0"/>
                <a:ea typeface="Calibri" panose="020F0502020204030204" pitchFamily="34" charset="0"/>
                <a:cs typeface="Times New Roman" panose="02020603050405020304" pitchFamily="18" charset="0"/>
              </a:rPr>
              <a:t>on Key Indicators</a:t>
            </a:r>
          </a:p>
          <a:p>
            <a:pPr algn="just">
              <a:spcBef>
                <a:spcPts val="0"/>
              </a:spcBef>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Analyzing </a:t>
            </a:r>
            <a:r>
              <a:rPr lang="en-US" sz="1200" dirty="0">
                <a:latin typeface="Times New Roman" panose="02020603050405020304" pitchFamily="18" charset="0"/>
                <a:ea typeface="Calibri" panose="020F0502020204030204" pitchFamily="34" charset="0"/>
                <a:cs typeface="Times New Roman" panose="02020603050405020304" pitchFamily="18" charset="0"/>
              </a:rPr>
              <a:t>improvements in maternal health, family planning access, and general health services for women, linked to budget allocations.</a:t>
            </a:r>
          </a:p>
          <a:p>
            <a:pPr algn="just">
              <a:spcBef>
                <a:spcPts val="0"/>
              </a:spcBef>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Examining </a:t>
            </a:r>
            <a:r>
              <a:rPr lang="en-US" sz="1200" dirty="0">
                <a:latin typeface="Times New Roman" panose="02020603050405020304" pitchFamily="18" charset="0"/>
                <a:ea typeface="Calibri" panose="020F0502020204030204" pitchFamily="34" charset="0"/>
                <a:cs typeface="Times New Roman" panose="02020603050405020304" pitchFamily="18" charset="0"/>
              </a:rPr>
              <a:t>changes in enrollment and completion rates for girls in schools, which may correlate with education funding.</a:t>
            </a:r>
          </a:p>
          <a:p>
            <a:pPr algn="just">
              <a:spcBef>
                <a:spcPts val="0"/>
              </a:spcBef>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Assessing </a:t>
            </a:r>
            <a:r>
              <a:rPr lang="en-US" sz="1200" dirty="0">
                <a:latin typeface="Times New Roman" panose="02020603050405020304" pitchFamily="18" charset="0"/>
                <a:ea typeface="Calibri" panose="020F0502020204030204" pitchFamily="34" charset="0"/>
                <a:cs typeface="Times New Roman" panose="02020603050405020304" pitchFamily="18" charset="0"/>
              </a:rPr>
              <a:t>increases in women’s participation in the workforce or entrepreneurship linked to budgetary support for training and resources</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a:t>
            </a:r>
          </a:p>
          <a:p>
            <a:pPr marL="0" indent="0" algn="just">
              <a:spcBef>
                <a:spcPts val="0"/>
              </a:spcBef>
              <a:buNone/>
            </a:pP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Next steps  to be taken</a:t>
            </a:r>
          </a:p>
          <a:p>
            <a:pPr marL="0" indent="0" algn="just">
              <a:spcBef>
                <a:spcPts val="0"/>
              </a:spcBef>
              <a:buNone/>
            </a:pPr>
            <a:r>
              <a:rPr lang="en-GB" sz="1200" b="1" dirty="0" smtClean="0">
                <a:latin typeface="Times New Roman" panose="02020603050405020304" pitchFamily="18" charset="0"/>
                <a:ea typeface="Calibri" panose="020F0502020204030204" pitchFamily="34" charset="0"/>
                <a:cs typeface="Times New Roman" panose="02020603050405020304" pitchFamily="18" charset="0"/>
              </a:rPr>
              <a:t>1.Adopt </a:t>
            </a:r>
            <a:r>
              <a:rPr lang="en-GB" sz="1200" b="1" dirty="0">
                <a:latin typeface="Times New Roman" panose="02020603050405020304" pitchFamily="18" charset="0"/>
                <a:ea typeface="Calibri" panose="020F0502020204030204" pitchFamily="34" charset="0"/>
                <a:cs typeface="Times New Roman" panose="02020603050405020304" pitchFamily="18" charset="0"/>
              </a:rPr>
              <a:t>Gender-Responsive Budgeting </a:t>
            </a:r>
            <a:r>
              <a:rPr lang="en-GB" sz="1200" b="1" dirty="0" smtClean="0">
                <a:latin typeface="Times New Roman" panose="02020603050405020304" pitchFamily="18" charset="0"/>
                <a:ea typeface="Calibri" panose="020F0502020204030204" pitchFamily="34" charset="0"/>
                <a:cs typeface="Times New Roman" panose="02020603050405020304" pitchFamily="18" charset="0"/>
              </a:rPr>
              <a:t>Framework</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Establishing </a:t>
            </a:r>
            <a:r>
              <a:rPr lang="en-US" sz="1200" dirty="0">
                <a:latin typeface="Times New Roman" panose="02020603050405020304" pitchFamily="18" charset="0"/>
                <a:ea typeface="Calibri" panose="020F0502020204030204" pitchFamily="34" charset="0"/>
                <a:cs typeface="Times New Roman" panose="02020603050405020304" pitchFamily="18" charset="0"/>
              </a:rPr>
              <a:t>a formal policy for gender-responsive budgeting, ensuring that all departments consider gender impact in their budget proposals.</a:t>
            </a:r>
          </a:p>
          <a:p>
            <a:pPr algn="just">
              <a:spcBef>
                <a:spcPts val="0"/>
              </a:spcBef>
            </a:pPr>
            <a:r>
              <a:rPr lang="en-US" sz="1200" dirty="0">
                <a:latin typeface="Times New Roman" panose="02020603050405020304" pitchFamily="18" charset="0"/>
                <a:ea typeface="Calibri" panose="020F0502020204030204" pitchFamily="34" charset="0"/>
                <a:cs typeface="Times New Roman" panose="02020603050405020304" pitchFamily="18" charset="0"/>
              </a:rPr>
              <a:t>P</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roviding training </a:t>
            </a:r>
            <a:r>
              <a:rPr lang="en-US" sz="1200" dirty="0">
                <a:latin typeface="Times New Roman" panose="02020603050405020304" pitchFamily="18" charset="0"/>
                <a:ea typeface="Calibri" panose="020F0502020204030204" pitchFamily="34" charset="0"/>
                <a:cs typeface="Times New Roman" panose="02020603050405020304" pitchFamily="18" charset="0"/>
              </a:rPr>
              <a:t>for council staff on gender analysis and budgeting techniques, enhancing their ability to integrate gender considerations into financial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planning.</a:t>
            </a:r>
          </a:p>
          <a:p>
            <a:pPr marL="0" indent="0" algn="just">
              <a:spcBef>
                <a:spcPts val="0"/>
              </a:spcBef>
              <a:buNone/>
            </a:pP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2. Set Clear Gender Equality Goals</a:t>
            </a:r>
          </a:p>
          <a:p>
            <a:pPr algn="just">
              <a:spcBef>
                <a:spcPts val="0"/>
              </a:spcBef>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Setting </a:t>
            </a:r>
            <a:r>
              <a:rPr lang="en-US" sz="1200" dirty="0">
                <a:latin typeface="Times New Roman" panose="02020603050405020304" pitchFamily="18" charset="0"/>
                <a:ea typeface="Calibri" panose="020F0502020204030204" pitchFamily="34" charset="0"/>
                <a:cs typeface="Times New Roman" panose="02020603050405020304" pitchFamily="18" charset="0"/>
              </a:rPr>
              <a:t>specific, measurable goals for gender equality and women’s empowerment within the budget, such as targets for funding certain programs or improving specific outcomes.</a:t>
            </a:r>
          </a:p>
          <a:p>
            <a:pPr algn="just">
              <a:spcBef>
                <a:spcPts val="0"/>
              </a:spcBef>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Developing </a:t>
            </a:r>
            <a:r>
              <a:rPr lang="en-US" sz="1200" dirty="0">
                <a:latin typeface="Times New Roman" panose="02020603050405020304" pitchFamily="18" charset="0"/>
                <a:ea typeface="Calibri" panose="020F0502020204030204" pitchFamily="34" charset="0"/>
                <a:cs typeface="Times New Roman" panose="02020603050405020304" pitchFamily="18" charset="0"/>
              </a:rPr>
              <a:t>key performance indicators (KPIs) to monitor progress toward these goals, allowing for ongoing assessment and adjustment.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r>
              <a:rPr lang="en-GB" sz="2400" i="1" dirty="0"/>
              <a:t> </a:t>
            </a:r>
            <a:endParaRPr lang="en-ZW" sz="2400" dirty="0"/>
          </a:p>
        </p:txBody>
      </p:sp>
    </p:spTree>
    <p:extLst>
      <p:ext uri="{BB962C8B-B14F-4D97-AF65-F5344CB8AC3E}">
        <p14:creationId xmlns:p14="http://schemas.microsoft.com/office/powerpoint/2010/main" val="426898104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0" marR="191135" lvl="1">
              <a:lnSpc>
                <a:spcPct val="115000"/>
              </a:lnSpc>
              <a:spcAft>
                <a:spcPts val="0"/>
              </a:spcAft>
            </a:pPr>
            <a:r>
              <a:rPr lang="en-ZW" b="1" dirty="0"/>
              <a:t/>
            </a:r>
            <a:br>
              <a:rPr lang="en-ZW" b="1" dirty="0"/>
            </a:br>
            <a:r>
              <a:rPr lang="en-ZA" sz="31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I. POLICY FRAMEWORK  </a:t>
            </a:r>
            <a:r>
              <a:rPr lang="en-ZA" dirty="0">
                <a:effectLst/>
                <a:latin typeface="Calibri" panose="020F0502020204030204" pitchFamily="34" charset="0"/>
                <a:ea typeface="Calibri" panose="020F0502020204030204" pitchFamily="34" charset="0"/>
                <a:cs typeface="Times New Roman" panose="02020603050405020304" pitchFamily="18" charset="0"/>
              </a:rPr>
              <a:t/>
            </a:r>
            <a:br>
              <a:rPr lang="en-ZA" dirty="0">
                <a:effectLst/>
                <a:latin typeface="Calibri" panose="020F0502020204030204" pitchFamily="34" charset="0"/>
                <a:ea typeface="Calibri" panose="020F0502020204030204" pitchFamily="34" charset="0"/>
                <a:cs typeface="Times New Roman" panose="02020603050405020304" pitchFamily="18" charset="0"/>
              </a:rPr>
            </a:br>
            <a:r>
              <a:rPr lang="en-ZW" b="1" dirty="0"/>
              <a:t/>
            </a:r>
            <a:br>
              <a:rPr lang="en-ZW" b="1" dirty="0"/>
            </a:br>
            <a:endParaRPr lang="en-ZW" b="1" dirty="0"/>
          </a:p>
        </p:txBody>
      </p:sp>
      <p:sp>
        <p:nvSpPr>
          <p:cNvPr id="3" name="Content Placeholder 2"/>
          <p:cNvSpPr>
            <a:spLocks noGrp="1"/>
          </p:cNvSpPr>
          <p:nvPr>
            <p:ph sz="half" idx="1"/>
          </p:nvPr>
        </p:nvSpPr>
        <p:spPr>
          <a:xfrm>
            <a:off x="457200" y="1600200"/>
            <a:ext cx="4648200" cy="4525963"/>
          </a:xfrm>
          <a:ln>
            <a:solidFill>
              <a:schemeClr val="tx1"/>
            </a:solidFill>
          </a:ln>
        </p:spPr>
        <p:txBody>
          <a:bodyPr>
            <a:noAutofit/>
          </a:bodyPr>
          <a:lstStyle/>
          <a:p>
            <a:pPr marL="0" marR="0" lvl="0" indent="0" algn="just">
              <a:lnSpc>
                <a:spcPts val="1365"/>
              </a:lnSpc>
              <a:spcBef>
                <a:spcPts val="0"/>
              </a:spcBef>
              <a:spcAft>
                <a:spcPts val="0"/>
              </a:spcAft>
              <a:buNone/>
            </a:pPr>
            <a:endParaRPr lang="en-US" sz="2400" dirty="0">
              <a:ea typeface="Liberation Sans Narrow"/>
              <a:cs typeface="Liberation Sans Narrow"/>
            </a:endParaRPr>
          </a:p>
          <a:p>
            <a:pPr algn="just">
              <a:spcBef>
                <a:spcPts val="0"/>
              </a:spcBef>
            </a:pPr>
            <a:r>
              <a:rPr lang="en-US" sz="2400" dirty="0" smtClean="0">
                <a:effectLst/>
                <a:ea typeface="Liberation Sans Narrow"/>
                <a:cs typeface="Liberation Sans Narrow"/>
              </a:rPr>
              <a:t> </a:t>
            </a:r>
            <a:r>
              <a:rPr lang="en-US" sz="2000" dirty="0">
                <a:ea typeface="Liberation Sans Narrow"/>
                <a:cs typeface="Liberation Sans Narrow"/>
              </a:rPr>
              <a:t>C</a:t>
            </a:r>
            <a:r>
              <a:rPr lang="en-US" sz="2000" dirty="0" smtClean="0">
                <a:effectLst/>
                <a:ea typeface="Liberation Sans Narrow"/>
                <a:cs typeface="Liberation Sans Narrow"/>
              </a:rPr>
              <a:t>ity of Gweru is guided by these policies in budget preparation:</a:t>
            </a:r>
          </a:p>
          <a:p>
            <a:pPr algn="just">
              <a:spcBef>
                <a:spcPts val="0"/>
              </a:spcBef>
              <a:buFont typeface="Wingdings" panose="05000000000000000000" pitchFamily="2" charset="2"/>
              <a:buChar char="Ø"/>
            </a:pPr>
            <a:r>
              <a:rPr lang="en-US" sz="2000" dirty="0" smtClean="0">
                <a:ea typeface="Calibri" panose="020F0502020204030204" pitchFamily="34" charset="0"/>
                <a:cs typeface="Times New Roman" panose="02020603050405020304" pitchFamily="18" charset="0"/>
              </a:rPr>
              <a:t>Constitution of Zimbabwe</a:t>
            </a:r>
          </a:p>
          <a:p>
            <a:pPr algn="just">
              <a:spcBef>
                <a:spcPts val="0"/>
              </a:spcBef>
              <a:buFont typeface="Wingdings" panose="05000000000000000000" pitchFamily="2" charset="2"/>
              <a:buChar char="Ø"/>
            </a:pPr>
            <a:r>
              <a:rPr lang="en-US" sz="2000" dirty="0" smtClean="0">
                <a:ea typeface="Calibri" panose="020F0502020204030204" pitchFamily="34" charset="0"/>
                <a:cs typeface="Times New Roman" panose="02020603050405020304" pitchFamily="18" charset="0"/>
              </a:rPr>
              <a:t>National Gender policy</a:t>
            </a:r>
          </a:p>
          <a:p>
            <a:pPr algn="just">
              <a:spcBef>
                <a:spcPts val="0"/>
              </a:spcBef>
              <a:buFont typeface="Wingdings" panose="05000000000000000000" pitchFamily="2" charset="2"/>
              <a:buChar char="Ø"/>
            </a:pPr>
            <a:r>
              <a:rPr lang="en-US" sz="2000" dirty="0" smtClean="0">
                <a:ea typeface="Calibri" panose="020F0502020204030204" pitchFamily="34" charset="0"/>
                <a:cs typeface="Times New Roman" panose="02020603050405020304" pitchFamily="18" charset="0"/>
              </a:rPr>
              <a:t>National development Strategy1</a:t>
            </a:r>
          </a:p>
          <a:p>
            <a:pPr algn="just">
              <a:spcBef>
                <a:spcPts val="0"/>
              </a:spcBef>
              <a:buFont typeface="Wingdings" panose="05000000000000000000" pitchFamily="2" charset="2"/>
              <a:buChar char="Ø"/>
            </a:pPr>
            <a:r>
              <a:rPr lang="en-US" sz="2000" dirty="0" smtClean="0">
                <a:ea typeface="Calibri" panose="020F0502020204030204" pitchFamily="34" charset="0"/>
                <a:cs typeface="Times New Roman" panose="02020603050405020304" pitchFamily="18" charset="0"/>
              </a:rPr>
              <a:t>Sustainable Development Goals(SDGs)</a:t>
            </a:r>
          </a:p>
          <a:p>
            <a:pPr algn="just">
              <a:spcBef>
                <a:spcPts val="0"/>
              </a:spcBef>
              <a:buFont typeface="Wingdings" panose="05000000000000000000" pitchFamily="2" charset="2"/>
              <a:buChar char="Ø"/>
            </a:pPr>
            <a:r>
              <a:rPr lang="en-US" sz="2000" dirty="0" smtClean="0">
                <a:ea typeface="Calibri" panose="020F0502020204030204" pitchFamily="34" charset="0"/>
                <a:cs typeface="Times New Roman" panose="02020603050405020304" pitchFamily="18" charset="0"/>
              </a:rPr>
              <a:t>International Protocols</a:t>
            </a:r>
          </a:p>
          <a:p>
            <a:pPr algn="just">
              <a:spcBef>
                <a:spcPts val="0"/>
              </a:spcBef>
              <a:buFont typeface="Wingdings" panose="05000000000000000000" pitchFamily="2" charset="2"/>
              <a:buChar char="Ø"/>
            </a:pPr>
            <a:r>
              <a:rPr lang="en-US" sz="2000" dirty="0" smtClean="0">
                <a:ea typeface="Calibri" panose="020F0502020204030204" pitchFamily="34" charset="0"/>
                <a:cs typeface="Times New Roman" panose="02020603050405020304" pitchFamily="18" charset="0"/>
              </a:rPr>
              <a:t>City of Gweru Strategic plan (2021-2025)</a:t>
            </a:r>
          </a:p>
          <a:p>
            <a:pPr algn="just">
              <a:spcBef>
                <a:spcPts val="0"/>
              </a:spcBef>
              <a:buFont typeface="Wingdings" panose="05000000000000000000" pitchFamily="2" charset="2"/>
              <a:buChar char="Ø"/>
            </a:pPr>
            <a:r>
              <a:rPr lang="en-US" sz="2000" dirty="0" smtClean="0">
                <a:ea typeface="Calibri" panose="020F0502020204030204" pitchFamily="34" charset="0"/>
                <a:cs typeface="Times New Roman" panose="02020603050405020304" pitchFamily="18" charset="0"/>
              </a:rPr>
              <a:t>City of Gweru Gender policy</a:t>
            </a:r>
            <a:endParaRPr lang="en-GB" sz="2000" dirty="0">
              <a:ea typeface="Calibri" panose="020F0502020204030204" pitchFamily="34" charset="0"/>
              <a:cs typeface="Times New Roman" panose="02020603050405020304" pitchFamily="18" charset="0"/>
            </a:endParaRPr>
          </a:p>
          <a:p>
            <a:pPr marR="0" lvl="0" algn="just">
              <a:lnSpc>
                <a:spcPct val="107000"/>
              </a:lnSpc>
              <a:spcBef>
                <a:spcPts val="25"/>
              </a:spcBef>
              <a:spcAft>
                <a:spcPts val="5"/>
              </a:spcAft>
            </a:pPr>
            <a:r>
              <a:rPr lang="en-GB" sz="2000" dirty="0" smtClean="0">
                <a:effectLst/>
                <a:ea typeface="Calibri" panose="020F0502020204030204" pitchFamily="34" charset="0"/>
                <a:cs typeface="Times New Roman" panose="02020603050405020304" pitchFamily="18" charset="0"/>
              </a:rPr>
              <a:t>City of gweru has a gender policy and section 9.4 (a) addresses issues on gender budgeting</a:t>
            </a:r>
            <a:r>
              <a:rPr lang="en-GB" sz="2400" dirty="0" smtClean="0">
                <a:effectLst/>
                <a:ea typeface="Calibri" panose="020F0502020204030204" pitchFamily="34" charset="0"/>
                <a:cs typeface="Times New Roman" panose="02020603050405020304" pitchFamily="18" charset="0"/>
              </a:rPr>
              <a:t>.</a:t>
            </a:r>
            <a:endParaRPr lang="en-GB" sz="24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ZW" sz="2400" dirty="0"/>
          </a:p>
        </p:txBody>
      </p:sp>
      <p:sp>
        <p:nvSpPr>
          <p:cNvPr id="5" name="Content Placeholder 4"/>
          <p:cNvSpPr>
            <a:spLocks noGrp="1"/>
          </p:cNvSpPr>
          <p:nvPr>
            <p:ph sz="half" idx="2"/>
          </p:nvPr>
        </p:nvSpPr>
        <p:spPr>
          <a:xfrm>
            <a:off x="5486400" y="1600200"/>
            <a:ext cx="3200400" cy="4525963"/>
          </a:xfrm>
          <a:ln>
            <a:solidFill>
              <a:schemeClr val="tx1"/>
            </a:solidFill>
          </a:ln>
        </p:spPr>
        <p:txBody>
          <a:bodyPr/>
          <a:lstStyle/>
          <a:p>
            <a:pPr marL="0" indent="0">
              <a:buNone/>
            </a:pPr>
            <a:endParaRPr lang="en-ZA" dirty="0">
              <a:solidFill>
                <a:srgbClr val="FF0000"/>
              </a:solidFill>
            </a:endParaRP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652971"/>
            <a:ext cx="3200400" cy="4473191"/>
          </a:xfrm>
          <a:prstGeom prst="rect">
            <a:avLst/>
          </a:prstGeom>
        </p:spPr>
      </p:pic>
    </p:spTree>
    <p:extLst>
      <p:ext uri="{BB962C8B-B14F-4D97-AF65-F5344CB8AC3E}">
        <p14:creationId xmlns:p14="http://schemas.microsoft.com/office/powerpoint/2010/main" val="12243576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b="1" dirty="0"/>
              <a:t>II</a:t>
            </a:r>
            <a:r>
              <a:rPr lang="en-ZA" b="1" dirty="0"/>
              <a:t>. </a:t>
            </a:r>
            <a:r>
              <a:rPr lang="en-US" sz="3600" b="1" dirty="0">
                <a:effectLst/>
                <a:latin typeface="+mn-lt"/>
                <a:ea typeface="Liberation Sans Narrow"/>
                <a:cs typeface="Liberation Sans Narrow"/>
              </a:rPr>
              <a:t>THE BUDGET PROCESS</a:t>
            </a:r>
            <a:r>
              <a:rPr lang="en-GB" sz="1800" dirty="0">
                <a:effectLst/>
                <a:latin typeface="Liberation Sans Narrow"/>
                <a:ea typeface="Liberation Sans Narrow"/>
                <a:cs typeface="Liberation Sans Narrow"/>
              </a:rPr>
              <a:t/>
            </a:r>
            <a:br>
              <a:rPr lang="en-GB" sz="1800" dirty="0">
                <a:effectLst/>
                <a:latin typeface="Liberation Sans Narrow"/>
                <a:ea typeface="Liberation Sans Narrow"/>
                <a:cs typeface="Liberation Sans Narrow"/>
              </a:rPr>
            </a:br>
            <a:r>
              <a:rPr lang="en-ZA" b="1" dirty="0"/>
              <a:t>  </a:t>
            </a:r>
            <a:endParaRPr lang="en-ZA" dirty="0"/>
          </a:p>
        </p:txBody>
      </p:sp>
      <p:sp>
        <p:nvSpPr>
          <p:cNvPr id="5" name="Text Placeholder 4"/>
          <p:cNvSpPr>
            <a:spLocks noGrp="1"/>
          </p:cNvSpPr>
          <p:nvPr>
            <p:ph type="body" idx="1"/>
          </p:nvPr>
        </p:nvSpPr>
        <p:spPr>
          <a:xfrm>
            <a:off x="381000" y="914188"/>
            <a:ext cx="4040188" cy="639762"/>
          </a:xfrm>
        </p:spPr>
        <p:txBody>
          <a:bodyPr/>
          <a:lstStyle/>
          <a:p>
            <a:r>
              <a:rPr lang="en-ZA" dirty="0"/>
              <a:t>Detail</a:t>
            </a:r>
          </a:p>
        </p:txBody>
      </p:sp>
      <p:sp>
        <p:nvSpPr>
          <p:cNvPr id="7" name="Content Placeholder 6"/>
          <p:cNvSpPr>
            <a:spLocks noGrp="1"/>
          </p:cNvSpPr>
          <p:nvPr>
            <p:ph sz="half" idx="2"/>
          </p:nvPr>
        </p:nvSpPr>
        <p:spPr>
          <a:xfrm>
            <a:off x="343710" y="1517278"/>
            <a:ext cx="4961373" cy="5035922"/>
          </a:xfrm>
          <a:ln>
            <a:solidFill>
              <a:schemeClr val="tx1"/>
            </a:solidFill>
          </a:ln>
        </p:spPr>
        <p:txBody>
          <a:bodyPr>
            <a:noAutofit/>
          </a:bodyPr>
          <a:lstStyle/>
          <a:p>
            <a:pPr marL="0" marR="151130" indent="0" algn="just">
              <a:spcBef>
                <a:spcPts val="0"/>
              </a:spcBef>
              <a:buNone/>
              <a:tabLst>
                <a:tab pos="3150235" algn="l"/>
              </a:tabLst>
            </a:pPr>
            <a:r>
              <a:rPr lang="en-US" sz="1600" b="1" dirty="0">
                <a:ea typeface="Liberation Sans Narrow"/>
                <a:cs typeface="Liberation Sans Narrow"/>
              </a:rPr>
              <a:t>C</a:t>
            </a:r>
            <a:r>
              <a:rPr lang="en-US" sz="1600" b="1" dirty="0" smtClean="0">
                <a:effectLst/>
                <a:ea typeface="Liberation Sans Narrow"/>
                <a:cs typeface="Liberation Sans Narrow"/>
              </a:rPr>
              <a:t>ouncil integrated </a:t>
            </a:r>
            <a:r>
              <a:rPr lang="en-US" sz="1600" b="1" dirty="0">
                <a:effectLst/>
                <a:ea typeface="Liberation Sans Narrow"/>
                <a:cs typeface="Liberation Sans Narrow"/>
              </a:rPr>
              <a:t>gender and inclusion in budget </a:t>
            </a:r>
            <a:r>
              <a:rPr lang="en-US" sz="1600" b="1" dirty="0" smtClean="0">
                <a:effectLst/>
                <a:ea typeface="Liberation Sans Narrow"/>
                <a:cs typeface="Liberation Sans Narrow"/>
              </a:rPr>
              <a:t>planning through; </a:t>
            </a:r>
          </a:p>
          <a:p>
            <a:pPr marR="151130" algn="just">
              <a:spcBef>
                <a:spcPts val="0"/>
              </a:spcBef>
              <a:buFont typeface="Wingdings" panose="05000000000000000000" pitchFamily="2" charset="2"/>
              <a:buChar char="v"/>
              <a:tabLst>
                <a:tab pos="3150235" algn="l"/>
              </a:tabLst>
            </a:pPr>
            <a:r>
              <a:rPr lang="en-US" sz="1400" dirty="0" smtClean="0">
                <a:effectLst/>
                <a:ea typeface="Liberation Sans Narrow"/>
                <a:cs typeface="Liberation Sans Narrow"/>
              </a:rPr>
              <a:t>Budget performance feedback meetings, </a:t>
            </a:r>
          </a:p>
          <a:p>
            <a:pPr marR="151130" algn="just">
              <a:spcBef>
                <a:spcPts val="0"/>
              </a:spcBef>
              <a:buFont typeface="Wingdings" panose="05000000000000000000" pitchFamily="2" charset="2"/>
              <a:buChar char="v"/>
              <a:tabLst>
                <a:tab pos="3150235" algn="l"/>
              </a:tabLst>
            </a:pPr>
            <a:r>
              <a:rPr lang="en-US" sz="1400" dirty="0" smtClean="0">
                <a:effectLst/>
                <a:ea typeface="Liberation Sans Narrow"/>
                <a:cs typeface="Liberation Sans Narrow"/>
              </a:rPr>
              <a:t>Consultative meetings in wards, </a:t>
            </a:r>
          </a:p>
          <a:p>
            <a:pPr marR="151130" algn="just">
              <a:spcBef>
                <a:spcPts val="0"/>
              </a:spcBef>
              <a:buFont typeface="Wingdings" panose="05000000000000000000" pitchFamily="2" charset="2"/>
              <a:buChar char="v"/>
              <a:tabLst>
                <a:tab pos="3150235" algn="l"/>
              </a:tabLst>
            </a:pPr>
            <a:r>
              <a:rPr lang="en-US" sz="1400" dirty="0" smtClean="0">
                <a:effectLst/>
                <a:ea typeface="Liberation Sans Narrow"/>
                <a:cs typeface="Liberation Sans Narrow"/>
              </a:rPr>
              <a:t>separate budget consultative meetings with People with Disabilities (PWD)</a:t>
            </a:r>
            <a:r>
              <a:rPr lang="en-US" sz="1400" dirty="0" smtClean="0">
                <a:ea typeface="Liberation Sans Narrow"/>
                <a:cs typeface="Liberation Sans Narrow"/>
              </a:rPr>
              <a:t>     </a:t>
            </a:r>
            <a:endParaRPr lang="en-US" sz="1400" dirty="0">
              <a:effectLst/>
              <a:ea typeface="Liberation Sans Narrow"/>
              <a:cs typeface="Liberation Sans Narrow"/>
            </a:endParaRPr>
          </a:p>
          <a:p>
            <a:pPr marL="0" marR="151130" lvl="0" indent="0" algn="just">
              <a:spcBef>
                <a:spcPts val="0"/>
              </a:spcBef>
              <a:spcAft>
                <a:spcPts val="0"/>
              </a:spcAft>
              <a:buNone/>
              <a:tabLst>
                <a:tab pos="3150235" algn="l"/>
              </a:tabLst>
            </a:pPr>
            <a:r>
              <a:rPr lang="en-US" sz="1400" dirty="0">
                <a:effectLst/>
                <a:ea typeface="Liberation Sans Narrow"/>
                <a:cs typeface="Liberation Sans Narrow"/>
              </a:rPr>
              <a:t> </a:t>
            </a:r>
            <a:endParaRPr lang="en-GB" sz="1400" dirty="0">
              <a:effectLst/>
              <a:ea typeface="Liberation Sans Narrow"/>
              <a:cs typeface="Liberation Sans Narrow"/>
            </a:endParaRPr>
          </a:p>
          <a:p>
            <a:pPr marL="0" marR="151130" indent="0" algn="just">
              <a:spcBef>
                <a:spcPts val="0"/>
              </a:spcBef>
              <a:buNone/>
              <a:tabLst>
                <a:tab pos="3150235" algn="l"/>
              </a:tabLst>
            </a:pPr>
            <a:r>
              <a:rPr lang="en-US" sz="1600" b="1" dirty="0">
                <a:ea typeface="Liberation Sans Narrow"/>
                <a:cs typeface="Liberation Sans Narrow"/>
              </a:rPr>
              <a:t>M</a:t>
            </a:r>
            <a:r>
              <a:rPr lang="en-US" sz="1600" b="1" dirty="0" smtClean="0">
                <a:effectLst/>
                <a:ea typeface="Liberation Sans Narrow"/>
                <a:cs typeface="Liberation Sans Narrow"/>
              </a:rPr>
              <a:t>ethodologies </a:t>
            </a:r>
            <a:r>
              <a:rPr lang="en-US" sz="1600" b="1" dirty="0">
                <a:effectLst/>
                <a:ea typeface="Liberation Sans Narrow"/>
                <a:cs typeface="Liberation Sans Narrow"/>
              </a:rPr>
              <a:t>used during the budget consultation </a:t>
            </a:r>
            <a:r>
              <a:rPr lang="en-US" sz="1600" b="1" dirty="0" smtClean="0">
                <a:effectLst/>
                <a:ea typeface="Liberation Sans Narrow"/>
                <a:cs typeface="Liberation Sans Narrow"/>
              </a:rPr>
              <a:t>process:</a:t>
            </a:r>
            <a:r>
              <a:rPr lang="en-US" sz="1600" dirty="0" smtClean="0">
                <a:effectLst/>
                <a:ea typeface="Liberation Sans Narrow"/>
                <a:cs typeface="Liberation Sans Narrow"/>
              </a:rPr>
              <a:t>  </a:t>
            </a:r>
          </a:p>
          <a:p>
            <a:pPr marR="151130" algn="just">
              <a:spcBef>
                <a:spcPts val="0"/>
              </a:spcBef>
              <a:buFont typeface="Wingdings" panose="05000000000000000000" pitchFamily="2" charset="2"/>
              <a:buChar char="v"/>
              <a:tabLst>
                <a:tab pos="3150235" algn="l"/>
              </a:tabLst>
            </a:pPr>
            <a:r>
              <a:rPr lang="en-US" sz="1400" dirty="0" smtClean="0">
                <a:effectLst/>
                <a:ea typeface="Liberation Sans Narrow"/>
                <a:cs typeface="Liberation Sans Narrow"/>
              </a:rPr>
              <a:t>civic engagements WICOZ </a:t>
            </a:r>
            <a:r>
              <a:rPr lang="en-US" sz="1400" dirty="0">
                <a:ea typeface="Liberation Sans Narrow"/>
                <a:cs typeface="Liberation Sans Narrow"/>
              </a:rPr>
              <a:t>,</a:t>
            </a:r>
            <a:r>
              <a:rPr lang="en-US" sz="1400" dirty="0" smtClean="0">
                <a:effectLst/>
                <a:ea typeface="Liberation Sans Narrow"/>
                <a:cs typeface="Liberation Sans Narrow"/>
              </a:rPr>
              <a:t>man’s association PADARE, people with disabilities, </a:t>
            </a:r>
          </a:p>
          <a:p>
            <a:pPr marR="151130" algn="just">
              <a:spcBef>
                <a:spcPts val="0"/>
              </a:spcBef>
              <a:buFont typeface="Wingdings" panose="05000000000000000000" pitchFamily="2" charset="2"/>
              <a:buChar char="v"/>
              <a:tabLst>
                <a:tab pos="3150235" algn="l"/>
              </a:tabLst>
            </a:pPr>
            <a:r>
              <a:rPr lang="en-US" sz="1400" dirty="0" smtClean="0">
                <a:effectLst/>
                <a:ea typeface="Liberation Sans Narrow"/>
                <a:cs typeface="Liberation Sans Narrow"/>
              </a:rPr>
              <a:t>online consultations through questionnaires,</a:t>
            </a:r>
          </a:p>
          <a:p>
            <a:pPr marR="151130" algn="just">
              <a:spcBef>
                <a:spcPts val="0"/>
              </a:spcBef>
              <a:buFont typeface="Wingdings" panose="05000000000000000000" pitchFamily="2" charset="2"/>
              <a:buChar char="v"/>
              <a:tabLst>
                <a:tab pos="3150235" algn="l"/>
              </a:tabLst>
            </a:pPr>
            <a:r>
              <a:rPr lang="en-US" sz="1400" dirty="0" smtClean="0">
                <a:effectLst/>
                <a:ea typeface="Liberation Sans Narrow"/>
                <a:cs typeface="Liberation Sans Narrow"/>
              </a:rPr>
              <a:t> </a:t>
            </a:r>
            <a:r>
              <a:rPr lang="en-US" sz="1400" dirty="0" err="1" smtClean="0">
                <a:effectLst/>
                <a:ea typeface="Liberation Sans Narrow"/>
                <a:cs typeface="Liberation Sans Narrow"/>
              </a:rPr>
              <a:t>whatsapp</a:t>
            </a:r>
            <a:r>
              <a:rPr lang="en-US" sz="1400" dirty="0" smtClean="0">
                <a:effectLst/>
                <a:ea typeface="Liberation Sans Narrow"/>
                <a:cs typeface="Liberation Sans Narrow"/>
              </a:rPr>
              <a:t> groups and </a:t>
            </a:r>
          </a:p>
          <a:p>
            <a:pPr marR="151130" algn="just">
              <a:spcBef>
                <a:spcPts val="0"/>
              </a:spcBef>
              <a:buFont typeface="Wingdings" panose="05000000000000000000" pitchFamily="2" charset="2"/>
              <a:buChar char="v"/>
              <a:tabLst>
                <a:tab pos="3150235" algn="l"/>
              </a:tabLst>
            </a:pPr>
            <a:r>
              <a:rPr lang="en-US" sz="1400" dirty="0" smtClean="0">
                <a:effectLst/>
                <a:ea typeface="Liberation Sans Narrow"/>
                <a:cs typeface="Liberation Sans Narrow"/>
              </a:rPr>
              <a:t>live streaming on </a:t>
            </a:r>
            <a:r>
              <a:rPr lang="en-US" sz="1400" dirty="0" err="1" smtClean="0">
                <a:effectLst/>
                <a:ea typeface="Liberation Sans Narrow"/>
                <a:cs typeface="Liberation Sans Narrow"/>
              </a:rPr>
              <a:t>facebook</a:t>
            </a:r>
            <a:r>
              <a:rPr lang="en-US" sz="1400" dirty="0" smtClean="0">
                <a:effectLst/>
                <a:ea typeface="Liberation Sans Narrow"/>
                <a:cs typeface="Liberation Sans Narrow"/>
              </a:rPr>
              <a:t>, </a:t>
            </a:r>
            <a:r>
              <a:rPr lang="en-US" sz="1400" dirty="0">
                <a:effectLst/>
                <a:ea typeface="Liberation Sans Narrow"/>
                <a:cs typeface="Liberation Sans Narrow"/>
              </a:rPr>
              <a:t>etc.) </a:t>
            </a:r>
            <a:endParaRPr lang="en-GB" sz="1400" dirty="0">
              <a:effectLst/>
              <a:ea typeface="Liberation Sans Narrow"/>
              <a:cs typeface="Liberation Sans Narrow"/>
            </a:endParaRPr>
          </a:p>
          <a:p>
            <a:pPr marL="0" marR="151130" indent="0" algn="just">
              <a:spcBef>
                <a:spcPts val="0"/>
              </a:spcBef>
              <a:buNone/>
              <a:tabLst>
                <a:tab pos="3150235" algn="l"/>
              </a:tabLst>
            </a:pPr>
            <a:r>
              <a:rPr lang="en-US" sz="1600" b="1" dirty="0" smtClean="0">
                <a:effectLst/>
                <a:ea typeface="Liberation Sans Narrow"/>
                <a:cs typeface="Liberation Sans Narrow"/>
              </a:rPr>
              <a:t>To make sure everyone is included Council used: </a:t>
            </a:r>
          </a:p>
          <a:p>
            <a:pPr marR="151130" algn="just">
              <a:spcBef>
                <a:spcPts val="0"/>
              </a:spcBef>
              <a:buFont typeface="Wingdings" panose="05000000000000000000" pitchFamily="2" charset="2"/>
              <a:buChar char="v"/>
              <a:tabLst>
                <a:tab pos="3150235" algn="l"/>
              </a:tabLst>
            </a:pPr>
            <a:r>
              <a:rPr lang="en-US" sz="1400" dirty="0" smtClean="0">
                <a:ea typeface="Liberation Sans Narrow"/>
                <a:cs typeface="Liberation Sans Narrow"/>
              </a:rPr>
              <a:t> </a:t>
            </a:r>
            <a:r>
              <a:rPr lang="en-US" sz="1400" dirty="0" smtClean="0">
                <a:effectLst/>
                <a:ea typeface="Liberation Sans Narrow"/>
                <a:cs typeface="Liberation Sans Narrow"/>
              </a:rPr>
              <a:t>Radio announcements</a:t>
            </a:r>
          </a:p>
          <a:p>
            <a:pPr marR="151130" algn="just">
              <a:spcBef>
                <a:spcPts val="0"/>
              </a:spcBef>
              <a:buFont typeface="Wingdings" panose="05000000000000000000" pitchFamily="2" charset="2"/>
              <a:buChar char="v"/>
              <a:tabLst>
                <a:tab pos="3150235" algn="l"/>
              </a:tabLst>
            </a:pPr>
            <a:r>
              <a:rPr lang="en-US" sz="1400" dirty="0" smtClean="0">
                <a:ea typeface="Liberation Sans Narrow"/>
                <a:cs typeface="Liberation Sans Narrow"/>
              </a:rPr>
              <a:t>Advertisements in local newspapers</a:t>
            </a:r>
          </a:p>
          <a:p>
            <a:pPr marR="151130" algn="just">
              <a:spcBef>
                <a:spcPts val="0"/>
              </a:spcBef>
              <a:buFont typeface="Wingdings" panose="05000000000000000000" pitchFamily="2" charset="2"/>
              <a:buChar char="v"/>
              <a:tabLst>
                <a:tab pos="3150235" algn="l"/>
              </a:tabLst>
            </a:pPr>
            <a:r>
              <a:rPr lang="en-US" sz="1400" dirty="0" smtClean="0">
                <a:effectLst/>
                <a:ea typeface="Liberation Sans Narrow"/>
                <a:cs typeface="Liberation Sans Narrow"/>
              </a:rPr>
              <a:t>Community hailing</a:t>
            </a:r>
          </a:p>
          <a:p>
            <a:pPr marR="151130" algn="just">
              <a:spcBef>
                <a:spcPts val="0"/>
              </a:spcBef>
              <a:buFont typeface="Wingdings" panose="05000000000000000000" pitchFamily="2" charset="2"/>
              <a:buChar char="v"/>
              <a:tabLst>
                <a:tab pos="3150235" algn="l"/>
              </a:tabLst>
            </a:pPr>
            <a:r>
              <a:rPr lang="en-US" sz="1400" dirty="0" smtClean="0">
                <a:ea typeface="Liberation Sans Narrow"/>
                <a:cs typeface="Liberation Sans Narrow"/>
              </a:rPr>
              <a:t>Social media platforms </a:t>
            </a:r>
            <a:r>
              <a:rPr lang="en-US" sz="1400" dirty="0" err="1" smtClean="0">
                <a:ea typeface="Liberation Sans Narrow"/>
                <a:cs typeface="Liberation Sans Narrow"/>
              </a:rPr>
              <a:t>e.g</a:t>
            </a:r>
            <a:r>
              <a:rPr lang="en-US" sz="1400" dirty="0" smtClean="0">
                <a:ea typeface="Liberation Sans Narrow"/>
                <a:cs typeface="Liberation Sans Narrow"/>
              </a:rPr>
              <a:t> </a:t>
            </a:r>
            <a:r>
              <a:rPr lang="en-US" sz="1400" dirty="0" err="1" smtClean="0">
                <a:ea typeface="Liberation Sans Narrow"/>
                <a:cs typeface="Liberation Sans Narrow"/>
              </a:rPr>
              <a:t>whatsapp</a:t>
            </a:r>
            <a:r>
              <a:rPr lang="en-US" sz="1400" dirty="0">
                <a:ea typeface="Liberation Sans Narrow"/>
                <a:cs typeface="Liberation Sans Narrow"/>
              </a:rPr>
              <a:t> </a:t>
            </a:r>
            <a:r>
              <a:rPr lang="en-US" sz="1400" dirty="0" smtClean="0">
                <a:ea typeface="Liberation Sans Narrow"/>
                <a:cs typeface="Liberation Sans Narrow"/>
              </a:rPr>
              <a:t>and </a:t>
            </a:r>
            <a:r>
              <a:rPr lang="en-US" sz="1400" dirty="0" err="1" smtClean="0">
                <a:ea typeface="Liberation Sans Narrow"/>
                <a:cs typeface="Liberation Sans Narrow"/>
              </a:rPr>
              <a:t>facebook</a:t>
            </a:r>
            <a:endParaRPr lang="en-US" sz="1400" dirty="0" smtClean="0">
              <a:effectLst/>
              <a:ea typeface="Liberation Sans Narrow"/>
              <a:cs typeface="Liberation Sans Narrow"/>
            </a:endParaRPr>
          </a:p>
          <a:p>
            <a:pPr marR="151130" algn="just">
              <a:spcBef>
                <a:spcPts val="0"/>
              </a:spcBef>
              <a:buFont typeface="Wingdings" panose="05000000000000000000" pitchFamily="2" charset="2"/>
              <a:buChar char="v"/>
              <a:tabLst>
                <a:tab pos="3150235" algn="l"/>
              </a:tabLst>
            </a:pPr>
            <a:r>
              <a:rPr lang="en-US" sz="1400" dirty="0" smtClean="0">
                <a:effectLst/>
                <a:ea typeface="Liberation Sans Narrow"/>
                <a:cs typeface="Liberation Sans Narrow"/>
              </a:rPr>
              <a:t>Use of councilors and residents associations to inform residents</a:t>
            </a:r>
          </a:p>
          <a:p>
            <a:pPr marR="151130" algn="just">
              <a:spcBef>
                <a:spcPts val="0"/>
              </a:spcBef>
              <a:buFont typeface="Wingdings" panose="05000000000000000000" pitchFamily="2" charset="2"/>
              <a:buChar char="v"/>
              <a:tabLst>
                <a:tab pos="3150235" algn="l"/>
              </a:tabLst>
            </a:pPr>
            <a:r>
              <a:rPr lang="en-US" sz="1400" dirty="0" smtClean="0">
                <a:ea typeface="Liberation Sans Narrow"/>
                <a:cs typeface="Liberation Sans Narrow"/>
              </a:rPr>
              <a:t>Sign language interpreters</a:t>
            </a:r>
            <a:endParaRPr lang="en-US" sz="1400" dirty="0">
              <a:effectLst/>
              <a:ea typeface="Liberation Sans Narrow"/>
              <a:cs typeface="Liberation Sans Narrow"/>
            </a:endParaRPr>
          </a:p>
        </p:txBody>
      </p:sp>
      <p:sp>
        <p:nvSpPr>
          <p:cNvPr id="8" name="Text Placeholder 7"/>
          <p:cNvSpPr>
            <a:spLocks noGrp="1"/>
          </p:cNvSpPr>
          <p:nvPr>
            <p:ph type="body" sz="quarter" idx="3"/>
          </p:nvPr>
        </p:nvSpPr>
        <p:spPr>
          <a:xfrm>
            <a:off x="4598276" y="923117"/>
            <a:ext cx="4041775" cy="639762"/>
          </a:xfrm>
        </p:spPr>
        <p:txBody>
          <a:bodyPr/>
          <a:lstStyle/>
          <a:p>
            <a:r>
              <a:rPr lang="en-ZA" dirty="0"/>
              <a:t>Evidence</a:t>
            </a:r>
          </a:p>
        </p:txBody>
      </p:sp>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358927" y="1531938"/>
            <a:ext cx="3762375" cy="4866848"/>
          </a:xfrm>
          <a:ln>
            <a:solidFill>
              <a:schemeClr val="tx1"/>
            </a:solidFill>
          </a:ln>
        </p:spPr>
      </p:pic>
      <p:sp>
        <p:nvSpPr>
          <p:cNvPr id="10" name="TextBox 9"/>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6" name="AutoShape 6" descr="blob:https://web.whatsapp.com/13a5e411-fc2e-4a1e-94a4-e55a6633643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581044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t>II. </a:t>
            </a:r>
            <a:r>
              <a:rPr lang="en-US" sz="3600" b="1" dirty="0">
                <a:effectLst/>
                <a:latin typeface="+mn-lt"/>
                <a:ea typeface="Liberation Sans Narrow"/>
                <a:cs typeface="Liberation Sans Narrow"/>
              </a:rPr>
              <a:t>THE BUDGET PROCESS</a:t>
            </a:r>
            <a:r>
              <a:rPr lang="en-GB" sz="1800" dirty="0">
                <a:effectLst/>
                <a:latin typeface="Liberation Sans Narrow"/>
                <a:ea typeface="Liberation Sans Narrow"/>
                <a:cs typeface="Liberation Sans Narrow"/>
              </a:rPr>
              <a:t/>
            </a:r>
            <a:br>
              <a:rPr lang="en-GB" sz="1800" dirty="0">
                <a:effectLst/>
                <a:latin typeface="Liberation Sans Narrow"/>
                <a:ea typeface="Liberation Sans Narrow"/>
                <a:cs typeface="Liberation Sans Narrow"/>
              </a:rPr>
            </a:br>
            <a:r>
              <a:rPr lang="en-ZA" b="1" dirty="0"/>
              <a:t>  </a:t>
            </a:r>
            <a:endParaRPr lang="en-ZA" dirty="0"/>
          </a:p>
        </p:txBody>
      </p:sp>
      <p:sp>
        <p:nvSpPr>
          <p:cNvPr id="5" name="Text Placeholder 4"/>
          <p:cNvSpPr>
            <a:spLocks noGrp="1"/>
          </p:cNvSpPr>
          <p:nvPr>
            <p:ph type="body" idx="1"/>
          </p:nvPr>
        </p:nvSpPr>
        <p:spPr>
          <a:xfrm>
            <a:off x="381000" y="914188"/>
            <a:ext cx="4040188" cy="639762"/>
          </a:xfrm>
        </p:spPr>
        <p:txBody>
          <a:bodyPr/>
          <a:lstStyle/>
          <a:p>
            <a:r>
              <a:rPr lang="en-ZA" dirty="0"/>
              <a:t>Detail</a:t>
            </a:r>
          </a:p>
        </p:txBody>
      </p:sp>
      <p:sp>
        <p:nvSpPr>
          <p:cNvPr id="7" name="Content Placeholder 6"/>
          <p:cNvSpPr>
            <a:spLocks noGrp="1"/>
          </p:cNvSpPr>
          <p:nvPr>
            <p:ph sz="half" idx="2"/>
          </p:nvPr>
        </p:nvSpPr>
        <p:spPr>
          <a:xfrm>
            <a:off x="394138" y="1484571"/>
            <a:ext cx="4040188" cy="4591050"/>
          </a:xfrm>
          <a:ln>
            <a:solidFill>
              <a:schemeClr val="tx1"/>
            </a:solidFill>
          </a:ln>
        </p:spPr>
        <p:txBody>
          <a:bodyPr>
            <a:noAutofit/>
          </a:bodyPr>
          <a:lstStyle/>
          <a:p>
            <a:pPr marR="151130" algn="just">
              <a:spcBef>
                <a:spcPts val="0"/>
              </a:spcBef>
              <a:tabLst>
                <a:tab pos="3150235" algn="l"/>
              </a:tabLst>
            </a:pPr>
            <a:r>
              <a:rPr lang="en-US" sz="2000" dirty="0" smtClean="0">
                <a:effectLst/>
                <a:ea typeface="Liberation Sans Narrow"/>
                <a:cs typeface="Liberation Sans Narrow"/>
              </a:rPr>
              <a:t>We hold consultations during the day and on weekends </a:t>
            </a:r>
            <a:r>
              <a:rPr lang="en-US" sz="2000" dirty="0" smtClean="0">
                <a:ea typeface="Liberation Sans Narrow"/>
                <a:cs typeface="Liberation Sans Narrow"/>
              </a:rPr>
              <a:t>to ensure inclusion in the budget processes. We also engaged women of their desired time through women and residents associations.</a:t>
            </a:r>
            <a:endParaRPr lang="en-GB" sz="2000" dirty="0">
              <a:effectLst/>
              <a:ea typeface="Calibri" panose="020F0502020204030204" pitchFamily="34" charset="0"/>
            </a:endParaRPr>
          </a:p>
          <a:p>
            <a:pPr marR="151130" algn="just">
              <a:spcBef>
                <a:spcPts val="0"/>
              </a:spcBef>
              <a:tabLst>
                <a:tab pos="3150235" algn="l"/>
              </a:tabLst>
            </a:pPr>
            <a:r>
              <a:rPr lang="en-GB" sz="2000" dirty="0" smtClean="0">
                <a:effectLst/>
                <a:ea typeface="Calibri" panose="020F0502020204030204" pitchFamily="34" charset="0"/>
              </a:rPr>
              <a:t>To broaden our reach</a:t>
            </a:r>
            <a:r>
              <a:rPr lang="en-GB" sz="2000" dirty="0" smtClean="0">
                <a:ea typeface="Calibri" panose="020F0502020204030204" pitchFamily="34" charset="0"/>
              </a:rPr>
              <a:t>, we used technology like </a:t>
            </a:r>
            <a:r>
              <a:rPr lang="en-GB" sz="2000" dirty="0" err="1" smtClean="0">
                <a:ea typeface="Calibri" panose="020F0502020204030204" pitchFamily="34" charset="0"/>
              </a:rPr>
              <a:t>Whatsapp</a:t>
            </a:r>
            <a:r>
              <a:rPr lang="en-GB" sz="2000" dirty="0" smtClean="0">
                <a:ea typeface="Calibri" panose="020F0502020204030204" pitchFamily="34" charset="0"/>
              </a:rPr>
              <a:t> and </a:t>
            </a:r>
            <a:r>
              <a:rPr lang="en-GB" sz="2000" dirty="0" err="1" smtClean="0">
                <a:ea typeface="Calibri" panose="020F0502020204030204" pitchFamily="34" charset="0"/>
              </a:rPr>
              <a:t>facebook</a:t>
            </a:r>
            <a:r>
              <a:rPr lang="en-GB" sz="2000" dirty="0" smtClean="0">
                <a:ea typeface="Calibri" panose="020F0502020204030204" pitchFamily="34" charset="0"/>
              </a:rPr>
              <a:t> live streaming.</a:t>
            </a:r>
            <a:endParaRPr lang="en-GB" sz="2000" dirty="0" smtClean="0">
              <a:ea typeface="Calibri" panose="020F0502020204030204" pitchFamily="34" charset="0"/>
            </a:endParaRPr>
          </a:p>
          <a:p>
            <a:pPr marR="151130" algn="just">
              <a:spcBef>
                <a:spcPts val="0"/>
              </a:spcBef>
              <a:tabLst>
                <a:tab pos="3150235" algn="l"/>
              </a:tabLst>
            </a:pPr>
            <a:r>
              <a:rPr lang="en-GB" sz="2000" dirty="0" smtClean="0">
                <a:ea typeface="Calibri" panose="020F0502020204030204" pitchFamily="34" charset="0"/>
              </a:rPr>
              <a:t>It was effective, since we received suggestions and perspectives through various sites</a:t>
            </a:r>
            <a:endParaRPr lang="en-GB" sz="2000" dirty="0">
              <a:ea typeface="Calibri" panose="020F0502020204030204" pitchFamily="34" charset="0"/>
            </a:endParaRPr>
          </a:p>
          <a:p>
            <a:pPr marL="0" marR="151130" lvl="0" indent="0" algn="just">
              <a:spcBef>
                <a:spcPts val="0"/>
              </a:spcBef>
              <a:spcAft>
                <a:spcPts val="0"/>
              </a:spcAft>
              <a:buNone/>
              <a:tabLst>
                <a:tab pos="3150235" algn="l"/>
              </a:tabLst>
            </a:pPr>
            <a:endParaRPr lang="en-GB" sz="1800" dirty="0">
              <a:effectLst/>
              <a:ea typeface="Calibri" panose="020F0502020204030204" pitchFamily="34" charset="0"/>
            </a:endParaRPr>
          </a:p>
          <a:p>
            <a:pPr marL="0" marR="151130" lvl="0" indent="0" algn="just">
              <a:spcBef>
                <a:spcPts val="0"/>
              </a:spcBef>
              <a:spcAft>
                <a:spcPts val="0"/>
              </a:spcAft>
              <a:buNone/>
              <a:tabLst>
                <a:tab pos="3150235" algn="l"/>
              </a:tabLst>
            </a:pPr>
            <a:endParaRPr lang="en-US" sz="1200" dirty="0">
              <a:effectLst/>
              <a:ea typeface="Liberation Sans Narrow"/>
              <a:cs typeface="Liberation Sans Narrow"/>
            </a:endParaRPr>
          </a:p>
        </p:txBody>
      </p:sp>
      <p:sp>
        <p:nvSpPr>
          <p:cNvPr id="8" name="Text Placeholder 7"/>
          <p:cNvSpPr>
            <a:spLocks noGrp="1"/>
          </p:cNvSpPr>
          <p:nvPr>
            <p:ph type="body" sz="quarter" idx="3"/>
          </p:nvPr>
        </p:nvSpPr>
        <p:spPr>
          <a:xfrm>
            <a:off x="4598276" y="923117"/>
            <a:ext cx="4041775" cy="639762"/>
          </a:xfrm>
        </p:spPr>
        <p:txBody>
          <a:bodyPr/>
          <a:lstStyle/>
          <a:p>
            <a:r>
              <a:rPr lang="en-ZA" dirty="0"/>
              <a:t>Evidence</a:t>
            </a:r>
          </a:p>
        </p:txBody>
      </p:sp>
      <p:sp>
        <p:nvSpPr>
          <p:cNvPr id="10" name="TextBox 9"/>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pic>
        <p:nvPicPr>
          <p:cNvPr id="9" name="Content Placeholder 8"/>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572000" y="1562880"/>
            <a:ext cx="4041775" cy="4690666"/>
          </a:xfrm>
        </p:spPr>
      </p:pic>
      <p:sp>
        <p:nvSpPr>
          <p:cNvPr id="15" name="Rectangle 5"/>
          <p:cNvSpPr>
            <a:spLocks noChangeArrowheads="1"/>
          </p:cNvSpPr>
          <p:nvPr/>
        </p:nvSpPr>
        <p:spPr bwMode="auto">
          <a:xfrm>
            <a:off x="0" y="-323165"/>
            <a:ext cx="2487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6265351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2" y="228600"/>
            <a:ext cx="8229600" cy="639762"/>
          </a:xfrm>
        </p:spPr>
        <p:txBody>
          <a:bodyPr>
            <a:normAutofit fontScale="90000"/>
          </a:bodyPr>
          <a:lstStyle/>
          <a:p>
            <a:r>
              <a:rPr lang="en-ZA" b="1" dirty="0"/>
              <a:t>II. </a:t>
            </a:r>
            <a:r>
              <a:rPr lang="en-US" sz="3600" b="1" dirty="0">
                <a:effectLst/>
                <a:latin typeface="+mn-lt"/>
                <a:ea typeface="Liberation Sans Narrow"/>
                <a:cs typeface="Liberation Sans Narrow"/>
              </a:rPr>
              <a:t>THE BUDGET PROCESS</a:t>
            </a:r>
            <a:r>
              <a:rPr lang="en-GB" sz="1800" dirty="0">
                <a:effectLst/>
                <a:latin typeface="Liberation Sans Narrow"/>
                <a:ea typeface="Liberation Sans Narrow"/>
                <a:cs typeface="Liberation Sans Narrow"/>
              </a:rPr>
              <a:t/>
            </a:r>
            <a:br>
              <a:rPr lang="en-GB" sz="1800" dirty="0">
                <a:effectLst/>
                <a:latin typeface="Liberation Sans Narrow"/>
                <a:ea typeface="Liberation Sans Narrow"/>
                <a:cs typeface="Liberation Sans Narrow"/>
              </a:rPr>
            </a:br>
            <a:r>
              <a:rPr lang="en-ZA" b="1" dirty="0"/>
              <a:t>  </a:t>
            </a:r>
            <a:endParaRPr lang="en-ZA" dirty="0"/>
          </a:p>
        </p:txBody>
      </p:sp>
      <p:graphicFrame>
        <p:nvGraphicFramePr>
          <p:cNvPr id="3" name="Table 3">
            <a:extLst>
              <a:ext uri="{FF2B5EF4-FFF2-40B4-BE49-F238E27FC236}">
                <a16:creationId xmlns="" xmlns:a16="http://schemas.microsoft.com/office/drawing/2014/main" id="{E3F2E008-324E-644E-78D4-EFC94C39738D}"/>
              </a:ext>
            </a:extLst>
          </p:cNvPr>
          <p:cNvGraphicFramePr>
            <a:graphicFrameLocks noGrp="1"/>
          </p:cNvGraphicFramePr>
          <p:nvPr>
            <p:ph idx="1"/>
            <p:extLst>
              <p:ext uri="{D42A27DB-BD31-4B8C-83A1-F6EECF244321}">
                <p14:modId xmlns:p14="http://schemas.microsoft.com/office/powerpoint/2010/main" val="702585354"/>
              </p:ext>
            </p:extLst>
          </p:nvPr>
        </p:nvGraphicFramePr>
        <p:xfrm>
          <a:off x="457200" y="2057400"/>
          <a:ext cx="8229592" cy="4323080"/>
        </p:xfrm>
        <a:graphic>
          <a:graphicData uri="http://schemas.openxmlformats.org/drawingml/2006/table">
            <a:tbl>
              <a:tblPr firstRow="1" bandRow="1">
                <a:tableStyleId>{5C22544A-7EE6-4342-B048-85BDC9FD1C3A}</a:tableStyleId>
              </a:tblPr>
              <a:tblGrid>
                <a:gridCol w="587828">
                  <a:extLst>
                    <a:ext uri="{9D8B030D-6E8A-4147-A177-3AD203B41FA5}">
                      <a16:colId xmlns="" xmlns:a16="http://schemas.microsoft.com/office/drawing/2014/main" val="56608404"/>
                    </a:ext>
                  </a:extLst>
                </a:gridCol>
                <a:gridCol w="587828">
                  <a:extLst>
                    <a:ext uri="{9D8B030D-6E8A-4147-A177-3AD203B41FA5}">
                      <a16:colId xmlns="" xmlns:a16="http://schemas.microsoft.com/office/drawing/2014/main" val="380872478"/>
                    </a:ext>
                  </a:extLst>
                </a:gridCol>
                <a:gridCol w="587828">
                  <a:extLst>
                    <a:ext uri="{9D8B030D-6E8A-4147-A177-3AD203B41FA5}">
                      <a16:colId xmlns="" xmlns:a16="http://schemas.microsoft.com/office/drawing/2014/main" val="1457223945"/>
                    </a:ext>
                  </a:extLst>
                </a:gridCol>
                <a:gridCol w="587828">
                  <a:extLst>
                    <a:ext uri="{9D8B030D-6E8A-4147-A177-3AD203B41FA5}">
                      <a16:colId xmlns="" xmlns:a16="http://schemas.microsoft.com/office/drawing/2014/main" val="2940392165"/>
                    </a:ext>
                  </a:extLst>
                </a:gridCol>
                <a:gridCol w="587828">
                  <a:extLst>
                    <a:ext uri="{9D8B030D-6E8A-4147-A177-3AD203B41FA5}">
                      <a16:colId xmlns="" xmlns:a16="http://schemas.microsoft.com/office/drawing/2014/main" val="3605606572"/>
                    </a:ext>
                  </a:extLst>
                </a:gridCol>
                <a:gridCol w="587828">
                  <a:extLst>
                    <a:ext uri="{9D8B030D-6E8A-4147-A177-3AD203B41FA5}">
                      <a16:colId xmlns="" xmlns:a16="http://schemas.microsoft.com/office/drawing/2014/main" val="1241101679"/>
                    </a:ext>
                  </a:extLst>
                </a:gridCol>
                <a:gridCol w="587828">
                  <a:extLst>
                    <a:ext uri="{9D8B030D-6E8A-4147-A177-3AD203B41FA5}">
                      <a16:colId xmlns="" xmlns:a16="http://schemas.microsoft.com/office/drawing/2014/main" val="662765075"/>
                    </a:ext>
                  </a:extLst>
                </a:gridCol>
                <a:gridCol w="587828">
                  <a:extLst>
                    <a:ext uri="{9D8B030D-6E8A-4147-A177-3AD203B41FA5}">
                      <a16:colId xmlns="" xmlns:a16="http://schemas.microsoft.com/office/drawing/2014/main" val="1649991834"/>
                    </a:ext>
                  </a:extLst>
                </a:gridCol>
                <a:gridCol w="587828">
                  <a:extLst>
                    <a:ext uri="{9D8B030D-6E8A-4147-A177-3AD203B41FA5}">
                      <a16:colId xmlns="" xmlns:a16="http://schemas.microsoft.com/office/drawing/2014/main" val="2185934482"/>
                    </a:ext>
                  </a:extLst>
                </a:gridCol>
                <a:gridCol w="587828">
                  <a:extLst>
                    <a:ext uri="{9D8B030D-6E8A-4147-A177-3AD203B41FA5}">
                      <a16:colId xmlns="" xmlns:a16="http://schemas.microsoft.com/office/drawing/2014/main" val="2077918054"/>
                    </a:ext>
                  </a:extLst>
                </a:gridCol>
                <a:gridCol w="587828">
                  <a:extLst>
                    <a:ext uri="{9D8B030D-6E8A-4147-A177-3AD203B41FA5}">
                      <a16:colId xmlns="" xmlns:a16="http://schemas.microsoft.com/office/drawing/2014/main" val="791894052"/>
                    </a:ext>
                  </a:extLst>
                </a:gridCol>
                <a:gridCol w="587828">
                  <a:extLst>
                    <a:ext uri="{9D8B030D-6E8A-4147-A177-3AD203B41FA5}">
                      <a16:colId xmlns="" xmlns:a16="http://schemas.microsoft.com/office/drawing/2014/main" val="3302416731"/>
                    </a:ext>
                  </a:extLst>
                </a:gridCol>
                <a:gridCol w="587828">
                  <a:extLst>
                    <a:ext uri="{9D8B030D-6E8A-4147-A177-3AD203B41FA5}">
                      <a16:colId xmlns="" xmlns:a16="http://schemas.microsoft.com/office/drawing/2014/main" val="430883825"/>
                    </a:ext>
                  </a:extLst>
                </a:gridCol>
                <a:gridCol w="587828">
                  <a:extLst>
                    <a:ext uri="{9D8B030D-6E8A-4147-A177-3AD203B41FA5}">
                      <a16:colId xmlns="" xmlns:a16="http://schemas.microsoft.com/office/drawing/2014/main" val="1432351515"/>
                    </a:ext>
                  </a:extLst>
                </a:gridCol>
              </a:tblGrid>
              <a:tr h="370840">
                <a:tc>
                  <a:txBody>
                    <a:bodyPr/>
                    <a:lstStyle/>
                    <a:p>
                      <a:r>
                        <a:rPr lang="en-US" dirty="0"/>
                        <a:t>Consultation</a:t>
                      </a:r>
                      <a:endParaRPr lang="en-GB" dirty="0"/>
                    </a:p>
                  </a:txBody>
                  <a:tcPr/>
                </a:tc>
                <a:tc gridSpan="5">
                  <a:txBody>
                    <a:bodyPr/>
                    <a:lstStyle/>
                    <a:p>
                      <a:r>
                        <a:rPr lang="en-US" dirty="0"/>
                        <a:t>Women</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r>
                        <a:rPr lang="en-US" dirty="0"/>
                        <a:t>Total</a:t>
                      </a:r>
                      <a:endParaRPr lang="en-GB" dirty="0"/>
                    </a:p>
                  </a:txBody>
                  <a:tcPr/>
                </a:tc>
                <a:tc gridSpan="4">
                  <a:txBody>
                    <a:bodyPr/>
                    <a:lstStyle/>
                    <a:p>
                      <a:r>
                        <a:rPr lang="en-US" dirty="0"/>
                        <a:t>Men</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a:p>
                  </a:txBody>
                  <a:tcPr/>
                </a:tc>
                <a:tc>
                  <a:txBody>
                    <a:bodyPr/>
                    <a:lstStyle/>
                    <a:p>
                      <a:r>
                        <a:rPr lang="en-US" dirty="0"/>
                        <a:t>Total</a:t>
                      </a:r>
                      <a:endParaRPr lang="en-GB" dirty="0"/>
                    </a:p>
                  </a:txBody>
                  <a:tcPr/>
                </a:tc>
                <a:tc>
                  <a:txBody>
                    <a:bodyPr/>
                    <a:lstStyle/>
                    <a:p>
                      <a:r>
                        <a:rPr lang="en-US" dirty="0"/>
                        <a:t>% Women</a:t>
                      </a:r>
                      <a:endParaRPr lang="en-GB" dirty="0"/>
                    </a:p>
                  </a:txBody>
                  <a:tcPr/>
                </a:tc>
                <a:extLst>
                  <a:ext uri="{0D108BD9-81ED-4DB2-BD59-A6C34878D82A}">
                    <a16:rowId xmlns="" xmlns:a16="http://schemas.microsoft.com/office/drawing/2014/main" val="4267298776"/>
                  </a:ext>
                </a:extLst>
              </a:tr>
              <a:tr h="370840">
                <a:tc>
                  <a:txBody>
                    <a:bodyPr/>
                    <a:lstStyle/>
                    <a:p>
                      <a:endParaRPr lang="en-GB"/>
                    </a:p>
                  </a:txBody>
                  <a:tcPr/>
                </a:tc>
                <a:tc gridSpan="4">
                  <a:txBody>
                    <a:bodyPr/>
                    <a:lstStyle/>
                    <a:p>
                      <a:r>
                        <a:rPr lang="en-US" dirty="0"/>
                        <a:t>Age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dirty="0"/>
                    </a:p>
                  </a:txBody>
                  <a:tcPr/>
                </a:tc>
                <a:tc>
                  <a:txBody>
                    <a:bodyPr/>
                    <a:lstStyle/>
                    <a:p>
                      <a:endParaRPr lang="en-GB"/>
                    </a:p>
                  </a:txBody>
                  <a:tcPr/>
                </a:tc>
                <a:tc gridSpan="4">
                  <a:txBody>
                    <a:bodyPr/>
                    <a:lstStyle/>
                    <a:p>
                      <a:r>
                        <a:rPr lang="en-US" dirty="0"/>
                        <a:t>Age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570912337"/>
                  </a:ext>
                </a:extLst>
              </a:tr>
              <a:tr h="370840">
                <a:tc>
                  <a:txBody>
                    <a:bodyPr/>
                    <a:lstStyle/>
                    <a:p>
                      <a:endParaRPr lang="en-GB"/>
                    </a:p>
                  </a:txBody>
                  <a:tcPr/>
                </a:tc>
                <a:tc>
                  <a:txBody>
                    <a:bodyPr/>
                    <a:lstStyle/>
                    <a:p>
                      <a:r>
                        <a:rPr lang="en-US" dirty="0"/>
                        <a:t>- 15</a:t>
                      </a:r>
                      <a:endParaRPr lang="en-GB" dirty="0"/>
                    </a:p>
                  </a:txBody>
                  <a:tcPr/>
                </a:tc>
                <a:tc>
                  <a:txBody>
                    <a:bodyPr/>
                    <a:lstStyle/>
                    <a:p>
                      <a:r>
                        <a:rPr lang="en-US" dirty="0"/>
                        <a:t>15-35</a:t>
                      </a:r>
                      <a:endParaRPr lang="en-GB" dirty="0"/>
                    </a:p>
                  </a:txBody>
                  <a:tcPr/>
                </a:tc>
                <a:tc>
                  <a:txBody>
                    <a:bodyPr/>
                    <a:lstStyle/>
                    <a:p>
                      <a:r>
                        <a:rPr lang="en-US" dirty="0"/>
                        <a:t>36-59</a:t>
                      </a:r>
                      <a:endParaRPr lang="en-GB" dirty="0"/>
                    </a:p>
                  </a:txBody>
                  <a:tcPr/>
                </a:tc>
                <a:tc>
                  <a:txBody>
                    <a:bodyPr/>
                    <a:lstStyle/>
                    <a:p>
                      <a:r>
                        <a:rPr lang="en-US" dirty="0"/>
                        <a:t>60+</a:t>
                      </a:r>
                      <a:endParaRPr lang="en-GB" dirty="0"/>
                    </a:p>
                  </a:txBody>
                  <a:tcPr/>
                </a:tc>
                <a:tc>
                  <a:txBody>
                    <a:bodyPr/>
                    <a:lstStyle/>
                    <a:p>
                      <a:r>
                        <a:rPr lang="en-US" dirty="0"/>
                        <a:t>PWD</a:t>
                      </a:r>
                      <a:endParaRPr lang="en-GB" dirty="0"/>
                    </a:p>
                  </a:txBody>
                  <a:tcPr/>
                </a:tc>
                <a:tc>
                  <a:txBody>
                    <a:bodyPr/>
                    <a:lstStyle/>
                    <a:p>
                      <a:endParaRPr lang="en-GB"/>
                    </a:p>
                  </a:txBody>
                  <a:tcPr/>
                </a:tc>
                <a:tc>
                  <a:txBody>
                    <a:bodyPr/>
                    <a:lstStyle/>
                    <a:p>
                      <a:r>
                        <a:rPr lang="en-US" dirty="0"/>
                        <a:t>- 15</a:t>
                      </a:r>
                      <a:endParaRPr lang="en-GB" dirty="0"/>
                    </a:p>
                  </a:txBody>
                  <a:tcPr/>
                </a:tc>
                <a:tc>
                  <a:txBody>
                    <a:bodyPr/>
                    <a:lstStyle/>
                    <a:p>
                      <a:r>
                        <a:rPr lang="en-US" dirty="0"/>
                        <a:t>15-35</a:t>
                      </a:r>
                      <a:endParaRPr lang="en-GB" dirty="0"/>
                    </a:p>
                  </a:txBody>
                  <a:tcPr/>
                </a:tc>
                <a:tc>
                  <a:txBody>
                    <a:bodyPr/>
                    <a:lstStyle/>
                    <a:p>
                      <a:r>
                        <a:rPr lang="en-US" dirty="0"/>
                        <a:t>36-59</a:t>
                      </a:r>
                      <a:endParaRPr lang="en-GB" dirty="0"/>
                    </a:p>
                  </a:txBody>
                  <a:tcPr/>
                </a:tc>
                <a:tc>
                  <a:txBody>
                    <a:bodyPr/>
                    <a:lstStyle/>
                    <a:p>
                      <a:r>
                        <a:rPr lang="en-US" dirty="0"/>
                        <a:t>60+</a:t>
                      </a:r>
                      <a:endParaRPr lang="en-GB" dirty="0"/>
                    </a:p>
                  </a:txBody>
                  <a:tcPr/>
                </a:tc>
                <a:tc>
                  <a:txBody>
                    <a:bodyPr/>
                    <a:lstStyle/>
                    <a:p>
                      <a:r>
                        <a:rPr lang="en-US" dirty="0"/>
                        <a:t>PWD</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3636825304"/>
                  </a:ext>
                </a:extLst>
              </a:tr>
              <a:tr h="370840">
                <a:tc>
                  <a:txBody>
                    <a:bodyPr/>
                    <a:lstStyle/>
                    <a:p>
                      <a:endParaRPr lang="en-GB"/>
                    </a:p>
                  </a:txBody>
                  <a:tcPr/>
                </a:tc>
                <a:tc>
                  <a:txBody>
                    <a:bodyPr/>
                    <a:lstStyle/>
                    <a:p>
                      <a:r>
                        <a:rPr lang="en-US" dirty="0" smtClean="0"/>
                        <a:t>14</a:t>
                      </a:r>
                      <a:endParaRPr lang="en-GB" dirty="0"/>
                    </a:p>
                  </a:txBody>
                  <a:tcPr/>
                </a:tc>
                <a:tc>
                  <a:txBody>
                    <a:bodyPr/>
                    <a:lstStyle/>
                    <a:p>
                      <a:r>
                        <a:rPr lang="en-US" dirty="0" smtClean="0"/>
                        <a:t>80</a:t>
                      </a:r>
                      <a:endParaRPr lang="en-GB" dirty="0"/>
                    </a:p>
                  </a:txBody>
                  <a:tcPr/>
                </a:tc>
                <a:tc>
                  <a:txBody>
                    <a:bodyPr/>
                    <a:lstStyle/>
                    <a:p>
                      <a:r>
                        <a:rPr lang="en-US" dirty="0" smtClean="0"/>
                        <a:t>280</a:t>
                      </a:r>
                      <a:endParaRPr lang="en-GB" dirty="0"/>
                    </a:p>
                  </a:txBody>
                  <a:tcPr/>
                </a:tc>
                <a:tc>
                  <a:txBody>
                    <a:bodyPr/>
                    <a:lstStyle/>
                    <a:p>
                      <a:r>
                        <a:rPr lang="en-US" dirty="0" smtClean="0"/>
                        <a:t>56</a:t>
                      </a:r>
                      <a:endParaRPr lang="en-GB" dirty="0"/>
                    </a:p>
                  </a:txBody>
                  <a:tcPr/>
                </a:tc>
                <a:tc>
                  <a:txBody>
                    <a:bodyPr/>
                    <a:lstStyle/>
                    <a:p>
                      <a:r>
                        <a:rPr lang="en-US" dirty="0" smtClean="0"/>
                        <a:t>14</a:t>
                      </a:r>
                      <a:endParaRPr lang="en-GB" dirty="0"/>
                    </a:p>
                  </a:txBody>
                  <a:tcPr/>
                </a:tc>
                <a:tc>
                  <a:txBody>
                    <a:bodyPr/>
                    <a:lstStyle/>
                    <a:p>
                      <a:r>
                        <a:rPr lang="en-US" dirty="0" smtClean="0"/>
                        <a:t>444</a:t>
                      </a:r>
                      <a:endParaRPr lang="en-GB" dirty="0"/>
                    </a:p>
                  </a:txBody>
                  <a:tcPr/>
                </a:tc>
                <a:tc>
                  <a:txBody>
                    <a:bodyPr/>
                    <a:lstStyle/>
                    <a:p>
                      <a:r>
                        <a:rPr lang="en-US" dirty="0" smtClean="0"/>
                        <a:t>6</a:t>
                      </a:r>
                      <a:endParaRPr lang="en-GB" dirty="0"/>
                    </a:p>
                  </a:txBody>
                  <a:tcPr/>
                </a:tc>
                <a:tc>
                  <a:txBody>
                    <a:bodyPr/>
                    <a:lstStyle/>
                    <a:p>
                      <a:r>
                        <a:rPr lang="en-US" dirty="0" smtClean="0"/>
                        <a:t>205</a:t>
                      </a:r>
                      <a:endParaRPr lang="en-GB" dirty="0"/>
                    </a:p>
                  </a:txBody>
                  <a:tcPr/>
                </a:tc>
                <a:tc>
                  <a:txBody>
                    <a:bodyPr/>
                    <a:lstStyle/>
                    <a:p>
                      <a:r>
                        <a:rPr lang="en-US" dirty="0" smtClean="0"/>
                        <a:t>423</a:t>
                      </a:r>
                      <a:endParaRPr lang="en-GB" dirty="0"/>
                    </a:p>
                  </a:txBody>
                  <a:tcPr/>
                </a:tc>
                <a:tc>
                  <a:txBody>
                    <a:bodyPr/>
                    <a:lstStyle/>
                    <a:p>
                      <a:r>
                        <a:rPr lang="en-US" dirty="0" smtClean="0"/>
                        <a:t>103</a:t>
                      </a:r>
                      <a:endParaRPr lang="en-GB" dirty="0"/>
                    </a:p>
                  </a:txBody>
                  <a:tcPr/>
                </a:tc>
                <a:tc>
                  <a:txBody>
                    <a:bodyPr/>
                    <a:lstStyle/>
                    <a:p>
                      <a:r>
                        <a:rPr lang="en-US" dirty="0" smtClean="0"/>
                        <a:t>23</a:t>
                      </a:r>
                      <a:endParaRPr lang="en-GB" dirty="0"/>
                    </a:p>
                  </a:txBody>
                  <a:tcPr/>
                </a:tc>
                <a:tc>
                  <a:txBody>
                    <a:bodyPr/>
                    <a:lstStyle/>
                    <a:p>
                      <a:r>
                        <a:rPr lang="en-US" dirty="0" smtClean="0"/>
                        <a:t>760</a:t>
                      </a:r>
                      <a:endParaRPr lang="en-GB" dirty="0"/>
                    </a:p>
                  </a:txBody>
                  <a:tcPr/>
                </a:tc>
                <a:tc>
                  <a:txBody>
                    <a:bodyPr/>
                    <a:lstStyle/>
                    <a:p>
                      <a:r>
                        <a:rPr lang="en-US" dirty="0" smtClean="0"/>
                        <a:t>37</a:t>
                      </a:r>
                      <a:endParaRPr lang="en-GB" dirty="0"/>
                    </a:p>
                  </a:txBody>
                  <a:tcPr/>
                </a:tc>
                <a:extLst>
                  <a:ext uri="{0D108BD9-81ED-4DB2-BD59-A6C34878D82A}">
                    <a16:rowId xmlns="" xmlns:a16="http://schemas.microsoft.com/office/drawing/2014/main" val="225767985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 xmlns:a16="http://schemas.microsoft.com/office/drawing/2014/main" val="2254946839"/>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 xmlns:a16="http://schemas.microsoft.com/office/drawing/2014/main" val="396191541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 xmlns:a16="http://schemas.microsoft.com/office/drawing/2014/main" val="1429898524"/>
                  </a:ext>
                </a:extLst>
              </a:tr>
              <a:tr h="370840">
                <a:tc>
                  <a:txBody>
                    <a:bodyPr/>
                    <a:lstStyle/>
                    <a:p>
                      <a:r>
                        <a:rPr lang="en-US" dirty="0"/>
                        <a:t>%</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r>
                        <a:rPr lang="en-US" dirty="0"/>
                        <a:t>100%</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r>
                        <a:rPr lang="en-US" dirty="0"/>
                        <a:t>100%</a:t>
                      </a:r>
                      <a:endParaRPr lang="en-GB" dirty="0"/>
                    </a:p>
                  </a:txBody>
                  <a:tcPr/>
                </a:tc>
                <a:tc>
                  <a:txBody>
                    <a:bodyPr/>
                    <a:lstStyle/>
                    <a:p>
                      <a:endParaRPr lang="en-GB" dirty="0"/>
                    </a:p>
                  </a:txBody>
                  <a:tcPr/>
                </a:tc>
                <a:extLst>
                  <a:ext uri="{0D108BD9-81ED-4DB2-BD59-A6C34878D82A}">
                    <a16:rowId xmlns="" xmlns:a16="http://schemas.microsoft.com/office/drawing/2014/main" val="2067044557"/>
                  </a:ext>
                </a:extLst>
              </a:tr>
            </a:tbl>
          </a:graphicData>
        </a:graphic>
      </p:graphicFrame>
      <p:sp>
        <p:nvSpPr>
          <p:cNvPr id="5" name="Text Placeholder 4"/>
          <p:cNvSpPr>
            <a:spLocks noGrp="1"/>
          </p:cNvSpPr>
          <p:nvPr>
            <p:ph type="body" idx="4294967295"/>
          </p:nvPr>
        </p:nvSpPr>
        <p:spPr>
          <a:xfrm>
            <a:off x="228592" y="1161392"/>
            <a:ext cx="8686800" cy="639763"/>
          </a:xfrm>
        </p:spPr>
        <p:txBody>
          <a:bodyPr>
            <a:normAutofit fontScale="62500" lnSpcReduction="20000"/>
          </a:bodyPr>
          <a:lstStyle/>
          <a:p>
            <a:pPr marL="0" indent="0">
              <a:buNone/>
            </a:pPr>
            <a:r>
              <a:rPr lang="en-US" dirty="0"/>
              <a:t>Does the council have sex/age/PLWD statistics on those who participated in the consultations? – refer to consultation registers and populate table below</a:t>
            </a:r>
          </a:p>
        </p:txBody>
      </p:sp>
      <p:sp>
        <p:nvSpPr>
          <p:cNvPr id="10" name="TextBox 9"/>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32181311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en-ZA" sz="3200" b="1" dirty="0">
                <a:solidFill>
                  <a:prstClr val="black"/>
                </a:solidFill>
                <a:ea typeface="+mn-ea"/>
                <a:cs typeface="+mn-cs"/>
              </a:rPr>
              <a:t>III. REVENUE</a:t>
            </a:r>
            <a:endParaRPr lang="en-ZW" sz="3200" dirty="0">
              <a:solidFill>
                <a:prstClr val="black"/>
              </a:solidFill>
              <a:ea typeface="+mn-ea"/>
              <a:cs typeface="+mn-cs"/>
            </a:endParaRPr>
          </a:p>
        </p:txBody>
      </p:sp>
      <p:sp>
        <p:nvSpPr>
          <p:cNvPr id="3" name="Content Placeholder 2"/>
          <p:cNvSpPr>
            <a:spLocks noGrp="1"/>
          </p:cNvSpPr>
          <p:nvPr>
            <p:ph sz="half" idx="1"/>
          </p:nvPr>
        </p:nvSpPr>
        <p:spPr>
          <a:xfrm>
            <a:off x="457200" y="1600200"/>
            <a:ext cx="4343400" cy="4525963"/>
          </a:xfrm>
          <a:ln>
            <a:solidFill>
              <a:schemeClr val="tx1"/>
            </a:solidFill>
          </a:ln>
        </p:spPr>
        <p:txBody>
          <a:bodyPr>
            <a:normAutofit/>
          </a:bodyPr>
          <a:lstStyle/>
          <a:p>
            <a:pPr algn="just"/>
            <a:r>
              <a:rPr lang="en-GB" sz="2000" dirty="0" smtClean="0">
                <a:ea typeface="Calibri" panose="020F0502020204030204" pitchFamily="34" charset="0"/>
              </a:rPr>
              <a:t>The debate on tariffs </a:t>
            </a:r>
            <a:r>
              <a:rPr lang="en-GB" sz="2000" dirty="0" smtClean="0">
                <a:effectLst/>
                <a:ea typeface="Calibri" panose="020F0502020204030204" pitchFamily="34" charset="0"/>
              </a:rPr>
              <a:t>informed </a:t>
            </a:r>
            <a:r>
              <a:rPr lang="en-GB" sz="2000" dirty="0">
                <a:effectLst/>
                <a:ea typeface="Calibri" panose="020F0502020204030204" pitchFamily="34" charset="0"/>
              </a:rPr>
              <a:t>decisions concerning the budgeting of </a:t>
            </a:r>
            <a:r>
              <a:rPr lang="en-GB" sz="2000" dirty="0" smtClean="0">
                <a:effectLst/>
                <a:ea typeface="Calibri" panose="020F0502020204030204" pitchFamily="34" charset="0"/>
              </a:rPr>
              <a:t>revenue.</a:t>
            </a:r>
            <a:endParaRPr lang="en-GB" sz="2000" dirty="0">
              <a:effectLst/>
              <a:ea typeface="Calibri" panose="020F0502020204030204" pitchFamily="34" charset="0"/>
            </a:endParaRPr>
          </a:p>
          <a:p>
            <a:pPr algn="just"/>
            <a:r>
              <a:rPr lang="en-GB" sz="2000" dirty="0" smtClean="0">
                <a:ea typeface="Calibri" panose="020F0502020204030204" pitchFamily="34" charset="0"/>
                <a:cs typeface="Times New Roman" panose="02020603050405020304" pitchFamily="18" charset="0"/>
              </a:rPr>
              <a:t>The decision to reduce clinic fees was </a:t>
            </a:r>
            <a:r>
              <a:rPr lang="en-GB" sz="2000" dirty="0" smtClean="0">
                <a:effectLst/>
                <a:ea typeface="Calibri" panose="020F0502020204030204" pitchFamily="34" charset="0"/>
                <a:cs typeface="Times New Roman" panose="02020603050405020304" pitchFamily="18" charset="0"/>
              </a:rPr>
              <a:t> </a:t>
            </a:r>
            <a:r>
              <a:rPr lang="en-GB" sz="2000" dirty="0">
                <a:effectLst/>
                <a:ea typeface="Calibri" panose="020F0502020204030204" pitchFamily="34" charset="0"/>
                <a:cs typeface="Times New Roman" panose="02020603050405020304" pitchFamily="18" charset="0"/>
              </a:rPr>
              <a:t>influenced by budget </a:t>
            </a:r>
            <a:r>
              <a:rPr lang="en-GB" sz="2000" dirty="0" smtClean="0">
                <a:effectLst/>
                <a:ea typeface="Calibri" panose="020F0502020204030204" pitchFamily="34" charset="0"/>
                <a:cs typeface="Times New Roman" panose="02020603050405020304" pitchFamily="18" charset="0"/>
              </a:rPr>
              <a:t>consultations</a:t>
            </a:r>
            <a:r>
              <a:rPr lang="en-GB" sz="2000" dirty="0">
                <a:ea typeface="Calibri" panose="020F0502020204030204" pitchFamily="34" charset="0"/>
                <a:cs typeface="Times New Roman" panose="02020603050405020304" pitchFamily="18" charset="0"/>
              </a:rPr>
              <a:t> </a:t>
            </a:r>
            <a:r>
              <a:rPr lang="en-GB" sz="2000" dirty="0" smtClean="0">
                <a:ea typeface="Calibri" panose="020F0502020204030204" pitchFamily="34" charset="0"/>
                <a:cs typeface="Times New Roman" panose="02020603050405020304" pitchFamily="18" charset="0"/>
              </a:rPr>
              <a:t>after concerns were raised by women </a:t>
            </a:r>
            <a:r>
              <a:rPr lang="en-GB" sz="2000" dirty="0" err="1" smtClean="0">
                <a:ea typeface="Calibri" panose="020F0502020204030204" pitchFamily="34" charset="0"/>
                <a:cs typeface="Times New Roman" panose="02020603050405020304" pitchFamily="18" charset="0"/>
              </a:rPr>
              <a:t>e.g</a:t>
            </a:r>
            <a:r>
              <a:rPr lang="en-GB" sz="2000" dirty="0" smtClean="0">
                <a:ea typeface="Calibri" panose="020F0502020204030204" pitchFamily="34" charset="0"/>
                <a:cs typeface="Times New Roman" panose="02020603050405020304" pitchFamily="18" charset="0"/>
              </a:rPr>
              <a:t> maternity fees</a:t>
            </a:r>
            <a:r>
              <a:rPr lang="en-GB" sz="2000" dirty="0" smtClean="0">
                <a:effectLst/>
                <a:ea typeface="Calibri" panose="020F0502020204030204" pitchFamily="34" charset="0"/>
                <a:cs typeface="Times New Roman" panose="02020603050405020304" pitchFamily="18" charset="0"/>
              </a:rPr>
              <a:t> and family planning fees</a:t>
            </a:r>
            <a:endParaRPr lang="en-GB" sz="2000" dirty="0">
              <a:effectLst/>
              <a:ea typeface="Calibri" panose="020F0502020204030204" pitchFamily="34" charset="0"/>
              <a:cs typeface="Times New Roman" panose="02020603050405020304" pitchFamily="18" charset="0"/>
            </a:endParaRPr>
          </a:p>
          <a:p>
            <a:pPr algn="just"/>
            <a:r>
              <a:rPr lang="en-US" sz="2000" dirty="0" smtClean="0">
                <a:ea typeface="Calibri" panose="020F0502020204030204" pitchFamily="34" charset="0"/>
                <a:cs typeface="Times New Roman" panose="02020603050405020304" pitchFamily="18" charset="0"/>
              </a:rPr>
              <a:t>Some of the external finances are targeted on Clinic renovations, Ambulances acquisition and borehole drilling</a:t>
            </a:r>
            <a:endParaRPr lang="en-GB" sz="2000" dirty="0">
              <a:effectLst/>
              <a:ea typeface="Calibri" panose="020F0502020204030204" pitchFamily="34" charset="0"/>
              <a:cs typeface="Times New Roman" panose="02020603050405020304" pitchFamily="18" charset="0"/>
            </a:endParaRPr>
          </a:p>
          <a:p>
            <a:pPr marL="0" indent="0">
              <a:buNone/>
            </a:pPr>
            <a:endParaRPr lang="en-ZA" sz="2000" b="1" dirty="0">
              <a:solidFill>
                <a:prstClr val="black"/>
              </a:solidFill>
            </a:endParaRPr>
          </a:p>
          <a:p>
            <a:pPr marL="0" indent="0">
              <a:buNone/>
            </a:pPr>
            <a:endParaRPr lang="en-ZW" sz="1800" b="1"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10" name="Content Placeholder 9">
            <a:extLst>
              <a:ext uri="{FF2B5EF4-FFF2-40B4-BE49-F238E27FC236}">
                <a16:creationId xmlns="" xmlns:a16="http://schemas.microsoft.com/office/drawing/2014/main" id="{C2249562-EE3B-3712-AC08-CADFE6B41B7B}"/>
              </a:ext>
            </a:extLst>
          </p:cNvPr>
          <p:cNvGraphicFramePr>
            <a:graphicFrameLocks noGrp="1"/>
          </p:cNvGraphicFramePr>
          <p:nvPr>
            <p:ph sz="half" idx="2"/>
            <p:extLst>
              <p:ext uri="{D42A27DB-BD31-4B8C-83A1-F6EECF244321}">
                <p14:modId xmlns:p14="http://schemas.microsoft.com/office/powerpoint/2010/main" val="893562585"/>
              </p:ext>
            </p:extLst>
          </p:nvPr>
        </p:nvGraphicFramePr>
        <p:xfrm>
          <a:off x="4800600" y="1600200"/>
          <a:ext cx="38862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Some of the external finances are focused on clinic upgrades, ambulances, and borehole digging.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2422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a:t>
            </a:r>
            <a:r>
              <a:rPr lang="en-GB" sz="3600" dirty="0">
                <a:effectLst/>
                <a:latin typeface="Calibri" panose="020F0502020204030204" pitchFamily="34" charset="0"/>
                <a:ea typeface="Calibri" panose="020F0502020204030204" pitchFamily="34" charset="0"/>
                <a:cs typeface="Times New Roman" panose="02020603050405020304" pitchFamily="18" charset="0"/>
              </a:rPr>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ZA" sz="3600"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496703246"/>
              </p:ext>
            </p:extLst>
          </p:nvPr>
        </p:nvGraphicFramePr>
        <p:xfrm>
          <a:off x="457200" y="1600200"/>
          <a:ext cx="4038600" cy="4861560"/>
        </p:xfrm>
        <a:graphic>
          <a:graphicData uri="http://schemas.openxmlformats.org/drawingml/2006/table">
            <a:tbl>
              <a:tblPr firstRow="1" lastRow="1" bandRow="1">
                <a:tableStyleId>{5C22544A-7EE6-4342-B048-85BDC9FD1C3A}</a:tableStyleId>
              </a:tblPr>
              <a:tblGrid>
                <a:gridCol w="2019300"/>
                <a:gridCol w="2019300"/>
              </a:tblGrid>
              <a:tr h="370840">
                <a:tc>
                  <a:txBody>
                    <a:bodyPr/>
                    <a:lstStyle/>
                    <a:p>
                      <a:endParaRPr lang="en-GB" dirty="0"/>
                    </a:p>
                  </a:txBody>
                  <a:tcPr/>
                </a:tc>
                <a:tc>
                  <a:txBody>
                    <a:bodyPr/>
                    <a:lstStyle/>
                    <a:p>
                      <a:r>
                        <a:rPr lang="en-US" dirty="0" smtClean="0"/>
                        <a:t>Amount</a:t>
                      </a:r>
                      <a:r>
                        <a:rPr lang="en-US" baseline="0" dirty="0" smtClean="0"/>
                        <a:t> USD</a:t>
                      </a:r>
                      <a:endParaRPr lang="en-GB" dirty="0"/>
                    </a:p>
                  </a:txBody>
                  <a:tcPr/>
                </a:tc>
              </a:tr>
              <a:tr h="370840">
                <a:tc>
                  <a:txBody>
                    <a:bodyPr/>
                    <a:lstStyle/>
                    <a:p>
                      <a:r>
                        <a:rPr lang="en-US" dirty="0" smtClean="0"/>
                        <a:t>Gender</a:t>
                      </a:r>
                      <a:r>
                        <a:rPr lang="en-US" baseline="0" dirty="0" smtClean="0"/>
                        <a:t> management system (GMS)</a:t>
                      </a:r>
                      <a:endParaRPr lang="en-GB" dirty="0"/>
                    </a:p>
                  </a:txBody>
                  <a:tcPr/>
                </a:tc>
                <a:tc>
                  <a:txBody>
                    <a:bodyPr/>
                    <a:lstStyle/>
                    <a:p>
                      <a:r>
                        <a:rPr lang="en-US" dirty="0" smtClean="0"/>
                        <a:t>139 169.00</a:t>
                      </a:r>
                    </a:p>
                    <a:p>
                      <a:endParaRPr lang="en-GB" dirty="0"/>
                    </a:p>
                  </a:txBody>
                  <a:tcPr/>
                </a:tc>
              </a:tr>
              <a:tr h="370840">
                <a:tc>
                  <a:txBody>
                    <a:bodyPr/>
                    <a:lstStyle/>
                    <a:p>
                      <a:r>
                        <a:rPr lang="en-US" dirty="0" smtClean="0"/>
                        <a:t>Employment expenditure </a:t>
                      </a:r>
                      <a:endParaRPr lang="en-GB" dirty="0"/>
                    </a:p>
                  </a:txBody>
                  <a:tcPr/>
                </a:tc>
                <a:tc>
                  <a:txBody>
                    <a:bodyPr/>
                    <a:lstStyle/>
                    <a:p>
                      <a:r>
                        <a:rPr lang="en-US" dirty="0" smtClean="0"/>
                        <a:t>7</a:t>
                      </a:r>
                      <a:r>
                        <a:rPr lang="en-US" baseline="0" dirty="0" smtClean="0"/>
                        <a:t> 880 425.00</a:t>
                      </a:r>
                      <a:endParaRPr lang="en-GB" dirty="0"/>
                    </a:p>
                  </a:txBody>
                  <a:tcPr/>
                </a:tc>
              </a:tr>
              <a:tr h="370840">
                <a:tc>
                  <a:txBody>
                    <a:bodyPr/>
                    <a:lstStyle/>
                    <a:p>
                      <a:r>
                        <a:rPr lang="en-US" dirty="0" smtClean="0"/>
                        <a:t>Employment equity related expenditure</a:t>
                      </a:r>
                      <a:endParaRPr lang="en-GB" dirty="0"/>
                    </a:p>
                  </a:txBody>
                  <a:tcPr/>
                </a:tc>
                <a:tc>
                  <a:txBody>
                    <a:bodyPr/>
                    <a:lstStyle/>
                    <a:p>
                      <a:r>
                        <a:rPr lang="en-US" dirty="0" smtClean="0"/>
                        <a:t>13 047.00</a:t>
                      </a:r>
                      <a:endParaRPr lang="en-GB" dirty="0"/>
                    </a:p>
                  </a:txBody>
                  <a:tcPr/>
                </a:tc>
              </a:tr>
              <a:tr h="370840">
                <a:tc>
                  <a:txBody>
                    <a:bodyPr/>
                    <a:lstStyle/>
                    <a:p>
                      <a:r>
                        <a:rPr lang="en-US" dirty="0" smtClean="0"/>
                        <a:t>Gender</a:t>
                      </a:r>
                      <a:r>
                        <a:rPr lang="en-US" baseline="0" dirty="0" smtClean="0"/>
                        <a:t> specific Programming</a:t>
                      </a:r>
                      <a:endParaRPr lang="en-GB" dirty="0"/>
                    </a:p>
                  </a:txBody>
                  <a:tcPr/>
                </a:tc>
                <a:tc>
                  <a:txBody>
                    <a:bodyPr/>
                    <a:lstStyle/>
                    <a:p>
                      <a:r>
                        <a:rPr lang="en-US" dirty="0" smtClean="0"/>
                        <a:t>535 080.00</a:t>
                      </a:r>
                      <a:endParaRPr lang="en-GB" dirty="0"/>
                    </a:p>
                  </a:txBody>
                  <a:tcPr/>
                </a:tc>
              </a:tr>
              <a:tr h="370840">
                <a:tc>
                  <a:txBody>
                    <a:bodyPr/>
                    <a:lstStyle/>
                    <a:p>
                      <a:r>
                        <a:rPr lang="en-US" dirty="0" smtClean="0"/>
                        <a:t>Mainstream </a:t>
                      </a:r>
                      <a:r>
                        <a:rPr lang="en-US" dirty="0" err="1" smtClean="0"/>
                        <a:t>Programmes</a:t>
                      </a:r>
                      <a:endParaRPr lang="en-GB" dirty="0"/>
                    </a:p>
                  </a:txBody>
                  <a:tcPr/>
                </a:tc>
                <a:tc>
                  <a:txBody>
                    <a:bodyPr/>
                    <a:lstStyle/>
                    <a:p>
                      <a:r>
                        <a:rPr lang="en-US" dirty="0" smtClean="0"/>
                        <a:t>24 793 616.00</a:t>
                      </a:r>
                      <a:endParaRPr lang="en-GB" dirty="0"/>
                    </a:p>
                  </a:txBody>
                  <a:tcPr/>
                </a:tc>
              </a:tr>
              <a:tr h="370840">
                <a:tc>
                  <a:txBody>
                    <a:bodyPr/>
                    <a:lstStyle/>
                    <a:p>
                      <a:r>
                        <a:rPr lang="en-US" dirty="0" smtClean="0"/>
                        <a:t>Other</a:t>
                      </a:r>
                      <a:endParaRPr lang="en-GB" dirty="0"/>
                    </a:p>
                  </a:txBody>
                  <a:tcPr/>
                </a:tc>
                <a:tc>
                  <a:txBody>
                    <a:bodyPr/>
                    <a:lstStyle/>
                    <a:p>
                      <a:r>
                        <a:rPr lang="en-US" dirty="0" smtClean="0"/>
                        <a:t>10</a:t>
                      </a:r>
                      <a:r>
                        <a:rPr lang="en-US" baseline="0" dirty="0" smtClean="0"/>
                        <a:t> 128 </a:t>
                      </a:r>
                      <a:r>
                        <a:rPr lang="en-US" baseline="0" dirty="0" smtClean="0"/>
                        <a:t>869.00</a:t>
                      </a:r>
                      <a:endParaRPr lang="en-GB" dirty="0"/>
                    </a:p>
                  </a:txBody>
                  <a:tcPr/>
                </a:tc>
              </a:tr>
              <a:tr h="370840">
                <a:tc>
                  <a:txBody>
                    <a:bodyPr/>
                    <a:lstStyle/>
                    <a:p>
                      <a:r>
                        <a:rPr lang="en-US" dirty="0" smtClean="0"/>
                        <a:t>Total</a:t>
                      </a:r>
                      <a:endParaRPr lang="en-GB" dirty="0"/>
                    </a:p>
                  </a:txBody>
                  <a:tcPr/>
                </a:tc>
                <a:tc>
                  <a:txBody>
                    <a:bodyPr/>
                    <a:lstStyle/>
                    <a:p>
                      <a:r>
                        <a:rPr lang="en-US" dirty="0" smtClean="0"/>
                        <a:t>43 490 206.00</a:t>
                      </a:r>
                      <a:endParaRPr lang="en-GB" dirty="0"/>
                    </a:p>
                  </a:txBody>
                  <a:tcPr/>
                </a:tc>
              </a:tr>
            </a:tbl>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69343537"/>
              </p:ext>
            </p:extLst>
          </p:nvPr>
        </p:nvGraphicFramePr>
        <p:xfrm>
          <a:off x="4648200" y="1600200"/>
          <a:ext cx="4038600" cy="370840"/>
        </p:xfrm>
        <a:graphic>
          <a:graphicData uri="http://schemas.openxmlformats.org/drawingml/2006/table">
            <a:tbl>
              <a:tblPr firstRow="1" bandRow="1">
                <a:tableStyleId>{5C22544A-7EE6-4342-B048-85BDC9FD1C3A}</a:tableStyleId>
              </a:tblPr>
              <a:tblGrid>
                <a:gridCol w="2019300"/>
                <a:gridCol w="2019300"/>
              </a:tblGrid>
              <a:tr h="370840">
                <a:tc>
                  <a:txBody>
                    <a:bodyPr/>
                    <a:lstStyle/>
                    <a:p>
                      <a:endParaRPr lang="en-GB" dirty="0"/>
                    </a:p>
                  </a:txBody>
                  <a:tcPr/>
                </a:tc>
                <a:tc>
                  <a:txBody>
                    <a:bodyPr/>
                    <a:lstStyle/>
                    <a:p>
                      <a:endParaRPr lang="en-GB"/>
                    </a:p>
                  </a:txBody>
                  <a:tcPr/>
                </a:tc>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15" name="Chart 14"/>
          <p:cNvGraphicFramePr>
            <a:graphicFrameLocks/>
          </p:cNvGraphicFramePr>
          <p:nvPr>
            <p:extLst>
              <p:ext uri="{D42A27DB-BD31-4B8C-83A1-F6EECF244321}">
                <p14:modId xmlns:p14="http://schemas.microsoft.com/office/powerpoint/2010/main" val="4112400885"/>
              </p:ext>
            </p:extLst>
          </p:nvPr>
        </p:nvGraphicFramePr>
        <p:xfrm>
          <a:off x="4495800" y="1600200"/>
          <a:ext cx="4572000" cy="4798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199603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a:t>
            </a:r>
            <a:r>
              <a:rPr lang="en-GB" sz="3600" dirty="0">
                <a:effectLst/>
                <a:latin typeface="Calibri" panose="020F0502020204030204" pitchFamily="34" charset="0"/>
                <a:ea typeface="Calibri" panose="020F0502020204030204" pitchFamily="34" charset="0"/>
                <a:cs typeface="Times New Roman" panose="02020603050405020304" pitchFamily="18" charset="0"/>
              </a:rPr>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ZA" sz="3600" dirty="0"/>
          </a:p>
        </p:txBody>
      </p:sp>
      <p:graphicFrame>
        <p:nvGraphicFramePr>
          <p:cNvPr id="4" name="Table 4">
            <a:extLst>
              <a:ext uri="{FF2B5EF4-FFF2-40B4-BE49-F238E27FC236}">
                <a16:creationId xmlns="" xmlns:a16="http://schemas.microsoft.com/office/drawing/2014/main" id="{3A23FAEA-850F-45E8-D245-8D1325A6AFBA}"/>
              </a:ext>
            </a:extLst>
          </p:cNvPr>
          <p:cNvGraphicFramePr>
            <a:graphicFrameLocks noGrp="1"/>
          </p:cNvGraphicFramePr>
          <p:nvPr>
            <p:ph idx="1"/>
            <p:extLst>
              <p:ext uri="{D42A27DB-BD31-4B8C-83A1-F6EECF244321}">
                <p14:modId xmlns:p14="http://schemas.microsoft.com/office/powerpoint/2010/main" val="3919965881"/>
              </p:ext>
            </p:extLst>
          </p:nvPr>
        </p:nvGraphicFramePr>
        <p:xfrm>
          <a:off x="457200" y="1234441"/>
          <a:ext cx="8503920" cy="4523540"/>
        </p:xfrm>
        <a:graphic>
          <a:graphicData uri="http://schemas.openxmlformats.org/drawingml/2006/table">
            <a:tbl>
              <a:tblPr firstRow="1" bandRow="1">
                <a:tableStyleId>{5C22544A-7EE6-4342-B048-85BDC9FD1C3A}</a:tableStyleId>
              </a:tblPr>
              <a:tblGrid>
                <a:gridCol w="4173219">
                  <a:extLst>
                    <a:ext uri="{9D8B030D-6E8A-4147-A177-3AD203B41FA5}">
                      <a16:colId xmlns="" xmlns:a16="http://schemas.microsoft.com/office/drawing/2014/main" val="3028236975"/>
                    </a:ext>
                  </a:extLst>
                </a:gridCol>
                <a:gridCol w="2598420">
                  <a:extLst>
                    <a:ext uri="{9D8B030D-6E8A-4147-A177-3AD203B41FA5}">
                      <a16:colId xmlns="" xmlns:a16="http://schemas.microsoft.com/office/drawing/2014/main" val="1778747858"/>
                    </a:ext>
                  </a:extLst>
                </a:gridCol>
                <a:gridCol w="1732281">
                  <a:extLst>
                    <a:ext uri="{9D8B030D-6E8A-4147-A177-3AD203B41FA5}">
                      <a16:colId xmlns="" xmlns:a16="http://schemas.microsoft.com/office/drawing/2014/main" val="2139355507"/>
                    </a:ext>
                  </a:extLst>
                </a:gridCol>
              </a:tblGrid>
              <a:tr h="505658">
                <a:tc>
                  <a:txBody>
                    <a:bodyPr/>
                    <a:lstStyle/>
                    <a:p>
                      <a:r>
                        <a:rPr lang="en-US" dirty="0">
                          <a:solidFill>
                            <a:schemeClr val="tx1"/>
                          </a:solidFill>
                        </a:rPr>
                        <a:t>Type of Expenditure</a:t>
                      </a:r>
                      <a:endParaRPr lang="en-GB" dirty="0">
                        <a:solidFill>
                          <a:schemeClr val="tx1"/>
                        </a:solidFill>
                      </a:endParaRPr>
                    </a:p>
                  </a:txBody>
                  <a:tcPr/>
                </a:tc>
                <a:tc>
                  <a:txBody>
                    <a:bodyPr/>
                    <a:lstStyle/>
                    <a:p>
                      <a:r>
                        <a:rPr lang="en-US" dirty="0">
                          <a:solidFill>
                            <a:schemeClr val="tx1"/>
                          </a:solidFill>
                        </a:rPr>
                        <a:t>Amount</a:t>
                      </a:r>
                      <a:endParaRPr lang="en-GB" dirty="0">
                        <a:solidFill>
                          <a:schemeClr val="tx1"/>
                        </a:solidFill>
                      </a:endParaRPr>
                    </a:p>
                  </a:txBody>
                  <a:tcPr/>
                </a:tc>
                <a:tc>
                  <a:txBody>
                    <a:bodyPr/>
                    <a:lstStyle/>
                    <a:p>
                      <a:r>
                        <a:rPr lang="en-US" dirty="0">
                          <a:solidFill>
                            <a:schemeClr val="tx1"/>
                          </a:solidFill>
                        </a:rPr>
                        <a:t>Proportion (%)</a:t>
                      </a:r>
                      <a:endParaRPr lang="en-GB" dirty="0">
                        <a:solidFill>
                          <a:schemeClr val="tx1"/>
                        </a:solidFill>
                      </a:endParaRPr>
                    </a:p>
                  </a:txBody>
                  <a:tcPr/>
                </a:tc>
                <a:extLst>
                  <a:ext uri="{0D108BD9-81ED-4DB2-BD59-A6C34878D82A}">
                    <a16:rowId xmlns="" xmlns:a16="http://schemas.microsoft.com/office/drawing/2014/main" val="1696426788"/>
                  </a:ext>
                </a:extLst>
              </a:tr>
              <a:tr h="505658">
                <a:tc>
                  <a:txBody>
                    <a:bodyPr/>
                    <a:lstStyle/>
                    <a:p>
                      <a:r>
                        <a:rPr lang="en-ZA" sz="1800" kern="1200" dirty="0">
                          <a:solidFill>
                            <a:schemeClr val="dk1"/>
                          </a:solidFill>
                          <a:effectLst/>
                          <a:latin typeface="+mn-lt"/>
                          <a:ea typeface="+mn-ea"/>
                          <a:cs typeface="+mn-cs"/>
                        </a:rPr>
                        <a:t>Gender Management System (GMS) </a:t>
                      </a:r>
                      <a:endParaRPr lang="en-GB" dirty="0"/>
                    </a:p>
                  </a:txBody>
                  <a:tcPr/>
                </a:tc>
                <a:tc>
                  <a:txBody>
                    <a:bodyPr/>
                    <a:lstStyle/>
                    <a:p>
                      <a:r>
                        <a:rPr lang="en-US" dirty="0" smtClean="0"/>
                        <a:t>139</a:t>
                      </a:r>
                      <a:r>
                        <a:rPr lang="en-US" baseline="0" dirty="0" smtClean="0"/>
                        <a:t> 169.00</a:t>
                      </a:r>
                      <a:endParaRPr lang="en-GB" dirty="0"/>
                    </a:p>
                  </a:txBody>
                  <a:tcPr/>
                </a:tc>
                <a:tc>
                  <a:txBody>
                    <a:bodyPr/>
                    <a:lstStyle/>
                    <a:p>
                      <a:r>
                        <a:rPr lang="en-US" dirty="0" smtClean="0"/>
                        <a:t>1%</a:t>
                      </a:r>
                      <a:endParaRPr lang="en-GB" dirty="0"/>
                    </a:p>
                  </a:txBody>
                  <a:tcPr/>
                </a:tc>
                <a:extLst>
                  <a:ext uri="{0D108BD9-81ED-4DB2-BD59-A6C34878D82A}">
                    <a16:rowId xmlns="" xmlns:a16="http://schemas.microsoft.com/office/drawing/2014/main" val="2594365503"/>
                  </a:ext>
                </a:extLst>
              </a:tr>
              <a:tr h="849512">
                <a:tc>
                  <a:txBody>
                    <a:bodyPr/>
                    <a:lstStyle/>
                    <a:p>
                      <a:r>
                        <a:rPr lang="en-ZA" sz="1800" kern="1200" dirty="0">
                          <a:solidFill>
                            <a:schemeClr val="dk1"/>
                          </a:solidFill>
                          <a:effectLst/>
                          <a:latin typeface="+mn-lt"/>
                          <a:ea typeface="+mn-ea"/>
                          <a:cs typeface="+mn-cs"/>
                        </a:rPr>
                        <a:t>Employment expenditure (Human Capital Expenditure)</a:t>
                      </a:r>
                      <a:endParaRPr lang="en-GB" dirty="0"/>
                    </a:p>
                  </a:txBody>
                  <a:tcPr/>
                </a:tc>
                <a:tc>
                  <a:txBody>
                    <a:bodyPr/>
                    <a:lstStyle/>
                    <a:p>
                      <a:r>
                        <a:rPr lang="en-US" dirty="0" smtClean="0"/>
                        <a:t>7 880</a:t>
                      </a:r>
                      <a:r>
                        <a:rPr lang="en-US" baseline="0" dirty="0" smtClean="0"/>
                        <a:t> 425.00</a:t>
                      </a:r>
                      <a:endParaRPr lang="en-GB" dirty="0"/>
                    </a:p>
                  </a:txBody>
                  <a:tcPr/>
                </a:tc>
                <a:tc>
                  <a:txBody>
                    <a:bodyPr/>
                    <a:lstStyle/>
                    <a:p>
                      <a:r>
                        <a:rPr lang="en-US" dirty="0" smtClean="0"/>
                        <a:t>18%</a:t>
                      </a:r>
                      <a:endParaRPr lang="en-GB" dirty="0"/>
                    </a:p>
                  </a:txBody>
                  <a:tcPr/>
                </a:tc>
                <a:extLst>
                  <a:ext uri="{0D108BD9-81ED-4DB2-BD59-A6C34878D82A}">
                    <a16:rowId xmlns="" xmlns:a16="http://schemas.microsoft.com/office/drawing/2014/main" val="4039648564"/>
                  </a:ext>
                </a:extLst>
              </a:tr>
              <a:tr h="505658">
                <a:tc>
                  <a:txBody>
                    <a:bodyPr/>
                    <a:lstStyle/>
                    <a:p>
                      <a:r>
                        <a:rPr lang="en-GB" dirty="0"/>
                        <a:t>Employment equity related expenditure</a:t>
                      </a:r>
                    </a:p>
                  </a:txBody>
                  <a:tcPr/>
                </a:tc>
                <a:tc>
                  <a:txBody>
                    <a:bodyPr/>
                    <a:lstStyle/>
                    <a:p>
                      <a:r>
                        <a:rPr lang="en-US" dirty="0" smtClean="0"/>
                        <a:t>13 047.00</a:t>
                      </a:r>
                      <a:endParaRPr lang="en-GB" dirty="0"/>
                    </a:p>
                  </a:txBody>
                  <a:tcPr/>
                </a:tc>
                <a:tc>
                  <a:txBody>
                    <a:bodyPr/>
                    <a:lstStyle/>
                    <a:p>
                      <a:endParaRPr lang="en-GB" dirty="0"/>
                    </a:p>
                  </a:txBody>
                  <a:tcPr/>
                </a:tc>
                <a:extLst>
                  <a:ext uri="{0D108BD9-81ED-4DB2-BD59-A6C34878D82A}">
                    <a16:rowId xmlns="" xmlns:a16="http://schemas.microsoft.com/office/drawing/2014/main" val="3537071230"/>
                  </a:ext>
                </a:extLst>
              </a:tr>
              <a:tr h="505658">
                <a:tc>
                  <a:txBody>
                    <a:bodyPr/>
                    <a:lstStyle/>
                    <a:p>
                      <a:r>
                        <a:rPr lang="en-GB" dirty="0"/>
                        <a:t>Gender Specific Programming</a:t>
                      </a:r>
                    </a:p>
                  </a:txBody>
                  <a:tcPr/>
                </a:tc>
                <a:tc>
                  <a:txBody>
                    <a:bodyPr/>
                    <a:lstStyle/>
                    <a:p>
                      <a:r>
                        <a:rPr lang="en-US" dirty="0" smtClean="0"/>
                        <a:t>535 080.00</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a:t>
                      </a:r>
                      <a:endParaRPr lang="en-GB" dirty="0" smtClean="0"/>
                    </a:p>
                    <a:p>
                      <a:endParaRPr lang="en-GB" dirty="0"/>
                    </a:p>
                  </a:txBody>
                  <a:tcPr/>
                </a:tc>
                <a:extLst>
                  <a:ext uri="{0D108BD9-81ED-4DB2-BD59-A6C34878D82A}">
                    <a16:rowId xmlns="" xmlns:a16="http://schemas.microsoft.com/office/drawing/2014/main" val="3633499837"/>
                  </a:ext>
                </a:extLst>
              </a:tr>
              <a:tr h="505658">
                <a:tc>
                  <a:txBody>
                    <a:bodyPr/>
                    <a:lstStyle/>
                    <a:p>
                      <a:r>
                        <a:rPr lang="en-GB" dirty="0"/>
                        <a:t>Mainstream Programmes </a:t>
                      </a:r>
                    </a:p>
                  </a:txBody>
                  <a:tcPr/>
                </a:tc>
                <a:tc>
                  <a:txBody>
                    <a:bodyPr/>
                    <a:lstStyle/>
                    <a:p>
                      <a:r>
                        <a:rPr lang="en-US" dirty="0" smtClean="0"/>
                        <a:t>24 793 616.00</a:t>
                      </a:r>
                      <a:endParaRPr lang="en-GB" dirty="0"/>
                    </a:p>
                  </a:txBody>
                  <a:tcPr/>
                </a:tc>
                <a:tc>
                  <a:txBody>
                    <a:bodyPr/>
                    <a:lstStyle/>
                    <a:p>
                      <a:r>
                        <a:rPr lang="en-US" dirty="0" smtClean="0"/>
                        <a:t>57%</a:t>
                      </a:r>
                      <a:endParaRPr lang="en-GB" dirty="0"/>
                    </a:p>
                  </a:txBody>
                  <a:tcPr/>
                </a:tc>
                <a:extLst>
                  <a:ext uri="{0D108BD9-81ED-4DB2-BD59-A6C34878D82A}">
                    <a16:rowId xmlns="" xmlns:a16="http://schemas.microsoft.com/office/drawing/2014/main" val="4141272286"/>
                  </a:ext>
                </a:extLst>
              </a:tr>
              <a:tr h="505658">
                <a:tc>
                  <a:txBody>
                    <a:bodyPr/>
                    <a:lstStyle/>
                    <a:p>
                      <a:r>
                        <a:rPr lang="en-US" dirty="0"/>
                        <a:t>Other</a:t>
                      </a:r>
                      <a:endParaRPr lang="en-GB" dirty="0"/>
                    </a:p>
                  </a:txBody>
                  <a:tcPr/>
                </a:tc>
                <a:tc>
                  <a:txBody>
                    <a:bodyPr/>
                    <a:lstStyle/>
                    <a:p>
                      <a:r>
                        <a:rPr lang="en-US" dirty="0" smtClean="0"/>
                        <a:t>10 128 869.00</a:t>
                      </a:r>
                      <a:endParaRPr lang="en-GB" dirty="0"/>
                    </a:p>
                  </a:txBody>
                  <a:tcPr/>
                </a:tc>
                <a:tc>
                  <a:txBody>
                    <a:bodyPr/>
                    <a:lstStyle/>
                    <a:p>
                      <a:r>
                        <a:rPr lang="en-US" dirty="0" smtClean="0"/>
                        <a:t>23%</a:t>
                      </a:r>
                      <a:endParaRPr lang="en-GB" dirty="0"/>
                    </a:p>
                  </a:txBody>
                  <a:tcPr/>
                </a:tc>
                <a:extLst>
                  <a:ext uri="{0D108BD9-81ED-4DB2-BD59-A6C34878D82A}">
                    <a16:rowId xmlns="" xmlns:a16="http://schemas.microsoft.com/office/drawing/2014/main" val="1731612640"/>
                  </a:ext>
                </a:extLst>
              </a:tr>
              <a:tr h="505658">
                <a:tc>
                  <a:txBody>
                    <a:bodyPr/>
                    <a:lstStyle/>
                    <a:p>
                      <a:r>
                        <a:rPr lang="en-US" b="1" dirty="0"/>
                        <a:t>Total</a:t>
                      </a:r>
                      <a:endParaRPr lang="en-GB" b="1" dirty="0"/>
                    </a:p>
                  </a:txBody>
                  <a:tcPr/>
                </a:tc>
                <a:tc>
                  <a:txBody>
                    <a:bodyPr/>
                    <a:lstStyle/>
                    <a:p>
                      <a:r>
                        <a:rPr lang="en-US" dirty="0" smtClean="0"/>
                        <a:t>43 490 206.00</a:t>
                      </a:r>
                      <a:endParaRPr lang="en-GB" dirty="0"/>
                    </a:p>
                  </a:txBody>
                  <a:tcPr/>
                </a:tc>
                <a:tc>
                  <a:txBody>
                    <a:bodyPr/>
                    <a:lstStyle/>
                    <a:p>
                      <a:r>
                        <a:rPr lang="en-US" dirty="0" smtClean="0"/>
                        <a:t>100%</a:t>
                      </a:r>
                      <a:endParaRPr lang="en-GB" dirty="0"/>
                    </a:p>
                  </a:txBody>
                  <a:tcPr/>
                </a:tc>
                <a:extLst>
                  <a:ext uri="{0D108BD9-81ED-4DB2-BD59-A6C34878D82A}">
                    <a16:rowId xmlns="" xmlns:a16="http://schemas.microsoft.com/office/drawing/2014/main" val="1896237841"/>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23351954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1" ma:contentTypeDescription="Create a new document." ma:contentTypeScope="" ma:versionID="053a5ec0831317e823422aaa8b6e0f06">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22a11a410b86899d8171017e0a53600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RLLink xmlns="baaa1e52-d096-4578-884f-544177159c31">
      <Url xsi:nil="true"/>
      <Description xsi:nil="true"/>
    </URLLink>
    <TaxCatchAll xmlns="5c72703c-1067-4fa7-89cc-ef245258de7b" xsi:nil="true"/>
    <lcf76f155ced4ddcb4097134ff3c332f xmlns="baaa1e52-d096-4578-884f-544177159c3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A69B63-AA6D-483D-A19D-ED6EACBBC81F}"/>
</file>

<file path=customXml/itemProps2.xml><?xml version="1.0" encoding="utf-8"?>
<ds:datastoreItem xmlns:ds="http://schemas.openxmlformats.org/officeDocument/2006/customXml" ds:itemID="{C55E51EE-2B4A-4D72-8861-9CB0C1EED28F}">
  <ds:schemaRefs>
    <ds:schemaRef ds:uri="5c72703c-1067-4fa7-89cc-ef245258de7b"/>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0d0128bf-0240-4a00-b00a-ea9f2cdab004"/>
    <ds:schemaRef ds:uri="http://www.w3.org/XML/1998/namespace"/>
  </ds:schemaRefs>
</ds:datastoreItem>
</file>

<file path=customXml/itemProps3.xml><?xml version="1.0" encoding="utf-8"?>
<ds:datastoreItem xmlns:ds="http://schemas.openxmlformats.org/officeDocument/2006/customXml" ds:itemID="{64B9AA27-9761-4E4B-B6EF-22624EC191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8315</TotalTime>
  <Words>1809</Words>
  <Application>Microsoft Office PowerPoint</Application>
  <PresentationFormat>On-screen Show (4:3)</PresentationFormat>
  <Paragraphs>493</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Liberation Sans Narrow</vt:lpstr>
      <vt:lpstr>Tahoma</vt:lpstr>
      <vt:lpstr>Times New Roman</vt:lpstr>
      <vt:lpstr>Wingdings</vt:lpstr>
      <vt:lpstr>Office Theme</vt:lpstr>
      <vt:lpstr>PowerPoint Presentation</vt:lpstr>
      <vt:lpstr>OVERVIEW </vt:lpstr>
      <vt:lpstr> I. POLICY FRAMEWORK    </vt:lpstr>
      <vt:lpstr>II. THE BUDGET PROCESS   </vt:lpstr>
      <vt:lpstr>II. THE BUDGET PROCESS   </vt:lpstr>
      <vt:lpstr>II. THE BUDGET PROCESS   </vt:lpstr>
      <vt:lpstr>III. REVENUE</vt:lpstr>
      <vt:lpstr>IV. EXPENDITURE  </vt:lpstr>
      <vt:lpstr>IV. EXPENDITURE  </vt:lpstr>
      <vt:lpstr>IV. EXPENDITURE- GMS </vt:lpstr>
      <vt:lpstr>IV. Gender Specific expenditure </vt:lpstr>
      <vt:lpstr>IV. EMPLOYMENT EXPENDITURE </vt:lpstr>
      <vt:lpstr>IV. EMPLOYMENT EXPENDITURE- Gender Wage Gap Analysis </vt:lpstr>
      <vt:lpstr>V. EXPENDITURE- GENDER IN MAINSTREAM BUDGET </vt:lpstr>
      <vt:lpstr>V. EXPENDITURE- ANALYSIS OF ONE SECTOR EG  </vt:lpstr>
      <vt:lpstr>V. EXPENDITURE- GENDER IN MAINSTREAM BUDGET </vt:lpstr>
      <vt:lpstr>V. EXPENDITURE- GENDER IN MAINSTREAM BUDGET – EXAMPLE  </vt:lpstr>
      <vt:lpstr>VI. BUDGET CROSS SUBSIDISATION ANALYSIS</vt:lpstr>
      <vt:lpstr>VI. BUDGET CROSS SUBSIDISATION ANALYSIS</vt:lpstr>
      <vt:lpstr>VII. CONCLUSIONS AND 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Mr Chauke</cp:lastModifiedBy>
  <cp:revision>181</cp:revision>
  <dcterms:created xsi:type="dcterms:W3CDTF">2014-03-06T12:27:13Z</dcterms:created>
  <dcterms:modified xsi:type="dcterms:W3CDTF">2024-11-07T15:03:17Z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ies>
</file>