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7" r:id="rId6"/>
    <p:sldId id="258" r:id="rId7"/>
    <p:sldId id="263" r:id="rId8"/>
    <p:sldId id="298" r:id="rId9"/>
    <p:sldId id="286" r:id="rId10"/>
    <p:sldId id="285" r:id="rId11"/>
    <p:sldId id="273" r:id="rId12"/>
    <p:sldId id="275" r:id="rId13"/>
    <p:sldId id="287" r:id="rId14"/>
    <p:sldId id="288" r:id="rId15"/>
    <p:sldId id="292" r:id="rId16"/>
    <p:sldId id="299" r:id="rId17"/>
    <p:sldId id="289" r:id="rId18"/>
    <p:sldId id="290" r:id="rId19"/>
    <p:sldId id="280" r:id="rId20"/>
    <p:sldId id="297" r:id="rId21"/>
    <p:sldId id="300" r:id="rId22"/>
    <p:sldId id="295" r:id="rId23"/>
    <p:sldId id="301" r:id="rId24"/>
    <p:sldId id="302" r:id="rId25"/>
    <p:sldId id="279" r:id="rId26"/>
    <p:sldId id="291"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grb\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Sources of Revenue</c:v>
                </c:pt>
              </c:strCache>
            </c:strRef>
          </c:tx>
          <c:spPr>
            <a:solidFill>
              <a:srgbClr val="00B050"/>
            </a:solidFill>
          </c:spPr>
          <c:dPt>
            <c:idx val="0"/>
            <c:bubble3D val="0"/>
            <c:spPr>
              <a:solidFill>
                <a:schemeClr val="accent6">
                  <a:lumMod val="50000"/>
                </a:schemeClr>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xmlns:c16r2="http://schemas.microsoft.com/office/drawing/2015/06/chart">
              <c:ext xmlns:c16="http://schemas.microsoft.com/office/drawing/2014/chart" uri="{C3380CC4-5D6E-409C-BE32-E72D297353CC}">
                <c16:uniqueId val="{00000001-CB86-4CB7-8ABE-6D95085609B6}"/>
              </c:ext>
            </c:extLst>
          </c:dPt>
          <c:dPt>
            <c:idx val="1"/>
            <c:bubble3D val="0"/>
            <c:spPr>
              <a:solidFill>
                <a:srgbClr val="00B050"/>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xmlns:c16r2="http://schemas.microsoft.com/office/drawing/2015/06/chart">
              <c:ext xmlns:c16="http://schemas.microsoft.com/office/drawing/2014/chart" uri="{C3380CC4-5D6E-409C-BE32-E72D297353CC}">
                <c16:uniqueId val="{00000003-CB86-4CB7-8ABE-6D95085609B6}"/>
              </c:ext>
            </c:extLst>
          </c:dPt>
          <c:dLbls>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Internal</c:v>
                </c:pt>
                <c:pt idx="1">
                  <c:v>External</c:v>
                </c:pt>
              </c:strCache>
            </c:strRef>
          </c:cat>
          <c:val>
            <c:numRef>
              <c:f>Sheet1!$B$2:$B$3</c:f>
              <c:numCache>
                <c:formatCode>#,##0.00</c:formatCode>
                <c:ptCount val="2"/>
                <c:pt idx="0">
                  <c:v>22187791500</c:v>
                </c:pt>
                <c:pt idx="1">
                  <c:v>25424282520</c:v>
                </c:pt>
              </c:numCache>
            </c:numRef>
          </c:val>
          <c:extLst xmlns:c16r2="http://schemas.microsoft.com/office/drawing/2015/06/chart">
            <c:ext xmlns:c16="http://schemas.microsoft.com/office/drawing/2014/chart" uri="{C3380CC4-5D6E-409C-BE32-E72D297353CC}">
              <c16:uniqueId val="{00000000-6EE8-4B69-9521-BBE9633987E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2060"/>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dPt>
          <c:dPt>
            <c:idx val="1"/>
            <c:bubble3D val="0"/>
            <c:spPr>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dPt>
          <c:dPt>
            <c:idx val="2"/>
            <c:bubble3D val="0"/>
            <c:spPr>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dPt>
          <c:dPt>
            <c:idx val="3"/>
            <c:bubble3D val="0"/>
            <c:spPr>
              <a:solidFill>
                <a:srgbClr val="FFC000"/>
              </a:soli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dPt>
          <c:dPt>
            <c:idx val="4"/>
            <c:bubble3D val="0"/>
            <c:spPr>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Gender Management System;</c:v>
                </c:pt>
                <c:pt idx="1">
                  <c:v>Salaries</c:v>
                </c:pt>
                <c:pt idx="2">
                  <c:v>employment equity-related expenditure</c:v>
                </c:pt>
                <c:pt idx="3">
                  <c:v>gender-specific programmes</c:v>
                </c:pt>
                <c:pt idx="4">
                  <c:v>mainstream programmes. </c:v>
                </c:pt>
              </c:strCache>
            </c:strRef>
          </c:cat>
          <c:val>
            <c:numRef>
              <c:f>Sheet1!$B$2:$B$6</c:f>
              <c:numCache>
                <c:formatCode>_(* #,##0.00_);_(* \(#,##0.00\);_(* "-"??_);_(@_)</c:formatCode>
                <c:ptCount val="5"/>
                <c:pt idx="0">
                  <c:v>709281513.97000003</c:v>
                </c:pt>
                <c:pt idx="1">
                  <c:v>1703043438</c:v>
                </c:pt>
                <c:pt idx="2">
                  <c:v>2495609052.8099999</c:v>
                </c:pt>
                <c:pt idx="3">
                  <c:v>3871198563.1100001</c:v>
                </c:pt>
                <c:pt idx="4">
                  <c:v>3313580698.3099999</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6">
                  <a:lumMod val="50000"/>
                </a:schemeClr>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tx1"/>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Sheet1!$H$10:$H$15</c:f>
              <c:strCache>
                <c:ptCount val="6"/>
                <c:pt idx="0">
                  <c:v>Governance &amp; Administration</c:v>
                </c:pt>
                <c:pt idx="1">
                  <c:v>Water Sanitation &amp; Hygiene</c:v>
                </c:pt>
                <c:pt idx="2">
                  <c:v>Social Services</c:v>
                </c:pt>
                <c:pt idx="3">
                  <c:v>Roads</c:v>
                </c:pt>
                <c:pt idx="4">
                  <c:v>Public Safety &amp; Security</c:v>
                </c:pt>
                <c:pt idx="5">
                  <c:v>Natural Resources &amp; Conservation</c:v>
                </c:pt>
              </c:strCache>
            </c:strRef>
          </c:cat>
          <c:val>
            <c:numRef>
              <c:f>Sheet1!$I$10:$I$15</c:f>
              <c:numCache>
                <c:formatCode>_(* #,##0.00_);_(* \(#,##0.00\);_(* "-"??_);_(@_)</c:formatCode>
                <c:ptCount val="6"/>
                <c:pt idx="0">
                  <c:v>86355.509237864244</c:v>
                </c:pt>
                <c:pt idx="1">
                  <c:v>115140.67921547308</c:v>
                </c:pt>
                <c:pt idx="2">
                  <c:v>172711.01864946904</c:v>
                </c:pt>
                <c:pt idx="3">
                  <c:v>143925.84901934135</c:v>
                </c:pt>
                <c:pt idx="4">
                  <c:v>0</c:v>
                </c:pt>
                <c:pt idx="5">
                  <c:v>5757.0449064294971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002949006623901"/>
          <c:y val="0.19693406606596994"/>
          <c:w val="0.32213320998598527"/>
          <c:h val="0.7458698766064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04/11/2024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11</a:t>
            </a:fld>
            <a:endParaRPr lang="en-GB"/>
          </a:p>
        </p:txBody>
      </p:sp>
    </p:spTree>
    <p:extLst>
      <p:ext uri="{BB962C8B-B14F-4D97-AF65-F5344CB8AC3E}">
        <p14:creationId xmlns:p14="http://schemas.microsoft.com/office/powerpoint/2010/main" val="404190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64767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77924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67905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9166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4877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B4485F-ED24-47DB-AFF9-387090B6200D}" type="datetimeFigureOut">
              <a:rPr lang="en-ZW" smtClean="0"/>
              <a:t>4/11/2024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74779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B4485F-ED24-47DB-AFF9-387090B6200D}" type="datetimeFigureOut">
              <a:rPr lang="en-ZW" smtClean="0"/>
              <a:t>4/11/2024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75639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90087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6943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90153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4/11/2024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415112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28170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B4485F-ED24-47DB-AFF9-387090B6200D}" type="datetimeFigureOut">
              <a:rPr lang="en-ZW" smtClean="0"/>
              <a:t>4/11/2024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8992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B4485F-ED24-47DB-AFF9-387090B6200D}" type="datetimeFigureOut">
              <a:rPr lang="en-ZW" smtClean="0"/>
              <a:t>4/11/2024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3728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DB4485F-ED24-47DB-AFF9-387090B6200D}" type="datetimeFigureOut">
              <a:rPr lang="en-ZW" smtClean="0"/>
              <a:t>4/11/2024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415658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6498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4/11/2024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15858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DB4485F-ED24-47DB-AFF9-387090B6200D}" type="datetimeFigureOut">
              <a:rPr lang="en-ZW" smtClean="0"/>
              <a:t>4/11/2024</a:t>
            </a:fld>
            <a:endParaRPr lang="en-ZW"/>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ZW"/>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1894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5496" y="2061182"/>
            <a:ext cx="7696200" cy="3724096"/>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a:t>
            </a:r>
            <a:r>
              <a:rPr lang="en-ZW" sz="3600" b="1" dirty="0" smtClean="0"/>
              <a:t>2024 </a:t>
            </a:r>
            <a:endParaRPr lang="en-ZW" sz="3600" b="1" dirty="0"/>
          </a:p>
          <a:p>
            <a:pPr algn="ctr"/>
            <a:r>
              <a:rPr lang="en-ZW" sz="3600" b="1" dirty="0"/>
              <a:t>GENDER RESPONSIVE BUDGETING Template</a:t>
            </a:r>
          </a:p>
          <a:p>
            <a:pPr algn="ctr"/>
            <a:endParaRPr lang="en-ZW" sz="2000" b="1" dirty="0"/>
          </a:p>
          <a:p>
            <a:pPr algn="ctr"/>
            <a:r>
              <a:rPr lang="en-ZW" sz="2000" dirty="0" smtClean="0">
                <a:solidFill>
                  <a:srgbClr val="FF0000"/>
                </a:solidFill>
              </a:rPr>
              <a:t>(Zimbabwe, Mwenezi Rural District Council, 29 October 2024 </a:t>
            </a:r>
            <a:r>
              <a:rPr lang="en-ZW" sz="2000" dirty="0">
                <a:solidFill>
                  <a:srgbClr val="FF0000"/>
                </a:solidFill>
              </a:rPr>
              <a:t>and </a:t>
            </a:r>
            <a:r>
              <a:rPr lang="en-ZW" sz="2000" dirty="0" smtClean="0">
                <a:solidFill>
                  <a:srgbClr val="FF0000"/>
                </a:solidFill>
              </a:rPr>
              <a:t>James </a:t>
            </a:r>
            <a:r>
              <a:rPr lang="en-ZW" sz="2000" dirty="0" err="1" smtClean="0">
                <a:solidFill>
                  <a:srgbClr val="FF0000"/>
                </a:solidFill>
              </a:rPr>
              <a:t>Chauke</a:t>
            </a:r>
            <a:r>
              <a:rPr lang="en-ZW" sz="2000" dirty="0" smtClean="0">
                <a:solidFill>
                  <a:srgbClr val="FF0000"/>
                </a:solidFill>
              </a:rPr>
              <a:t>)</a:t>
            </a:r>
            <a:endParaRPr lang="en-ZW" sz="2000" dirty="0">
              <a:solidFill>
                <a:srgbClr val="FF0000"/>
              </a:solidFill>
            </a:endParaRPr>
          </a:p>
          <a:p>
            <a:pPr algn="ctr"/>
            <a:r>
              <a:rPr lang="en-ZW" sz="2000" dirty="0" smtClean="0">
                <a:solidFill>
                  <a:srgbClr val="FF0000"/>
                </a:solidFill>
              </a:rPr>
              <a:t>.</a:t>
            </a:r>
            <a:endParaRPr lang="en-ZW" sz="2000" dirty="0">
              <a:solidFill>
                <a:srgbClr val="FF0000"/>
              </a:solidFill>
            </a:endParaRPr>
          </a:p>
        </p:txBody>
      </p:sp>
      <p:sp>
        <p:nvSpPr>
          <p:cNvPr id="9" name="TextBox 8"/>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76200" y="685800"/>
            <a:ext cx="8915400" cy="11430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 xmlns:a16="http://schemas.microsoft.com/office/drawing/2014/main" id="{3A23FAEA-850F-45E8-D245-8D1325A6AFBA}"/>
              </a:ext>
            </a:extLst>
          </p:cNvPr>
          <p:cNvGraphicFramePr>
            <a:graphicFrameLocks noGrp="1"/>
          </p:cNvGraphicFramePr>
          <p:nvPr>
            <p:ph sz="quarter" idx="13"/>
            <p:extLst>
              <p:ext uri="{D42A27DB-BD31-4B8C-83A1-F6EECF244321}">
                <p14:modId xmlns:p14="http://schemas.microsoft.com/office/powerpoint/2010/main" val="803264472"/>
              </p:ext>
            </p:extLst>
          </p:nvPr>
        </p:nvGraphicFramePr>
        <p:xfrm>
          <a:off x="320041" y="1416606"/>
          <a:ext cx="8503920" cy="4389118"/>
        </p:xfrm>
        <a:graphic>
          <a:graphicData uri="http://schemas.openxmlformats.org/drawingml/2006/table">
            <a:tbl>
              <a:tblPr firstRow="1" bandRow="1">
                <a:tableStyleId>{5C22544A-7EE6-4342-B048-85BDC9FD1C3A}</a:tableStyleId>
              </a:tblPr>
              <a:tblGrid>
                <a:gridCol w="4173219">
                  <a:extLst>
                    <a:ext uri="{9D8B030D-6E8A-4147-A177-3AD203B41FA5}">
                      <a16:colId xmlns="" xmlns:a16="http://schemas.microsoft.com/office/drawing/2014/main" val="3028236975"/>
                    </a:ext>
                  </a:extLst>
                </a:gridCol>
                <a:gridCol w="2598420">
                  <a:extLst>
                    <a:ext uri="{9D8B030D-6E8A-4147-A177-3AD203B41FA5}">
                      <a16:colId xmlns="" xmlns:a16="http://schemas.microsoft.com/office/drawing/2014/main" val="1778747858"/>
                    </a:ext>
                  </a:extLst>
                </a:gridCol>
                <a:gridCol w="1732281">
                  <a:extLst>
                    <a:ext uri="{9D8B030D-6E8A-4147-A177-3AD203B41FA5}">
                      <a16:colId xmlns="" xmlns:a16="http://schemas.microsoft.com/office/drawing/2014/main" val="2139355507"/>
                    </a:ext>
                  </a:extLst>
                </a:gridCol>
              </a:tblGrid>
              <a:tr h="505658">
                <a:tc>
                  <a:txBody>
                    <a:bodyPr/>
                    <a:lstStyle/>
                    <a:p>
                      <a:pPr algn="l"/>
                      <a:r>
                        <a:rPr lang="en-US" dirty="0">
                          <a:solidFill>
                            <a:schemeClr val="tx1"/>
                          </a:solidFill>
                        </a:rPr>
                        <a:t>Type of Expenditure</a:t>
                      </a:r>
                      <a:endParaRPr lang="en-GB" dirty="0">
                        <a:solidFill>
                          <a:schemeClr val="tx1"/>
                        </a:solidFill>
                      </a:endParaRPr>
                    </a:p>
                  </a:txBody>
                  <a:tcPr/>
                </a:tc>
                <a:tc>
                  <a:txBody>
                    <a:bodyPr/>
                    <a:lstStyle/>
                    <a:p>
                      <a:pPr algn="r"/>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 xmlns:a16="http://schemas.microsoft.com/office/drawing/2014/main" val="1696426788"/>
                  </a:ext>
                </a:extLst>
              </a:tr>
              <a:tr h="505658">
                <a:tc>
                  <a:txBody>
                    <a:bodyPr/>
                    <a:lstStyle/>
                    <a:p>
                      <a:pPr algn="l"/>
                      <a:r>
                        <a:rPr lang="en-ZA" sz="1800" kern="1200" dirty="0">
                          <a:solidFill>
                            <a:schemeClr val="dk1"/>
                          </a:solidFill>
                          <a:effectLst/>
                          <a:latin typeface="+mn-lt"/>
                          <a:ea typeface="+mn-ea"/>
                          <a:cs typeface="+mn-cs"/>
                        </a:rPr>
                        <a:t>Gender Management System (GMS) </a:t>
                      </a:r>
                      <a:endParaRPr lang="en-GB" dirty="0"/>
                    </a:p>
                  </a:txBody>
                  <a:tcPr/>
                </a:tc>
                <a:tc>
                  <a:txBody>
                    <a:bodyPr/>
                    <a:lstStyle/>
                    <a:p>
                      <a:pPr algn="r" fontAlgn="b"/>
                      <a:r>
                        <a:rPr lang="en-ZW" sz="1800" b="1" i="0" u="none" strike="noStrike" dirty="0" smtClean="0">
                          <a:solidFill>
                            <a:srgbClr val="000000"/>
                          </a:solidFill>
                          <a:effectLst/>
                          <a:latin typeface="Calibri" panose="020F0502020204030204" pitchFamily="34" charset="0"/>
                        </a:rPr>
                        <a:t> 123,230.97 </a:t>
                      </a:r>
                      <a:endParaRPr lang="en-ZW"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 xmlns:a16="http://schemas.microsoft.com/office/drawing/2014/main" val="2594365503"/>
                  </a:ext>
                </a:extLst>
              </a:tr>
              <a:tr h="849512">
                <a:tc>
                  <a:txBody>
                    <a:bodyPr/>
                    <a:lstStyle/>
                    <a:p>
                      <a:pPr algn="l"/>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pPr algn="r" fontAlgn="b"/>
                      <a:r>
                        <a:rPr lang="en-ZW" sz="1800" b="1" i="0" u="none" strike="noStrike" dirty="0" smtClean="0">
                          <a:solidFill>
                            <a:srgbClr val="000000"/>
                          </a:solidFill>
                          <a:effectLst/>
                          <a:latin typeface="Calibri" panose="020F0502020204030204" pitchFamily="34" charset="0"/>
                        </a:rPr>
                        <a:t> 295,887.74 </a:t>
                      </a:r>
                      <a:endParaRPr lang="en-ZW"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13%</a:t>
                      </a:r>
                    </a:p>
                  </a:txBody>
                  <a:tcPr marL="9525" marR="9525" marT="9525" marB="0" anchor="b"/>
                </a:tc>
                <a:extLst>
                  <a:ext uri="{0D108BD9-81ED-4DB2-BD59-A6C34878D82A}">
                    <a16:rowId xmlns="" xmlns:a16="http://schemas.microsoft.com/office/drawing/2014/main" val="4039648564"/>
                  </a:ext>
                </a:extLst>
              </a:tr>
              <a:tr h="505658">
                <a:tc>
                  <a:txBody>
                    <a:bodyPr/>
                    <a:lstStyle/>
                    <a:p>
                      <a:pPr algn="l"/>
                      <a:r>
                        <a:rPr lang="en-GB" dirty="0"/>
                        <a:t>Employment equity related expenditure</a:t>
                      </a:r>
                    </a:p>
                  </a:txBody>
                  <a:tcPr/>
                </a:tc>
                <a:tc>
                  <a:txBody>
                    <a:bodyPr/>
                    <a:lstStyle/>
                    <a:p>
                      <a:pPr algn="r" fontAlgn="b"/>
                      <a:r>
                        <a:rPr lang="en-ZW" sz="1800" b="1" i="0" u="none" strike="noStrike" dirty="0" smtClean="0">
                          <a:solidFill>
                            <a:srgbClr val="000000"/>
                          </a:solidFill>
                          <a:effectLst/>
                          <a:latin typeface="Calibri" panose="020F0502020204030204" pitchFamily="34" charset="0"/>
                        </a:rPr>
                        <a:t>433,588.54</a:t>
                      </a:r>
                      <a:endParaRPr lang="en-ZW"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18%</a:t>
                      </a:r>
                    </a:p>
                  </a:txBody>
                  <a:tcPr marL="9525" marR="9525" marT="9525" marB="0" anchor="b"/>
                </a:tc>
                <a:extLst>
                  <a:ext uri="{0D108BD9-81ED-4DB2-BD59-A6C34878D82A}">
                    <a16:rowId xmlns="" xmlns:a16="http://schemas.microsoft.com/office/drawing/2014/main" val="3537071230"/>
                  </a:ext>
                </a:extLst>
              </a:tr>
              <a:tr h="505658">
                <a:tc>
                  <a:txBody>
                    <a:bodyPr/>
                    <a:lstStyle/>
                    <a:p>
                      <a:pPr algn="l"/>
                      <a:r>
                        <a:rPr lang="en-GB" dirty="0"/>
                        <a:t>Gender Specific Programming</a:t>
                      </a:r>
                    </a:p>
                  </a:txBody>
                  <a:tcPr/>
                </a:tc>
                <a:tc>
                  <a:txBody>
                    <a:bodyPr/>
                    <a:lstStyle/>
                    <a:p>
                      <a:pPr algn="r" fontAlgn="b"/>
                      <a:r>
                        <a:rPr lang="en-ZW" sz="1800" b="1" i="0" u="none" strike="noStrike" dirty="0" smtClean="0">
                          <a:solidFill>
                            <a:srgbClr val="000000"/>
                          </a:solidFill>
                          <a:effectLst/>
                          <a:latin typeface="Calibri" panose="020F0502020204030204" pitchFamily="34" charset="0"/>
                        </a:rPr>
                        <a:t> 672,584.24 </a:t>
                      </a:r>
                      <a:endParaRPr lang="en-ZW"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29%</a:t>
                      </a:r>
                    </a:p>
                  </a:txBody>
                  <a:tcPr marL="9525" marR="9525" marT="9525" marB="0" anchor="b"/>
                </a:tc>
                <a:extLst>
                  <a:ext uri="{0D108BD9-81ED-4DB2-BD59-A6C34878D82A}">
                    <a16:rowId xmlns="" xmlns:a16="http://schemas.microsoft.com/office/drawing/2014/main" val="3633499837"/>
                  </a:ext>
                </a:extLst>
              </a:tr>
              <a:tr h="505658">
                <a:tc>
                  <a:txBody>
                    <a:bodyPr/>
                    <a:lstStyle/>
                    <a:p>
                      <a:pPr algn="l"/>
                      <a:r>
                        <a:rPr lang="en-GB" dirty="0"/>
                        <a:t>Mainstream Programmes </a:t>
                      </a:r>
                    </a:p>
                  </a:txBody>
                  <a:tcPr/>
                </a:tc>
                <a:tc>
                  <a:txBody>
                    <a:bodyPr/>
                    <a:lstStyle/>
                    <a:p>
                      <a:pPr algn="r" fontAlgn="b"/>
                      <a:r>
                        <a:rPr lang="en-ZW" sz="1800" b="1" i="0" u="none" strike="noStrike" dirty="0" smtClean="0">
                          <a:solidFill>
                            <a:srgbClr val="000000"/>
                          </a:solidFill>
                          <a:effectLst/>
                          <a:latin typeface="Calibri" panose="020F0502020204030204" pitchFamily="34" charset="0"/>
                        </a:rPr>
                        <a:t> 575,703.40 </a:t>
                      </a:r>
                      <a:endParaRPr lang="en-ZW"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24%</a:t>
                      </a:r>
                    </a:p>
                  </a:txBody>
                  <a:tcPr marL="9525" marR="9525" marT="9525" marB="0" anchor="b"/>
                </a:tc>
                <a:extLst>
                  <a:ext uri="{0D108BD9-81ED-4DB2-BD59-A6C34878D82A}">
                    <a16:rowId xmlns="" xmlns:a16="http://schemas.microsoft.com/office/drawing/2014/main" val="4141272286"/>
                  </a:ext>
                </a:extLst>
              </a:tr>
              <a:tr h="505658">
                <a:tc>
                  <a:txBody>
                    <a:bodyPr/>
                    <a:lstStyle/>
                    <a:p>
                      <a:pPr algn="l"/>
                      <a:r>
                        <a:rPr lang="en-US" dirty="0"/>
                        <a:t>Other</a:t>
                      </a:r>
                      <a:endParaRPr lang="en-GB" dirty="0"/>
                    </a:p>
                  </a:txBody>
                  <a:tcPr/>
                </a:tc>
                <a:tc>
                  <a:txBody>
                    <a:bodyPr/>
                    <a:lstStyle/>
                    <a:p>
                      <a:pPr algn="r" fontAlgn="b"/>
                      <a:r>
                        <a:rPr lang="en-ZW" sz="1800" b="1" i="0" u="none" strike="noStrike" dirty="0">
                          <a:solidFill>
                            <a:srgbClr val="000000"/>
                          </a:solidFill>
                          <a:effectLst/>
                          <a:latin typeface="Calibri" panose="020F0502020204030204" pitchFamily="34" charset="0"/>
                        </a:rPr>
                        <a:t>    </a:t>
                      </a:r>
                      <a:r>
                        <a:rPr lang="en-ZW" sz="1800" b="1" i="0" u="none" strike="noStrike" dirty="0" smtClean="0">
                          <a:solidFill>
                            <a:srgbClr val="000000"/>
                          </a:solidFill>
                          <a:effectLst/>
                          <a:latin typeface="Calibri" panose="020F0502020204030204" pitchFamily="34" charset="0"/>
                        </a:rPr>
                        <a:t> 257,757.79 </a:t>
                      </a:r>
                    </a:p>
                  </a:txBody>
                  <a:tcPr marL="9525" marR="9525" marT="9525" marB="0" anchor="b"/>
                </a:tc>
                <a:tc>
                  <a:txBody>
                    <a:bodyPr/>
                    <a:lstStyle/>
                    <a:p>
                      <a:pPr algn="r" fontAlgn="b"/>
                      <a:r>
                        <a:rPr lang="en-ZW" sz="18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 xmlns:a16="http://schemas.microsoft.com/office/drawing/2014/main" val="1731612640"/>
                  </a:ext>
                </a:extLst>
              </a:tr>
              <a:tr h="505658">
                <a:tc>
                  <a:txBody>
                    <a:bodyPr/>
                    <a:lstStyle/>
                    <a:p>
                      <a:pPr algn="l"/>
                      <a:r>
                        <a:rPr lang="en-US" b="1" dirty="0"/>
                        <a:t>Total</a:t>
                      </a:r>
                      <a:endParaRPr lang="en-GB" b="1" dirty="0"/>
                    </a:p>
                  </a:txBody>
                  <a:tcPr/>
                </a:tc>
                <a:tc>
                  <a:txBody>
                    <a:bodyPr/>
                    <a:lstStyle/>
                    <a:p>
                      <a:pPr algn="r" fontAlgn="b"/>
                      <a:r>
                        <a:rPr lang="en-ZW" sz="1800" b="1" i="0" u="none" strike="noStrike" dirty="0" smtClean="0">
                          <a:solidFill>
                            <a:srgbClr val="000000"/>
                          </a:solidFill>
                          <a:effectLst/>
                          <a:latin typeface="Calibri" panose="020F0502020204030204" pitchFamily="34" charset="0"/>
                        </a:rPr>
                        <a:t> 2,358,752.68 </a:t>
                      </a:r>
                      <a:endParaRPr lang="en-ZW"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8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 xmlns:a16="http://schemas.microsoft.com/office/drawing/2014/main"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sz="quarter" idx="13"/>
          </p:nvPr>
        </p:nvSpPr>
        <p:spPr/>
        <p:txBody>
          <a:bodyPr>
            <a:normAutofit fontScale="40000" lnSpcReduction="20000"/>
          </a:bodyPr>
          <a:lstStyle/>
          <a:p>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Mwenezi </a:t>
            </a:r>
            <a:r>
              <a:rPr lang="en-GB" sz="3200" dirty="0" err="1" smtClean="0">
                <a:effectLst/>
                <a:latin typeface="Tahoma" panose="020B0604030504040204" pitchFamily="34" charset="0"/>
                <a:ea typeface="Calibri" panose="020F0502020204030204" pitchFamily="34" charset="0"/>
                <a:cs typeface="Times New Roman" panose="02020603050405020304" pitchFamily="18" charset="0"/>
              </a:rPr>
              <a:t>rdc</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 have a gender committee , a gender champion councillor h </a:t>
            </a:r>
            <a:r>
              <a:rPr lang="en-GB" sz="3200" dirty="0" err="1" smtClean="0">
                <a:effectLst/>
                <a:latin typeface="Tahoma" panose="020B0604030504040204" pitchFamily="34" charset="0"/>
                <a:ea typeface="Calibri" panose="020F0502020204030204" pitchFamily="34" charset="0"/>
                <a:cs typeface="Times New Roman" panose="02020603050405020304" pitchFamily="18" charset="0"/>
              </a:rPr>
              <a:t>singo</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 and gender focal person M</a:t>
            </a:r>
            <a:r>
              <a:rPr lang="en-GB" sz="3200" dirty="0" smtClean="0">
                <a:effectLst/>
                <a:ea typeface="Calibri" panose="020F0502020204030204" pitchFamily="34" charset="0"/>
                <a:cs typeface="Times New Roman" panose="02020603050405020304" pitchFamily="18" charset="0"/>
              </a:rPr>
              <a:t>s </a:t>
            </a:r>
            <a:r>
              <a:rPr lang="en-GB" sz="3200" dirty="0" smtClean="0">
                <a:effectLst/>
                <a:latin typeface="Tahoma "/>
                <a:ea typeface="Calibri" panose="020F0502020204030204" pitchFamily="34" charset="0"/>
                <a:cs typeface="Times New Roman" panose="02020603050405020304" pitchFamily="18" charset="0"/>
              </a:rPr>
              <a:t>C </a:t>
            </a:r>
            <a:r>
              <a:rPr lang="en-GB" sz="3200" dirty="0" err="1" smtClean="0">
                <a:effectLst/>
                <a:latin typeface="Tahoma "/>
                <a:ea typeface="Calibri" panose="020F0502020204030204" pitchFamily="34" charset="0"/>
                <a:cs typeface="Times New Roman" panose="02020603050405020304" pitchFamily="18" charset="0"/>
              </a:rPr>
              <a:t>chibaya</a:t>
            </a:r>
            <a:r>
              <a:rPr lang="en-GB" sz="3200" dirty="0" smtClean="0">
                <a:effectLst/>
                <a:latin typeface="Tahoma "/>
                <a:ea typeface="Calibri" panose="020F0502020204030204" pitchFamily="34" charset="0"/>
                <a:cs typeface="Times New Roman" panose="02020603050405020304" pitchFamily="18" charset="0"/>
              </a:rPr>
              <a:t>.</a:t>
            </a: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sz="3200" dirty="0" smtClean="0">
                <a:latin typeface="Tahoma" panose="020B0604030504040204" pitchFamily="34" charset="0"/>
                <a:ea typeface="Calibri" panose="020F0502020204030204" pitchFamily="34" charset="0"/>
                <a:cs typeface="Times New Roman" panose="02020603050405020304" pitchFamily="18" charset="0"/>
              </a:rPr>
              <a:t>MWENEZI RDC BUDGETS FOR </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GMS activities. THE INCLUDING </a:t>
            </a:r>
            <a:r>
              <a:rPr lang="en-GB" sz="3200" dirty="0">
                <a:effectLst/>
                <a:latin typeface="Tahoma" panose="020B0604030504040204" pitchFamily="34" charset="0"/>
                <a:ea typeface="Calibri" panose="020F0502020204030204" pitchFamily="34" charset="0"/>
                <a:cs typeface="Times New Roman" panose="02020603050405020304" pitchFamily="18" charset="0"/>
              </a:rPr>
              <a:t>Committee meetings, Hub/ spoke activities, exhibitions, Training, Policy formulation, Exchange visits, Office equipment and stationery, other </a:t>
            </a:r>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activities </a:t>
            </a: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sz="3200" dirty="0" smtClean="0">
                <a:effectLst/>
                <a:latin typeface="Tahoma" panose="020B0604030504040204" pitchFamily="34" charset="0"/>
                <a:ea typeface="Calibri" panose="020F0502020204030204" pitchFamily="34" charset="0"/>
                <a:cs typeface="Times New Roman" panose="02020603050405020304" pitchFamily="18" charset="0"/>
              </a:rPr>
              <a:t>THESE BUDGET LINES ARE FOUND WITHIN THE SOCIAL SERVICES PROGRAM BUDGET UNDER OPERATIONAL EXPENDITURES.</a:t>
            </a: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39182478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sz="quarter" idx="13"/>
          </p:nvPr>
        </p:nvSpPr>
        <p:spPr>
          <a:xfrm>
            <a:off x="381000" y="1371600"/>
            <a:ext cx="8382000" cy="4724399"/>
          </a:xfrm>
        </p:spPr>
        <p:txBody>
          <a:bodyPr>
            <a:normAutofit fontScale="25000" lnSpcReduction="20000"/>
          </a:bodyPr>
          <a:lstStyle/>
          <a:p>
            <a:pPr marL="1143000" indent="-1143000">
              <a:lnSpc>
                <a:spcPct val="120000"/>
              </a:lnSpc>
              <a:buFont typeface="+mj-lt"/>
              <a:buAutoNum type="arabicPeriod"/>
            </a:pPr>
            <a:r>
              <a:rPr lang="en-US" sz="6800" dirty="0" smtClean="0">
                <a:ea typeface="Calibri" panose="020F0502020204030204" pitchFamily="34" charset="0"/>
                <a:cs typeface="Times New Roman" panose="02020603050405020304" pitchFamily="18" charset="0"/>
              </a:rPr>
              <a:t>Mwenezi Rural District Council have gender specific programs falling under Education, Health and Social Amenities and welfare.</a:t>
            </a:r>
            <a:endParaRPr lang="en-US" sz="6800" dirty="0">
              <a:effectLst/>
              <a:ea typeface="Calibri" panose="020F0502020204030204" pitchFamily="34" charset="0"/>
              <a:cs typeface="Times New Roman" panose="02020603050405020304" pitchFamily="18" charset="0"/>
            </a:endParaRPr>
          </a:p>
          <a:p>
            <a:pPr marL="1143000" indent="-1143000">
              <a:lnSpc>
                <a:spcPct val="120000"/>
              </a:lnSpc>
              <a:buFont typeface="+mj-lt"/>
              <a:buAutoNum type="arabicPeriod"/>
            </a:pPr>
            <a:r>
              <a:rPr lang="en-US" sz="6800" dirty="0" smtClean="0">
                <a:effectLst/>
                <a:ea typeface="Liberation Sans Narrow"/>
                <a:cs typeface="Liberation Sans Narrow"/>
              </a:rPr>
              <a:t>The gender specific programs are found within Mwenezi RDC 2024 budget. The main programs encompassing  gender specific issues include, Education, Housing, Health and Social Amenities and welfare sub programs.</a:t>
            </a:r>
          </a:p>
          <a:p>
            <a:pPr marL="1143000" indent="-1143000">
              <a:lnSpc>
                <a:spcPct val="120000"/>
              </a:lnSpc>
              <a:buFont typeface="+mj-lt"/>
              <a:buAutoNum type="arabicPeriod"/>
            </a:pPr>
            <a:r>
              <a:rPr lang="en-US" sz="6800" dirty="0" smtClean="0">
                <a:ea typeface="Liberation Sans Narrow"/>
                <a:cs typeface="Liberation Sans Narrow"/>
              </a:rPr>
              <a:t>The Social Services program is the main program addressing gender specific programs and mainstreaming programs.</a:t>
            </a:r>
          </a:p>
          <a:p>
            <a:pPr lvl="1">
              <a:lnSpc>
                <a:spcPct val="120000"/>
              </a:lnSpc>
              <a:buFont typeface="Wingdings" panose="05000000000000000000" pitchFamily="2" charset="2"/>
              <a:buChar char="ü"/>
            </a:pPr>
            <a:r>
              <a:rPr lang="en-US" sz="6400" dirty="0" smtClean="0">
                <a:solidFill>
                  <a:srgbClr val="000000"/>
                </a:solidFill>
                <a:ea typeface="Liberation Sans Narrow"/>
                <a:cs typeface="Liberation Sans Narrow"/>
              </a:rPr>
              <a:t>Under Education Mwenezi RDC empowers equality through providing educational facilities which accommodates all students despite gender or abilities.</a:t>
            </a:r>
          </a:p>
          <a:p>
            <a:pPr lvl="1">
              <a:lnSpc>
                <a:spcPct val="120000"/>
              </a:lnSpc>
              <a:buFont typeface="Wingdings" panose="05000000000000000000" pitchFamily="2" charset="2"/>
              <a:buChar char="ü"/>
            </a:pPr>
            <a:r>
              <a:rPr lang="en-US" sz="6400" dirty="0" smtClean="0">
                <a:solidFill>
                  <a:srgbClr val="000000"/>
                </a:solidFill>
                <a:ea typeface="Liberation Sans Narrow"/>
                <a:cs typeface="Liberation Sans Narrow"/>
              </a:rPr>
              <a:t>A good example is a social service budget amount for construction of Rutenga Primary School classroom block with a total budget of ZWL</a:t>
            </a:r>
            <a:r>
              <a:rPr lang="en-ZW" sz="6800" dirty="0" smtClean="0"/>
              <a:t>1,134,617,890.00. The classroom block is expected to accommodate 34 female children and 22 male children. The classroom block is also expected to accommodate seven disabled children four girls and three boys.</a:t>
            </a:r>
            <a:endParaRPr lang="en-US" sz="21200" dirty="0">
              <a:ea typeface="Liberation Sans Narrow"/>
              <a:cs typeface="Liberation Sans Narrow"/>
            </a:endParaRPr>
          </a:p>
          <a:p>
            <a:pPr>
              <a:lnSpc>
                <a:spcPct val="120000"/>
              </a:lnSpc>
            </a:pPr>
            <a:endParaRPr lang="en-US" sz="6800" dirty="0" smtClean="0">
              <a:solidFill>
                <a:srgbClr val="000000"/>
              </a:solidFill>
              <a:ea typeface="Liberation Sans Narrow"/>
              <a:cs typeface="Liberation Sans Narrow"/>
            </a:endParaRPr>
          </a:p>
          <a:p>
            <a:pPr>
              <a:lnSpc>
                <a:spcPct val="120000"/>
              </a:lnSpc>
            </a:pP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1945970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586" y="-152400"/>
            <a:ext cx="8229600" cy="613229"/>
          </a:xfrm>
        </p:spPr>
        <p:txBody>
          <a:bodyPr>
            <a:normAutofit/>
          </a:bodyPr>
          <a:lstStyle/>
          <a:p>
            <a:r>
              <a:rPr lang="en-ZA" sz="2800" b="1" dirty="0">
                <a:solidFill>
                  <a:prstClr val="black"/>
                </a:solidFill>
              </a:rPr>
              <a:t>IV. Gender Specific </a:t>
            </a:r>
            <a:r>
              <a:rPr lang="en-GB" sz="2800" b="1" dirty="0">
                <a:ea typeface="Calibri" panose="020F0502020204030204" pitchFamily="34" charset="0"/>
                <a:cs typeface="Times New Roman" panose="02020603050405020304" pitchFamily="18" charset="0"/>
              </a:rPr>
              <a:t>expenditure</a:t>
            </a:r>
            <a:endParaRPr lang="en-ZW" sz="2800" dirty="0"/>
          </a:p>
        </p:txBody>
      </p:sp>
      <p:sp>
        <p:nvSpPr>
          <p:cNvPr id="3" name="Content Placeholder 2"/>
          <p:cNvSpPr>
            <a:spLocks noGrp="1"/>
          </p:cNvSpPr>
          <p:nvPr>
            <p:ph sz="quarter" idx="13"/>
          </p:nvPr>
        </p:nvSpPr>
        <p:spPr>
          <a:xfrm>
            <a:off x="228599" y="304801"/>
            <a:ext cx="9067800" cy="4190999"/>
          </a:xfrm>
        </p:spPr>
        <p:txBody>
          <a:bodyPr>
            <a:normAutofit fontScale="70000" lnSpcReduction="20000"/>
          </a:bodyPr>
          <a:lstStyle/>
          <a:p>
            <a:pPr>
              <a:lnSpc>
                <a:spcPct val="120000"/>
              </a:lnSpc>
            </a:pPr>
            <a:r>
              <a:rPr lang="en-US" sz="1700" dirty="0" smtClean="0">
                <a:ea typeface="Liberation Sans Narrow"/>
                <a:cs typeface="Liberation Sans Narrow"/>
              </a:rPr>
              <a:t>Mwenezi RDC informed every village head and councilor about the budget consultation program. The council ensured that the message reached every participant and feedback was ensured from every corner as gender representatives and  participants  confirmed of the messages being delivered to them and making arrangements with the council on budget consultations attendance especially on </a:t>
            </a:r>
            <a:r>
              <a:rPr lang="en-US" sz="1700" dirty="0" err="1" smtClean="0">
                <a:ea typeface="Liberation Sans Narrow"/>
                <a:cs typeface="Liberation Sans Narrow"/>
              </a:rPr>
              <a:t>diabled</a:t>
            </a:r>
            <a:r>
              <a:rPr lang="en-US" sz="1700" dirty="0" smtClean="0">
                <a:ea typeface="Liberation Sans Narrow"/>
                <a:cs typeface="Liberation Sans Narrow"/>
              </a:rPr>
              <a:t> participants.  Methods used involved;</a:t>
            </a:r>
          </a:p>
          <a:p>
            <a:pPr>
              <a:lnSpc>
                <a:spcPct val="120000"/>
              </a:lnSpc>
              <a:buFont typeface="Wingdings" panose="05000000000000000000" pitchFamily="2" charset="2"/>
              <a:buChar char="ü"/>
            </a:pPr>
            <a:r>
              <a:rPr lang="en-US" sz="1700" dirty="0" smtClean="0">
                <a:ea typeface="Liberation Sans Narrow"/>
                <a:cs typeface="Liberation Sans Narrow"/>
              </a:rPr>
              <a:t>Written communication</a:t>
            </a:r>
          </a:p>
          <a:p>
            <a:pPr>
              <a:lnSpc>
                <a:spcPct val="120000"/>
              </a:lnSpc>
              <a:buFont typeface="Wingdings" panose="05000000000000000000" pitchFamily="2" charset="2"/>
              <a:buChar char="ü"/>
            </a:pPr>
            <a:r>
              <a:rPr lang="en-US" sz="1700" dirty="0" smtClean="0">
                <a:ea typeface="Liberation Sans Narrow"/>
                <a:cs typeface="Liberation Sans Narrow"/>
              </a:rPr>
              <a:t>notice boards and random distribution of budget consultation letters </a:t>
            </a:r>
          </a:p>
          <a:p>
            <a:pPr>
              <a:lnSpc>
                <a:spcPct val="120000"/>
              </a:lnSpc>
              <a:buFont typeface="Wingdings" panose="05000000000000000000" pitchFamily="2" charset="2"/>
              <a:buChar char="ü"/>
            </a:pPr>
            <a:r>
              <a:rPr lang="en-US" sz="1700" dirty="0" smtClean="0">
                <a:ea typeface="Liberation Sans Narrow"/>
                <a:cs typeface="Liberation Sans Narrow"/>
              </a:rPr>
              <a:t>WhatsApp group messages </a:t>
            </a:r>
          </a:p>
          <a:p>
            <a:pPr>
              <a:lnSpc>
                <a:spcPct val="120000"/>
              </a:lnSpc>
              <a:buFont typeface="Wingdings" panose="05000000000000000000" pitchFamily="2" charset="2"/>
              <a:buChar char="ü"/>
            </a:pPr>
            <a:r>
              <a:rPr lang="en-US" sz="1700" dirty="0" smtClean="0">
                <a:ea typeface="Liberation Sans Narrow"/>
                <a:cs typeface="Liberation Sans Narrow"/>
              </a:rPr>
              <a:t>Text messages </a:t>
            </a:r>
          </a:p>
          <a:p>
            <a:pPr>
              <a:lnSpc>
                <a:spcPct val="120000"/>
              </a:lnSpc>
              <a:buFont typeface="Wingdings" panose="05000000000000000000" pitchFamily="2" charset="2"/>
              <a:buChar char="ü"/>
            </a:pPr>
            <a:r>
              <a:rPr lang="en-US" sz="1700" dirty="0" smtClean="0">
                <a:ea typeface="Liberation Sans Narrow"/>
                <a:cs typeface="Liberation Sans Narrow"/>
              </a:rPr>
              <a:t>random phone calls to all stakeholders. </a:t>
            </a:r>
          </a:p>
          <a:p>
            <a:pPr marL="0" indent="0">
              <a:lnSpc>
                <a:spcPct val="120000"/>
              </a:lnSpc>
              <a:buNone/>
            </a:pPr>
            <a:r>
              <a:rPr lang="en-US" sz="1700" dirty="0" smtClean="0">
                <a:ea typeface="Liberation Sans Narrow"/>
                <a:cs typeface="Liberation Sans Narrow"/>
              </a:rPr>
              <a:t>The </a:t>
            </a:r>
            <a:r>
              <a:rPr lang="en-US" sz="1700" dirty="0">
                <a:ea typeface="Liberation Sans Narrow"/>
                <a:cs typeface="Liberation Sans Narrow"/>
              </a:rPr>
              <a:t>gender-specific </a:t>
            </a:r>
            <a:r>
              <a:rPr lang="en-US" sz="1700" dirty="0" smtClean="0">
                <a:ea typeface="Liberation Sans Narrow"/>
                <a:cs typeface="Liberation Sans Narrow"/>
              </a:rPr>
              <a:t>projects are helping  to promote  gender equality and women’s empowerment through equal provision of services to service recipients regardless of gender. </a:t>
            </a:r>
          </a:p>
          <a:p>
            <a:pPr>
              <a:lnSpc>
                <a:spcPct val="120000"/>
              </a:lnSpc>
              <a:buFont typeface="Wingdings" panose="05000000000000000000" pitchFamily="2" charset="2"/>
              <a:buChar char="ü"/>
            </a:pPr>
            <a:r>
              <a:rPr lang="en-US" sz="1700" dirty="0" smtClean="0">
                <a:ea typeface="Liberation Sans Narrow"/>
                <a:cs typeface="Liberation Sans Narrow"/>
              </a:rPr>
              <a:t>Educational facilities are provided regardless of gender with  special admittance being offered to women.</a:t>
            </a:r>
          </a:p>
          <a:p>
            <a:pPr>
              <a:lnSpc>
                <a:spcPct val="120000"/>
              </a:lnSpc>
              <a:buFont typeface="Wingdings" panose="05000000000000000000" pitchFamily="2" charset="2"/>
              <a:buChar char="ü"/>
            </a:pPr>
            <a:r>
              <a:rPr lang="en-US" dirty="0" smtClean="0">
                <a:ea typeface="Liberation Sans Narrow"/>
                <a:cs typeface="Liberation Sans Narrow"/>
              </a:rPr>
              <a:t>Health facilities seek to promote women and promote their needs especially development towards mother houses within clinics and hospitals. The council’s Health budget is towards the provision of Petronella clinic mother house and </a:t>
            </a:r>
            <a:r>
              <a:rPr lang="en-US" dirty="0" err="1" smtClean="0">
                <a:ea typeface="Liberation Sans Narrow"/>
                <a:cs typeface="Liberation Sans Narrow"/>
              </a:rPr>
              <a:t>Boterere</a:t>
            </a:r>
            <a:r>
              <a:rPr lang="en-US" dirty="0" smtClean="0">
                <a:ea typeface="Liberation Sans Narrow"/>
                <a:cs typeface="Liberation Sans Narrow"/>
              </a:rPr>
              <a:t> clinic mother house.  </a:t>
            </a:r>
            <a:r>
              <a:rPr lang="en-GB" sz="1100" dirty="0" smtClean="0">
                <a:latin typeface="Calibri" panose="020F0502020204030204" pitchFamily="34" charset="0"/>
                <a:ea typeface="Calibri" panose="020F0502020204030204" pitchFamily="34" charset="0"/>
                <a:cs typeface="Times New Roman" panose="02020603050405020304" pitchFamily="18" charset="0"/>
              </a:rPr>
              <a:t/>
            </a:r>
            <a:br>
              <a:rPr lang="en-GB" sz="1100" dirty="0" smtClean="0">
                <a:latin typeface="Calibri" panose="020F0502020204030204" pitchFamily="34" charset="0"/>
                <a:ea typeface="Calibri" panose="020F0502020204030204" pitchFamily="34" charset="0"/>
                <a:cs typeface="Times New Roman" panose="02020603050405020304" pitchFamily="18" charset="0"/>
              </a:rPr>
            </a:br>
            <a:endParaRPr lang="en-ZW" dirty="0"/>
          </a:p>
        </p:txBody>
      </p:sp>
      <p:graphicFrame>
        <p:nvGraphicFramePr>
          <p:cNvPr id="4" name="Table 3"/>
          <p:cNvGraphicFramePr>
            <a:graphicFrameLocks noGrp="1"/>
          </p:cNvGraphicFramePr>
          <p:nvPr>
            <p:extLst>
              <p:ext uri="{D42A27DB-BD31-4B8C-83A1-F6EECF244321}">
                <p14:modId xmlns:p14="http://schemas.microsoft.com/office/powerpoint/2010/main" val="3021673704"/>
              </p:ext>
            </p:extLst>
          </p:nvPr>
        </p:nvGraphicFramePr>
        <p:xfrm>
          <a:off x="-1" y="4663440"/>
          <a:ext cx="9296400" cy="2194560"/>
        </p:xfrm>
        <a:graphic>
          <a:graphicData uri="http://schemas.openxmlformats.org/drawingml/2006/table">
            <a:tbl>
              <a:tblPr firstRow="1" bandRow="1">
                <a:tableStyleId>{073A0DAA-6AF3-43AB-8588-CEC1D06C72B9}</a:tableStyleId>
              </a:tblPr>
              <a:tblGrid>
                <a:gridCol w="3098800"/>
                <a:gridCol w="3098800"/>
                <a:gridCol w="3098800"/>
              </a:tblGrid>
              <a:tr h="314344">
                <a:tc>
                  <a:txBody>
                    <a:bodyPr/>
                    <a:lstStyle/>
                    <a:p>
                      <a:r>
                        <a:rPr lang="en-US" dirty="0" smtClean="0"/>
                        <a:t>outputs</a:t>
                      </a:r>
                      <a:endParaRPr lang="en-ZW" dirty="0"/>
                    </a:p>
                  </a:txBody>
                  <a:tcPr/>
                </a:tc>
                <a:tc>
                  <a:txBody>
                    <a:bodyPr/>
                    <a:lstStyle/>
                    <a:p>
                      <a:r>
                        <a:rPr lang="en-US" dirty="0" smtClean="0"/>
                        <a:t>outcomes</a:t>
                      </a:r>
                      <a:endParaRPr lang="en-ZW" dirty="0"/>
                    </a:p>
                  </a:txBody>
                  <a:tcPr/>
                </a:tc>
                <a:tc>
                  <a:txBody>
                    <a:bodyPr/>
                    <a:lstStyle/>
                    <a:p>
                      <a:r>
                        <a:rPr lang="en-US" dirty="0" smtClean="0"/>
                        <a:t>impact</a:t>
                      </a:r>
                      <a:endParaRPr lang="en-ZW" dirty="0"/>
                    </a:p>
                  </a:txBody>
                  <a:tcPr/>
                </a:tc>
              </a:tr>
              <a:tr h="785860">
                <a:tc>
                  <a:txBody>
                    <a:bodyPr/>
                    <a:lstStyle/>
                    <a:p>
                      <a:r>
                        <a:rPr lang="en-ZW" sz="1400" b="1" dirty="0" smtClean="0">
                          <a:solidFill>
                            <a:schemeClr val="tx1"/>
                          </a:solidFill>
                        </a:rPr>
                        <a:t>School</a:t>
                      </a:r>
                      <a:r>
                        <a:rPr lang="en-ZW" sz="1400" b="1" baseline="0" dirty="0" smtClean="0">
                          <a:solidFill>
                            <a:schemeClr val="tx1"/>
                          </a:solidFill>
                        </a:rPr>
                        <a:t> classroom blocks erected</a:t>
                      </a:r>
                      <a:endParaRPr lang="en-ZW" sz="1400" b="1" dirty="0">
                        <a:solidFill>
                          <a:schemeClr val="tx1"/>
                        </a:solidFill>
                      </a:endParaRPr>
                    </a:p>
                  </a:txBody>
                  <a:tcPr/>
                </a:tc>
                <a:tc>
                  <a:txBody>
                    <a:bodyPr/>
                    <a:lstStyle/>
                    <a:p>
                      <a:r>
                        <a:rPr lang="en-ZW" dirty="0" smtClean="0"/>
                        <a:t>Empowerment of girl child to attend educational</a:t>
                      </a:r>
                      <a:r>
                        <a:rPr lang="en-ZW" baseline="0" dirty="0" smtClean="0"/>
                        <a:t> facilities</a:t>
                      </a:r>
                      <a:endParaRPr lang="en-ZW" dirty="0"/>
                    </a:p>
                  </a:txBody>
                  <a:tcPr/>
                </a:tc>
                <a:tc>
                  <a:txBody>
                    <a:bodyPr/>
                    <a:lstStyle/>
                    <a:p>
                      <a:r>
                        <a:rPr lang="en-ZW" dirty="0" smtClean="0"/>
                        <a:t>There is improvement in literacy rate especially to the girls</a:t>
                      </a:r>
                      <a:r>
                        <a:rPr lang="en-ZW" baseline="0" dirty="0" smtClean="0"/>
                        <a:t> </a:t>
                      </a:r>
                      <a:r>
                        <a:rPr lang="en-ZW" dirty="0" smtClean="0"/>
                        <a:t>across the district</a:t>
                      </a:r>
                      <a:endParaRPr lang="en-ZW" dirty="0"/>
                    </a:p>
                  </a:txBody>
                  <a:tcPr/>
                </a:tc>
              </a:tr>
              <a:tr h="785860">
                <a:tc>
                  <a:txBody>
                    <a:bodyPr/>
                    <a:lstStyle/>
                    <a:p>
                      <a:r>
                        <a:rPr lang="en-ZW" sz="1400" b="1" dirty="0" smtClean="0">
                          <a:solidFill>
                            <a:schemeClr val="tx1"/>
                          </a:solidFill>
                        </a:rPr>
                        <a:t>Clinics</a:t>
                      </a:r>
                      <a:r>
                        <a:rPr lang="en-ZW" sz="1400" b="1" baseline="0" dirty="0" smtClean="0">
                          <a:solidFill>
                            <a:schemeClr val="tx1"/>
                          </a:solidFill>
                        </a:rPr>
                        <a:t> mother houses erected</a:t>
                      </a:r>
                      <a:endParaRPr lang="en-ZW" sz="1400" b="1" dirty="0">
                        <a:solidFill>
                          <a:schemeClr val="tx1"/>
                        </a:solidFill>
                      </a:endParaRPr>
                    </a:p>
                  </a:txBody>
                  <a:tcPr/>
                </a:tc>
                <a:tc>
                  <a:txBody>
                    <a:bodyPr/>
                    <a:lstStyle/>
                    <a:p>
                      <a:r>
                        <a:rPr lang="en-ZW" dirty="0" smtClean="0"/>
                        <a:t>Improvement of</a:t>
                      </a:r>
                      <a:r>
                        <a:rPr lang="en-ZW" baseline="0" dirty="0" smtClean="0"/>
                        <a:t> </a:t>
                      </a:r>
                      <a:r>
                        <a:rPr lang="en-ZW" baseline="0" dirty="0" err="1" smtClean="0"/>
                        <a:t>martenal</a:t>
                      </a:r>
                      <a:r>
                        <a:rPr lang="en-ZW" baseline="0" dirty="0" smtClean="0"/>
                        <a:t> </a:t>
                      </a:r>
                      <a:r>
                        <a:rPr lang="en-ZW" baseline="0" dirty="0" err="1" smtClean="0"/>
                        <a:t>facilicites</a:t>
                      </a:r>
                      <a:endParaRPr lang="en-ZW" dirty="0"/>
                    </a:p>
                  </a:txBody>
                  <a:tcPr/>
                </a:tc>
                <a:tc>
                  <a:txBody>
                    <a:bodyPr/>
                    <a:lstStyle/>
                    <a:p>
                      <a:r>
                        <a:rPr lang="en-ZW" dirty="0" smtClean="0"/>
                        <a:t>Women have better convenience to </a:t>
                      </a:r>
                      <a:r>
                        <a:rPr lang="en-ZW" dirty="0" err="1" smtClean="0"/>
                        <a:t>martenal</a:t>
                      </a:r>
                      <a:r>
                        <a:rPr lang="en-ZW" dirty="0" smtClean="0"/>
                        <a:t> facilities. </a:t>
                      </a:r>
                      <a:endParaRPr lang="en-ZW" dirty="0"/>
                    </a:p>
                  </a:txBody>
                  <a:tcPr/>
                </a:tc>
              </a:tr>
            </a:tbl>
          </a:graphicData>
        </a:graphic>
      </p:graphicFrame>
    </p:spTree>
    <p:extLst>
      <p:ext uri="{BB962C8B-B14F-4D97-AF65-F5344CB8AC3E}">
        <p14:creationId xmlns:p14="http://schemas.microsoft.com/office/powerpoint/2010/main" val="139225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52401"/>
            <a:ext cx="7773338" cy="1050708"/>
          </a:xfrm>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sz="quarter" idx="13"/>
          </p:nvPr>
        </p:nvSpPr>
        <p:spPr>
          <a:xfrm>
            <a:off x="266704" y="4454280"/>
            <a:ext cx="8686800" cy="2038211"/>
          </a:xfrm>
        </p:spPr>
        <p:txBody>
          <a:bodyPr>
            <a:normAutofit/>
          </a:bodyPr>
          <a:lstStyle/>
          <a:p>
            <a:pPr algn="just">
              <a:lnSpc>
                <a:spcPct val="150000"/>
              </a:lnSpc>
              <a:spcBef>
                <a:spcPts val="0"/>
              </a:spcBef>
            </a:pPr>
            <a:r>
              <a:rPr lang="en-ZW" sz="1400" dirty="0" smtClean="0">
                <a:effectLst/>
                <a:ea typeface="Liberation Sans Narrow"/>
                <a:cs typeface="Liberation Sans Narrow"/>
              </a:rPr>
              <a:t>WOMEN ARE 24 % OF OVERALL STAFF</a:t>
            </a:r>
            <a:endParaRPr lang="en-GB" sz="1400" dirty="0">
              <a:effectLst/>
              <a:ea typeface="Liberation Sans Narrow"/>
              <a:cs typeface="Liberation Sans Narrow"/>
            </a:endParaRPr>
          </a:p>
          <a:p>
            <a:pPr algn="just">
              <a:lnSpc>
                <a:spcPct val="150000"/>
              </a:lnSpc>
              <a:spcBef>
                <a:spcPts val="0"/>
              </a:spcBef>
            </a:pPr>
            <a:r>
              <a:rPr lang="en-ZW" sz="1400" dirty="0" smtClean="0">
                <a:effectLst/>
                <a:ea typeface="Liberation Sans Narrow"/>
                <a:cs typeface="Liberation Sans Narrow"/>
              </a:rPr>
              <a:t>WOMEN IN MANAGEMENT PERCENTAGE IS 40%</a:t>
            </a:r>
            <a:endParaRPr lang="en-GB" sz="1400" dirty="0">
              <a:effectLst/>
              <a:ea typeface="Liberation Sans Narrow"/>
              <a:cs typeface="Liberation Sans Narrow"/>
            </a:endParaRPr>
          </a:p>
          <a:p>
            <a:pPr algn="just">
              <a:lnSpc>
                <a:spcPct val="150000"/>
              </a:lnSpc>
              <a:spcBef>
                <a:spcPts val="0"/>
              </a:spcBef>
            </a:pPr>
            <a:r>
              <a:rPr lang="en-US" sz="1400" dirty="0" smtClean="0">
                <a:effectLst/>
                <a:ea typeface="Liberation Sans Narrow"/>
                <a:cs typeface="Liberation Sans Narrow"/>
              </a:rPr>
              <a:t>women </a:t>
            </a:r>
            <a:r>
              <a:rPr lang="en-US" sz="1400" dirty="0">
                <a:effectLst/>
                <a:ea typeface="Liberation Sans Narrow"/>
                <a:cs typeface="Liberation Sans Narrow"/>
              </a:rPr>
              <a:t>comprise </a:t>
            </a:r>
            <a:r>
              <a:rPr lang="en-US" sz="1400" dirty="0" smtClean="0">
                <a:ea typeface="Liberation Sans Narrow"/>
                <a:cs typeface="Liberation Sans Narrow"/>
              </a:rPr>
              <a:t>31% </a:t>
            </a:r>
            <a:r>
              <a:rPr lang="en-US" sz="1400" dirty="0">
                <a:ea typeface="Liberation Sans Narrow"/>
                <a:cs typeface="Liberation Sans Narrow"/>
              </a:rPr>
              <a:t>of </a:t>
            </a:r>
            <a:r>
              <a:rPr lang="en-US" sz="1400" dirty="0">
                <a:effectLst/>
                <a:ea typeface="Liberation Sans Narrow"/>
                <a:cs typeface="Liberation Sans Narrow"/>
              </a:rPr>
              <a:t>the </a:t>
            </a:r>
            <a:r>
              <a:rPr lang="en-US" sz="1400" dirty="0" smtClean="0">
                <a:effectLst/>
                <a:ea typeface="Liberation Sans Narrow"/>
                <a:cs typeface="Liberation Sans Narrow"/>
              </a:rPr>
              <a:t>full-time LABOUR FORCE , casual </a:t>
            </a:r>
            <a:r>
              <a:rPr lang="en-US" sz="1400" dirty="0" err="1">
                <a:effectLst/>
                <a:ea typeface="Liberation Sans Narrow"/>
                <a:cs typeface="Liberation Sans Narrow"/>
              </a:rPr>
              <a:t>labour</a:t>
            </a:r>
            <a:r>
              <a:rPr lang="en-US" sz="1400" dirty="0">
                <a:effectLst/>
                <a:ea typeface="Liberation Sans Narrow"/>
                <a:cs typeface="Liberation Sans Narrow"/>
              </a:rPr>
              <a:t> </a:t>
            </a:r>
            <a:r>
              <a:rPr lang="en-US" sz="1400" dirty="0" smtClean="0">
                <a:effectLst/>
                <a:ea typeface="Liberation Sans Narrow"/>
                <a:cs typeface="Liberation Sans Narrow"/>
              </a:rPr>
              <a:t>force 33% AND THERE ARE NO ANY PART-TIME EMPLOYEES?</a:t>
            </a:r>
          </a:p>
          <a:p>
            <a:pPr algn="just">
              <a:lnSpc>
                <a:spcPct val="150000"/>
              </a:lnSpc>
              <a:spcBef>
                <a:spcPts val="0"/>
              </a:spcBef>
            </a:pPr>
            <a:r>
              <a:rPr lang="en-US" sz="1400" dirty="0" smtClean="0">
                <a:ea typeface="Liberation Sans Narrow"/>
                <a:cs typeface="Liberation Sans Narrow"/>
              </a:rPr>
              <a:t>THIS EMPLOYEE BREAKDOWN IS MAINLY INFLUENCED BY THE GENDER POLICY HOWEVER THERE IS SHORTAGE OF SKILLED WOMEN TO MATCH THE LABOUR FORCE BREAKDOWN ANTICIPATED</a:t>
            </a:r>
            <a:endParaRPr lang="en-US" sz="1400" dirty="0">
              <a:effectLst/>
              <a:ea typeface="Liberation Sans Narrow"/>
              <a:cs typeface="Liberation Sans Narrow"/>
            </a:endParaRPr>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7" name="Table 7">
            <a:extLst>
              <a:ext uri="{FF2B5EF4-FFF2-40B4-BE49-F238E27FC236}">
                <a16:creationId xmlns="" xmlns:a16="http://schemas.microsoft.com/office/drawing/2014/main" id="{F19998D2-D647-ECDB-109F-FCF7A28643AD}"/>
              </a:ext>
            </a:extLst>
          </p:cNvPr>
          <p:cNvGraphicFramePr>
            <a:graphicFrameLocks noGrp="1"/>
          </p:cNvGraphicFramePr>
          <p:nvPr>
            <p:extLst>
              <p:ext uri="{D42A27DB-BD31-4B8C-83A1-F6EECF244321}">
                <p14:modId xmlns:p14="http://schemas.microsoft.com/office/powerpoint/2010/main" val="2253583034"/>
              </p:ext>
            </p:extLst>
          </p:nvPr>
        </p:nvGraphicFramePr>
        <p:xfrm>
          <a:off x="228600" y="1203108"/>
          <a:ext cx="8686804" cy="3337384"/>
        </p:xfrm>
        <a:graphic>
          <a:graphicData uri="http://schemas.openxmlformats.org/drawingml/2006/table">
            <a:tbl>
              <a:tblPr firstRow="1" bandRow="1">
                <a:tableStyleId>{5C22544A-7EE6-4342-B048-85BDC9FD1C3A}</a:tableStyleId>
              </a:tblPr>
              <a:tblGrid>
                <a:gridCol w="1003144">
                  <a:extLst>
                    <a:ext uri="{9D8B030D-6E8A-4147-A177-3AD203B41FA5}">
                      <a16:colId xmlns="" xmlns:a16="http://schemas.microsoft.com/office/drawing/2014/main" val="1016882306"/>
                    </a:ext>
                  </a:extLst>
                </a:gridCol>
                <a:gridCol w="768366">
                  <a:extLst>
                    <a:ext uri="{9D8B030D-6E8A-4147-A177-3AD203B41FA5}">
                      <a16:colId xmlns="" xmlns:a16="http://schemas.microsoft.com/office/drawing/2014/main" val="4018399203"/>
                    </a:ext>
                  </a:extLst>
                </a:gridCol>
                <a:gridCol w="768366">
                  <a:extLst>
                    <a:ext uri="{9D8B030D-6E8A-4147-A177-3AD203B41FA5}">
                      <a16:colId xmlns="" xmlns:a16="http://schemas.microsoft.com/office/drawing/2014/main" val="1530267169"/>
                    </a:ext>
                  </a:extLst>
                </a:gridCol>
                <a:gridCol w="768366">
                  <a:extLst>
                    <a:ext uri="{9D8B030D-6E8A-4147-A177-3AD203B41FA5}">
                      <a16:colId xmlns="" xmlns:a16="http://schemas.microsoft.com/office/drawing/2014/main" val="1448651721"/>
                    </a:ext>
                  </a:extLst>
                </a:gridCol>
                <a:gridCol w="768366">
                  <a:extLst>
                    <a:ext uri="{9D8B030D-6E8A-4147-A177-3AD203B41FA5}">
                      <a16:colId xmlns="" xmlns:a16="http://schemas.microsoft.com/office/drawing/2014/main" val="1163842102"/>
                    </a:ext>
                  </a:extLst>
                </a:gridCol>
                <a:gridCol w="768366">
                  <a:extLst>
                    <a:ext uri="{9D8B030D-6E8A-4147-A177-3AD203B41FA5}">
                      <a16:colId xmlns="" xmlns:a16="http://schemas.microsoft.com/office/drawing/2014/main" val="2753252971"/>
                    </a:ext>
                  </a:extLst>
                </a:gridCol>
                <a:gridCol w="768366">
                  <a:extLst>
                    <a:ext uri="{9D8B030D-6E8A-4147-A177-3AD203B41FA5}">
                      <a16:colId xmlns="" xmlns:a16="http://schemas.microsoft.com/office/drawing/2014/main" val="2188492885"/>
                    </a:ext>
                  </a:extLst>
                </a:gridCol>
                <a:gridCol w="768366">
                  <a:extLst>
                    <a:ext uri="{9D8B030D-6E8A-4147-A177-3AD203B41FA5}">
                      <a16:colId xmlns="" xmlns:a16="http://schemas.microsoft.com/office/drawing/2014/main" val="4090131845"/>
                    </a:ext>
                  </a:extLst>
                </a:gridCol>
                <a:gridCol w="768366">
                  <a:extLst>
                    <a:ext uri="{9D8B030D-6E8A-4147-A177-3AD203B41FA5}">
                      <a16:colId xmlns="" xmlns:a16="http://schemas.microsoft.com/office/drawing/2014/main" val="3253674592"/>
                    </a:ext>
                  </a:extLst>
                </a:gridCol>
                <a:gridCol w="768366">
                  <a:extLst>
                    <a:ext uri="{9D8B030D-6E8A-4147-A177-3AD203B41FA5}">
                      <a16:colId xmlns="" xmlns:a16="http://schemas.microsoft.com/office/drawing/2014/main" val="1712523590"/>
                    </a:ext>
                  </a:extLst>
                </a:gridCol>
                <a:gridCol w="768366">
                  <a:extLst>
                    <a:ext uri="{9D8B030D-6E8A-4147-A177-3AD203B41FA5}">
                      <a16:colId xmlns="" xmlns:a16="http://schemas.microsoft.com/office/drawing/2014/main" val="284129184"/>
                    </a:ext>
                  </a:extLst>
                </a:gridCol>
              </a:tblGrid>
              <a:tr h="468048">
                <a:tc>
                  <a:txBody>
                    <a:bodyPr/>
                    <a:lstStyle/>
                    <a:p>
                      <a:endParaRPr lang="en-GB" dirty="0"/>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528514768"/>
                  </a:ext>
                </a:extLst>
              </a:tr>
              <a:tr h="583916">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 xmlns:a16="http://schemas.microsoft.com/office/drawing/2014/main" val="2652327723"/>
                  </a:ext>
                </a:extLst>
              </a:tr>
              <a:tr h="583916">
                <a:tc>
                  <a:txBody>
                    <a:bodyPr/>
                    <a:lstStyle/>
                    <a:p>
                      <a:r>
                        <a:rPr lang="en-US" b="1" dirty="0"/>
                        <a:t>Full Time</a:t>
                      </a:r>
                      <a:endParaRPr lang="en-GB" b="1" dirty="0"/>
                    </a:p>
                  </a:txBody>
                  <a:tcPr/>
                </a:tc>
                <a:tc>
                  <a:txBody>
                    <a:bodyPr/>
                    <a:lstStyle/>
                    <a:p>
                      <a:pPr>
                        <a:lnSpc>
                          <a:spcPct val="107000"/>
                        </a:lnSpc>
                        <a:spcAft>
                          <a:spcPts val="0"/>
                        </a:spcAft>
                      </a:pPr>
                      <a:r>
                        <a:rPr lang="en-ZW"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ZW"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a:lnSpc>
                          <a:spcPct val="107000"/>
                        </a:lnSpc>
                        <a:spcAft>
                          <a:spcPts val="0"/>
                        </a:spcAft>
                      </a:pPr>
                      <a:r>
                        <a:rPr lang="en-ZW"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ZW"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23495">
                        <a:lnSpc>
                          <a:spcPct val="107000"/>
                        </a:lnSpc>
                        <a:spcAft>
                          <a:spcPts val="0"/>
                        </a:spcAft>
                      </a:pPr>
                      <a:r>
                        <a:rPr lang="en-ZW"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ZW"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635">
                        <a:lnSpc>
                          <a:spcPct val="107000"/>
                        </a:lnSpc>
                        <a:spcAft>
                          <a:spcPts val="0"/>
                        </a:spcAft>
                      </a:pPr>
                      <a:r>
                        <a:rPr lang="en-ZW"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ZW"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tc>
                  <a:txBody>
                    <a:bodyPr/>
                    <a:lstStyle/>
                    <a:p>
                      <a:pPr marL="1270">
                        <a:lnSpc>
                          <a:spcPct val="107000"/>
                        </a:lnSpc>
                        <a:spcAft>
                          <a:spcPts val="0"/>
                        </a:spcAft>
                      </a:pPr>
                      <a:r>
                        <a:rPr lang="en-ZW"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en-ZW"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9850" marT="11430" marB="0"/>
                </a:tc>
                <a:extLst>
                  <a:ext uri="{0D108BD9-81ED-4DB2-BD59-A6C34878D82A}">
                    <a16:rowId xmlns="" xmlns:a16="http://schemas.microsoft.com/office/drawing/2014/main" val="3596652409"/>
                  </a:ext>
                </a:extLst>
              </a:tr>
              <a:tr h="583916">
                <a:tc>
                  <a:txBody>
                    <a:bodyPr/>
                    <a:lstStyle/>
                    <a:p>
                      <a:r>
                        <a:rPr lang="en-US" b="1" dirty="0"/>
                        <a:t>Part time</a:t>
                      </a:r>
                      <a:endParaRPr lang="en-GB"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tc>
                  <a:txBody>
                    <a:bodyPr/>
                    <a:lstStyle/>
                    <a:p>
                      <a:pPr algn="ctr"/>
                      <a:r>
                        <a:rPr lang="en-GB" sz="2800" b="1" dirty="0" smtClean="0"/>
                        <a:t>0</a:t>
                      </a:r>
                      <a:endParaRPr lang="en-GB" sz="2800" b="1" dirty="0"/>
                    </a:p>
                  </a:txBody>
                  <a:tcPr/>
                </a:tc>
                <a:extLst>
                  <a:ext uri="{0D108BD9-81ED-4DB2-BD59-A6C34878D82A}">
                    <a16:rowId xmlns="" xmlns:a16="http://schemas.microsoft.com/office/drawing/2014/main" val="2360500401"/>
                  </a:ext>
                </a:extLst>
              </a:tr>
              <a:tr h="474548">
                <a:tc>
                  <a:txBody>
                    <a:bodyPr/>
                    <a:lstStyle/>
                    <a:p>
                      <a:r>
                        <a:rPr lang="en-US" b="1" dirty="0"/>
                        <a:t>Casual</a:t>
                      </a:r>
                      <a:endParaRPr lang="en-GB" b="1" dirty="0"/>
                    </a:p>
                  </a:txBody>
                  <a:tcPr/>
                </a:tc>
                <a:tc>
                  <a:txBody>
                    <a:bodyPr/>
                    <a:lstStyle/>
                    <a:p>
                      <a:pPr algn="ctr"/>
                      <a:endParaRPr lang="en-GB" sz="2000" b="1" dirty="0"/>
                    </a:p>
                  </a:txBody>
                  <a:tcPr/>
                </a:tc>
                <a:tc>
                  <a:txBody>
                    <a:bodyPr/>
                    <a:lstStyle/>
                    <a:p>
                      <a:pPr algn="ctr"/>
                      <a:r>
                        <a:rPr lang="en-GB" sz="2000" b="1" dirty="0" smtClean="0"/>
                        <a:t>1</a:t>
                      </a:r>
                      <a:endParaRPr lang="en-GB" sz="2000" b="1" dirty="0"/>
                    </a:p>
                  </a:txBody>
                  <a:tcPr/>
                </a:tc>
                <a:tc>
                  <a:txBody>
                    <a:bodyPr/>
                    <a:lstStyle/>
                    <a:p>
                      <a:pPr algn="ctr"/>
                      <a:r>
                        <a:rPr lang="en-GB" sz="2000" b="1" dirty="0" smtClean="0"/>
                        <a:t>1</a:t>
                      </a:r>
                      <a:endParaRPr lang="en-GB" sz="2000" b="1" dirty="0"/>
                    </a:p>
                  </a:txBody>
                  <a:tcPr/>
                </a:tc>
                <a:tc>
                  <a:txBody>
                    <a:bodyPr/>
                    <a:lstStyle/>
                    <a:p>
                      <a:pPr algn="ctr"/>
                      <a:endParaRPr lang="en-GB" sz="2000" b="1" dirty="0"/>
                    </a:p>
                  </a:txBody>
                  <a:tcPr/>
                </a:tc>
                <a:tc>
                  <a:txBody>
                    <a:bodyPr/>
                    <a:lstStyle/>
                    <a:p>
                      <a:pPr algn="ctr"/>
                      <a:r>
                        <a:rPr lang="en-GB" sz="2000" b="1" dirty="0" smtClean="0"/>
                        <a:t>2</a:t>
                      </a:r>
                      <a:endParaRPr lang="en-GB" sz="2000" b="1" dirty="0"/>
                    </a:p>
                  </a:txBody>
                  <a:tcPr/>
                </a:tc>
                <a:tc>
                  <a:txBody>
                    <a:bodyPr/>
                    <a:lstStyle/>
                    <a:p>
                      <a:pPr algn="ctr"/>
                      <a:r>
                        <a:rPr lang="en-GB" sz="2000" b="1" dirty="0" smtClean="0"/>
                        <a:t>2</a:t>
                      </a:r>
                      <a:endParaRPr lang="en-GB" sz="2000" b="1" dirty="0"/>
                    </a:p>
                  </a:txBody>
                  <a:tcPr/>
                </a:tc>
                <a:tc>
                  <a:txBody>
                    <a:bodyPr/>
                    <a:lstStyle/>
                    <a:p>
                      <a:pPr algn="ctr"/>
                      <a:r>
                        <a:rPr lang="en-GB" sz="2000" b="1" dirty="0" smtClean="0"/>
                        <a:t>3</a:t>
                      </a:r>
                      <a:endParaRPr lang="en-GB" sz="2000" b="1" dirty="0"/>
                    </a:p>
                  </a:txBody>
                  <a:tcPr/>
                </a:tc>
                <a:tc>
                  <a:txBody>
                    <a:bodyPr/>
                    <a:lstStyle/>
                    <a:p>
                      <a:pPr algn="ctr"/>
                      <a:endParaRPr lang="en-GB" sz="2000" b="1" dirty="0"/>
                    </a:p>
                  </a:txBody>
                  <a:tcPr/>
                </a:tc>
                <a:tc>
                  <a:txBody>
                    <a:bodyPr/>
                    <a:lstStyle/>
                    <a:p>
                      <a:pPr algn="ctr"/>
                      <a:r>
                        <a:rPr lang="en-GB" sz="2000" b="1" dirty="0" smtClean="0"/>
                        <a:t>33%</a:t>
                      </a:r>
                      <a:endParaRPr lang="en-GB" sz="2000" b="1" dirty="0"/>
                    </a:p>
                  </a:txBody>
                  <a:tcPr/>
                </a:tc>
                <a:tc>
                  <a:txBody>
                    <a:bodyPr/>
                    <a:lstStyle/>
                    <a:p>
                      <a:pPr algn="ctr"/>
                      <a:r>
                        <a:rPr lang="en-GB" sz="2000" b="1" dirty="0" smtClean="0"/>
                        <a:t>33%</a:t>
                      </a:r>
                      <a:endParaRPr lang="en-GB" sz="2000" b="1" dirty="0"/>
                    </a:p>
                  </a:txBody>
                  <a:tcPr/>
                </a:tc>
                <a:extLst>
                  <a:ext uri="{0D108BD9-81ED-4DB2-BD59-A6C34878D82A}">
                    <a16:rowId xmlns="" xmlns:a16="http://schemas.microsoft.com/office/drawing/2014/main" val="102090378"/>
                  </a:ext>
                </a:extLst>
              </a:tr>
              <a:tr h="474548">
                <a:tc>
                  <a:txBody>
                    <a:bodyPr/>
                    <a:lstStyle/>
                    <a:p>
                      <a:r>
                        <a:rPr lang="en-US" b="1" dirty="0"/>
                        <a:t>Total</a:t>
                      </a:r>
                      <a:endParaRPr lang="en-GB" b="1" dirty="0"/>
                    </a:p>
                  </a:txBody>
                  <a:tcPr/>
                </a:tc>
                <a:tc>
                  <a:txBody>
                    <a:bodyPr/>
                    <a:lstStyle/>
                    <a:p>
                      <a:pPr algn="ctr"/>
                      <a:r>
                        <a:rPr lang="en-GB" sz="2000" b="1" dirty="0" smtClean="0"/>
                        <a:t>6</a:t>
                      </a:r>
                      <a:endParaRPr lang="en-GB" sz="2000" b="1" dirty="0"/>
                    </a:p>
                  </a:txBody>
                  <a:tcPr/>
                </a:tc>
                <a:tc>
                  <a:txBody>
                    <a:bodyPr/>
                    <a:lstStyle/>
                    <a:p>
                      <a:pPr algn="ctr"/>
                      <a:r>
                        <a:rPr lang="en-GB" sz="2000" b="1" dirty="0" smtClean="0"/>
                        <a:t>13</a:t>
                      </a:r>
                      <a:endParaRPr lang="en-GB" sz="2000" b="1" dirty="0"/>
                    </a:p>
                  </a:txBody>
                  <a:tcPr/>
                </a:tc>
                <a:tc>
                  <a:txBody>
                    <a:bodyPr/>
                    <a:lstStyle/>
                    <a:p>
                      <a:pPr algn="ctr"/>
                      <a:r>
                        <a:rPr lang="en-GB" sz="2000" b="1" dirty="0" smtClean="0"/>
                        <a:t>19</a:t>
                      </a:r>
                      <a:endParaRPr lang="en-GB" sz="2000" b="1" dirty="0"/>
                    </a:p>
                  </a:txBody>
                  <a:tcPr/>
                </a:tc>
                <a:tc>
                  <a:txBody>
                    <a:bodyPr/>
                    <a:lstStyle/>
                    <a:p>
                      <a:pPr algn="ctr"/>
                      <a:r>
                        <a:rPr lang="en-GB" sz="2000" b="1" dirty="0" smtClean="0"/>
                        <a:t>9</a:t>
                      </a:r>
                      <a:endParaRPr lang="en-GB" sz="2000" b="1" dirty="0"/>
                    </a:p>
                  </a:txBody>
                  <a:tcPr/>
                </a:tc>
                <a:tc>
                  <a:txBody>
                    <a:bodyPr/>
                    <a:lstStyle/>
                    <a:p>
                      <a:pPr algn="ctr"/>
                      <a:r>
                        <a:rPr lang="en-GB" sz="2000" b="1" dirty="0" smtClean="0"/>
                        <a:t>35</a:t>
                      </a:r>
                      <a:endParaRPr lang="en-GB" sz="2000" b="1" dirty="0"/>
                    </a:p>
                  </a:txBody>
                  <a:tcPr/>
                </a:tc>
                <a:tc>
                  <a:txBody>
                    <a:bodyPr/>
                    <a:lstStyle/>
                    <a:p>
                      <a:pPr algn="ctr"/>
                      <a:r>
                        <a:rPr lang="en-GB" sz="2000" b="1" dirty="0" smtClean="0"/>
                        <a:t>44</a:t>
                      </a:r>
                      <a:endParaRPr lang="en-GB" sz="2000" b="1" dirty="0"/>
                    </a:p>
                  </a:txBody>
                  <a:tcPr/>
                </a:tc>
                <a:tc>
                  <a:txBody>
                    <a:bodyPr/>
                    <a:lstStyle/>
                    <a:p>
                      <a:pPr algn="ctr"/>
                      <a:r>
                        <a:rPr lang="en-GB" sz="2000" b="1" dirty="0" smtClean="0"/>
                        <a:t>63</a:t>
                      </a:r>
                      <a:endParaRPr lang="en-GB" sz="2000" b="1" dirty="0"/>
                    </a:p>
                  </a:txBody>
                  <a:tcPr/>
                </a:tc>
                <a:tc>
                  <a:txBody>
                    <a:bodyPr/>
                    <a:lstStyle/>
                    <a:p>
                      <a:pPr algn="ctr"/>
                      <a:r>
                        <a:rPr lang="en-GB" sz="2000" b="1" dirty="0" smtClean="0"/>
                        <a:t>40%</a:t>
                      </a:r>
                      <a:endParaRPr lang="en-GB" sz="2000" b="1" dirty="0"/>
                    </a:p>
                  </a:txBody>
                  <a:tcPr/>
                </a:tc>
                <a:tc>
                  <a:txBody>
                    <a:bodyPr/>
                    <a:lstStyle/>
                    <a:p>
                      <a:pPr algn="ctr"/>
                      <a:r>
                        <a:rPr lang="en-GB" sz="2000" b="1" dirty="0" smtClean="0"/>
                        <a:t>27%</a:t>
                      </a:r>
                      <a:endParaRPr lang="en-GB" sz="2000" b="1" dirty="0"/>
                    </a:p>
                  </a:txBody>
                  <a:tcPr/>
                </a:tc>
                <a:tc>
                  <a:txBody>
                    <a:bodyPr/>
                    <a:lstStyle/>
                    <a:p>
                      <a:pPr algn="ctr"/>
                      <a:r>
                        <a:rPr lang="en-GB" sz="2000" b="1" dirty="0" smtClean="0"/>
                        <a:t>31%</a:t>
                      </a:r>
                      <a:endParaRPr lang="en-GB" sz="2000" b="1" dirty="0"/>
                    </a:p>
                  </a:txBody>
                  <a:tcPr/>
                </a:tc>
                <a:extLst>
                  <a:ext uri="{0D108BD9-81ED-4DB2-BD59-A6C34878D82A}">
                    <a16:rowId xmlns="" xmlns:a16="http://schemas.microsoft.com/office/drawing/2014/main"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2" y="121720"/>
            <a:ext cx="7773338" cy="679594"/>
          </a:xfrm>
        </p:spPr>
        <p:txBody>
          <a:bodyPr>
            <a:normAutofit fontScale="90000"/>
          </a:bodyPr>
          <a:lstStyle/>
          <a:p>
            <a:pPr marR="0" lvl="0">
              <a:lnSpc>
                <a:spcPct val="107000"/>
              </a:lnSpc>
              <a:spcBef>
                <a:spcPts val="0"/>
              </a:spcBef>
              <a:spcAft>
                <a:spcPts val="0"/>
              </a:spcAft>
            </a:pPr>
            <a:r>
              <a:rPr lang="en-ZA" sz="2400" b="1" dirty="0">
                <a:solidFill>
                  <a:prstClr val="black"/>
                </a:solidFill>
                <a:latin typeface="+mn-lt"/>
                <a:ea typeface="+mn-ea"/>
                <a:cs typeface="+mn-cs"/>
              </a:rPr>
              <a:t>IV. </a:t>
            </a:r>
            <a:r>
              <a:rPr lang="en-ZA" sz="2000" b="1" dirty="0">
                <a:solidFill>
                  <a:prstClr val="black"/>
                </a:solidFill>
                <a:latin typeface="+mn-lt"/>
                <a:ea typeface="+mn-ea"/>
                <a:cs typeface="+mn-cs"/>
              </a:rPr>
              <a:t>EMPLOYMENT </a:t>
            </a:r>
            <a:r>
              <a:rPr lang="en-GB" sz="2000" b="1" dirty="0">
                <a:effectLst/>
                <a:latin typeface="+mn-lt"/>
                <a:ea typeface="Calibri" panose="020F0502020204030204" pitchFamily="34" charset="0"/>
                <a:cs typeface="Times New Roman" panose="02020603050405020304" pitchFamily="18" charset="0"/>
              </a:rPr>
              <a:t>EXPENDITURE- Gender Wage Gap Analysis</a:t>
            </a:r>
            <a:r>
              <a:rPr lang="en-GB" sz="2400" b="1" dirty="0">
                <a:effectLst/>
                <a:latin typeface="+mn-lt"/>
                <a:ea typeface="Calibri" panose="020F0502020204030204" pitchFamily="34" charset="0"/>
                <a:cs typeface="Times New Roman" panose="02020603050405020304" pitchFamily="18" charset="0"/>
              </a:rPr>
              <a:t/>
            </a:r>
            <a:br>
              <a:rPr lang="en-GB" sz="2400" b="1" dirty="0">
                <a:effectLst/>
                <a:latin typeface="+mn-lt"/>
                <a:ea typeface="Calibri" panose="020F0502020204030204" pitchFamily="34" charset="0"/>
                <a:cs typeface="Times New Roman" panose="02020603050405020304" pitchFamily="18" charset="0"/>
              </a:rPr>
            </a:br>
            <a:endParaRPr lang="en-ZA" sz="2400" dirty="0"/>
          </a:p>
        </p:txBody>
      </p:sp>
      <p:sp>
        <p:nvSpPr>
          <p:cNvPr id="5" name="Content Placeholder 4">
            <a:extLst>
              <a:ext uri="{FF2B5EF4-FFF2-40B4-BE49-F238E27FC236}">
                <a16:creationId xmlns="" xmlns:a16="http://schemas.microsoft.com/office/drawing/2014/main" id="{94987554-FA33-8625-B0EF-900FA6317A7F}"/>
              </a:ext>
            </a:extLst>
          </p:cNvPr>
          <p:cNvSpPr>
            <a:spLocks noGrp="1"/>
          </p:cNvSpPr>
          <p:nvPr>
            <p:ph sz="quarter" idx="13"/>
          </p:nvPr>
        </p:nvSpPr>
        <p:spPr>
          <a:xfrm>
            <a:off x="648642" y="4054665"/>
            <a:ext cx="7696200" cy="2045215"/>
          </a:xfrm>
        </p:spPr>
        <p:txBody>
          <a:bodyPr>
            <a:normAutofit fontScale="32500" lnSpcReduction="20000"/>
          </a:bodyPr>
          <a:lstStyle/>
          <a:p>
            <a:r>
              <a:rPr lang="en-US" sz="7200" dirty="0" smtClean="0">
                <a:effectLst/>
                <a:ea typeface="Tahoma" panose="020B0604030504040204" pitchFamily="34" charset="0"/>
                <a:cs typeface="Tahoma" panose="020B0604030504040204" pitchFamily="34" charset="0"/>
              </a:rPr>
              <a:t>gender </a:t>
            </a:r>
            <a:r>
              <a:rPr lang="en-US" sz="7200" dirty="0">
                <a:effectLst/>
                <a:ea typeface="Tahoma" panose="020B0604030504040204" pitchFamily="34" charset="0"/>
                <a:cs typeface="Tahoma" panose="020B0604030504040204" pitchFamily="34" charset="0"/>
              </a:rPr>
              <a:t>wage gap?= </a:t>
            </a:r>
            <a:r>
              <a:rPr lang="en-US" sz="7200" b="1" dirty="0" smtClean="0">
                <a:effectLst/>
                <a:ea typeface="Tahoma" panose="020B0604030504040204" pitchFamily="34" charset="0"/>
                <a:cs typeface="Tahoma" panose="020B0604030504040204" pitchFamily="34" charset="0"/>
              </a:rPr>
              <a:t>(</a:t>
            </a:r>
            <a:r>
              <a:rPr lang="en-US" sz="7200" dirty="0"/>
              <a:t>16,471.08 </a:t>
            </a:r>
            <a:r>
              <a:rPr lang="en-US" sz="7200" b="1" i="1" u="none" strike="noStrike" baseline="0" dirty="0" smtClean="0">
                <a:ea typeface="Tahoma" panose="020B0604030504040204" pitchFamily="34" charset="0"/>
                <a:cs typeface="Tahoma" panose="020B0604030504040204" pitchFamily="34" charset="0"/>
              </a:rPr>
              <a:t>- </a:t>
            </a:r>
            <a:r>
              <a:rPr lang="en-US" sz="7200" dirty="0"/>
              <a:t>16,471.08 </a:t>
            </a:r>
            <a:r>
              <a:rPr lang="en-US" sz="7200" b="1" i="1" u="none" strike="noStrike" baseline="0" dirty="0" smtClean="0">
                <a:ea typeface="Tahoma" panose="020B0604030504040204" pitchFamily="34" charset="0"/>
                <a:cs typeface="Tahoma" panose="020B0604030504040204" pitchFamily="34" charset="0"/>
              </a:rPr>
              <a:t>)/ </a:t>
            </a:r>
            <a:r>
              <a:rPr lang="en-US" sz="7200" dirty="0"/>
              <a:t>16,471.08 </a:t>
            </a:r>
            <a:r>
              <a:rPr lang="en-US" sz="6600" dirty="0" smtClean="0">
                <a:effectLst/>
                <a:latin typeface="Tahoma" panose="020B0604030504040204" pitchFamily="34" charset="0"/>
                <a:ea typeface="Tahoma" panose="020B0604030504040204" pitchFamily="34" charset="0"/>
                <a:cs typeface="Tahoma" panose="020B0604030504040204" pitchFamily="34" charset="0"/>
              </a:rPr>
              <a:t>= 0%</a:t>
            </a:r>
            <a:endParaRPr lang="en-US" sz="6600" dirty="0">
              <a:effectLst/>
              <a:latin typeface="Tahoma" panose="020B0604030504040204" pitchFamily="34" charset="0"/>
              <a:ea typeface="Tahoma" panose="020B0604030504040204" pitchFamily="34" charset="0"/>
              <a:cs typeface="Tahoma" panose="020B0604030504040204" pitchFamily="34" charset="0"/>
            </a:endParaRPr>
          </a:p>
          <a:p>
            <a:r>
              <a:rPr lang="en-US" sz="7200" dirty="0" smtClean="0">
                <a:effectLst/>
                <a:latin typeface="Tahoma" panose="020B0604030504040204" pitchFamily="34" charset="0"/>
                <a:ea typeface="Tahoma" panose="020B0604030504040204" pitchFamily="34" charset="0"/>
                <a:cs typeface="Tahoma" panose="020B0604030504040204" pitchFamily="34" charset="0"/>
              </a:rPr>
              <a:t>THE WAGE GAP REFELECT FAIR COMPENSATION OF EMPLOYEES REGARDLESS OF GENDER</a:t>
            </a:r>
            <a:endParaRPr lang="en-US" sz="7200" dirty="0">
              <a:effectLst/>
              <a:ea typeface="Liberation Sans Narrow"/>
              <a:cs typeface="Liberation Sans Narrow"/>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3" name="Table 3">
            <a:extLst>
              <a:ext uri="{FF2B5EF4-FFF2-40B4-BE49-F238E27FC236}">
                <a16:creationId xmlns="" xmlns:a16="http://schemas.microsoft.com/office/drawing/2014/main" id="{FDDB8F4A-1132-C16B-3AA9-41BB7C4B03A3}"/>
              </a:ext>
            </a:extLst>
          </p:cNvPr>
          <p:cNvGraphicFramePr>
            <a:graphicFrameLocks noGrp="1"/>
          </p:cNvGraphicFramePr>
          <p:nvPr>
            <p:extLst>
              <p:ext uri="{D42A27DB-BD31-4B8C-83A1-F6EECF244321}">
                <p14:modId xmlns:p14="http://schemas.microsoft.com/office/powerpoint/2010/main" val="4025527017"/>
              </p:ext>
            </p:extLst>
          </p:nvPr>
        </p:nvGraphicFramePr>
        <p:xfrm>
          <a:off x="648642" y="609600"/>
          <a:ext cx="7924798" cy="3222360"/>
        </p:xfrm>
        <a:graphic>
          <a:graphicData uri="http://schemas.openxmlformats.org/drawingml/2006/table">
            <a:tbl>
              <a:tblPr firstRow="1" bandRow="1">
                <a:tableStyleId>{5C22544A-7EE6-4342-B048-85BDC9FD1C3A}</a:tableStyleId>
              </a:tblPr>
              <a:tblGrid>
                <a:gridCol w="1132114">
                  <a:extLst>
                    <a:ext uri="{9D8B030D-6E8A-4147-A177-3AD203B41FA5}">
                      <a16:colId xmlns="" xmlns:a16="http://schemas.microsoft.com/office/drawing/2014/main" val="445444153"/>
                    </a:ext>
                  </a:extLst>
                </a:gridCol>
                <a:gridCol w="1132114">
                  <a:extLst>
                    <a:ext uri="{9D8B030D-6E8A-4147-A177-3AD203B41FA5}">
                      <a16:colId xmlns="" xmlns:a16="http://schemas.microsoft.com/office/drawing/2014/main" val="982803546"/>
                    </a:ext>
                  </a:extLst>
                </a:gridCol>
                <a:gridCol w="1132114">
                  <a:extLst>
                    <a:ext uri="{9D8B030D-6E8A-4147-A177-3AD203B41FA5}">
                      <a16:colId xmlns="" xmlns:a16="http://schemas.microsoft.com/office/drawing/2014/main" val="776730977"/>
                    </a:ext>
                  </a:extLst>
                </a:gridCol>
                <a:gridCol w="1132114">
                  <a:extLst>
                    <a:ext uri="{9D8B030D-6E8A-4147-A177-3AD203B41FA5}">
                      <a16:colId xmlns="" xmlns:a16="http://schemas.microsoft.com/office/drawing/2014/main" val="1985300090"/>
                    </a:ext>
                  </a:extLst>
                </a:gridCol>
                <a:gridCol w="1132114">
                  <a:extLst>
                    <a:ext uri="{9D8B030D-6E8A-4147-A177-3AD203B41FA5}">
                      <a16:colId xmlns="" xmlns:a16="http://schemas.microsoft.com/office/drawing/2014/main" val="4102804951"/>
                    </a:ext>
                  </a:extLst>
                </a:gridCol>
                <a:gridCol w="1132114">
                  <a:extLst>
                    <a:ext uri="{9D8B030D-6E8A-4147-A177-3AD203B41FA5}">
                      <a16:colId xmlns="" xmlns:a16="http://schemas.microsoft.com/office/drawing/2014/main" val="2379562906"/>
                    </a:ext>
                  </a:extLst>
                </a:gridCol>
                <a:gridCol w="1132114">
                  <a:extLst>
                    <a:ext uri="{9D8B030D-6E8A-4147-A177-3AD203B41FA5}">
                      <a16:colId xmlns="" xmlns:a16="http://schemas.microsoft.com/office/drawing/2014/main" val="3514266973"/>
                    </a:ext>
                  </a:extLst>
                </a:gridCol>
              </a:tblGrid>
              <a:tr h="576990">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 xmlns:a16="http://schemas.microsoft.com/office/drawing/2014/main" val="1236258915"/>
                  </a:ext>
                </a:extLst>
              </a:tr>
              <a:tr h="576990">
                <a:tc>
                  <a:txBody>
                    <a:bodyPr/>
                    <a:lstStyle/>
                    <a:p>
                      <a:r>
                        <a:rPr lang="en-US" b="1" dirty="0"/>
                        <a:t>Full Time</a:t>
                      </a:r>
                      <a:endParaRPr lang="en-GB" b="1" dirty="0"/>
                    </a:p>
                  </a:txBody>
                  <a:tcPr/>
                </a:tc>
                <a:tc>
                  <a:txBody>
                    <a:bodyPr/>
                    <a:lstStyle/>
                    <a:p>
                      <a:r>
                        <a:rPr lang="en-US" dirty="0" smtClean="0"/>
                        <a:t>18</a:t>
                      </a:r>
                      <a:endParaRPr lang="en-GB" dirty="0"/>
                    </a:p>
                  </a:txBody>
                  <a:tcPr/>
                </a:tc>
                <a:tc>
                  <a:txBody>
                    <a:bodyPr/>
                    <a:lstStyle/>
                    <a:p>
                      <a:r>
                        <a:rPr lang="en-US" sz="1400" b="1" dirty="0" smtClean="0"/>
                        <a:t> 302,979.48 </a:t>
                      </a:r>
                      <a:endParaRPr lang="en-US" sz="1400" b="1" dirty="0"/>
                    </a:p>
                  </a:txBody>
                  <a:tcPr/>
                </a:tc>
                <a:tc>
                  <a:txBody>
                    <a:bodyPr/>
                    <a:lstStyle/>
                    <a:p>
                      <a:r>
                        <a:rPr lang="en-US" smtClean="0"/>
                        <a:t> </a:t>
                      </a:r>
                      <a:r>
                        <a:rPr lang="en-US" sz="1600" b="1" smtClean="0"/>
                        <a:t>16,832.19 </a:t>
                      </a:r>
                      <a:endParaRPr lang="en-US" sz="1600" b="1" dirty="0"/>
                    </a:p>
                  </a:txBody>
                  <a:tcPr/>
                </a:tc>
                <a:tc>
                  <a:txBody>
                    <a:bodyPr/>
                    <a:lstStyle/>
                    <a:p>
                      <a:r>
                        <a:rPr lang="en-US" dirty="0" smtClean="0"/>
                        <a:t>42</a:t>
                      </a:r>
                      <a:endParaRPr lang="en-GB" dirty="0"/>
                    </a:p>
                  </a:txBody>
                  <a:tcPr/>
                </a:tc>
                <a:tc>
                  <a:txBody>
                    <a:bodyPr/>
                    <a:lstStyle/>
                    <a:p>
                      <a:r>
                        <a:rPr lang="en-US" dirty="0" smtClean="0"/>
                        <a:t> </a:t>
                      </a:r>
                      <a:r>
                        <a:rPr lang="en-US" sz="1400" b="1" dirty="0" smtClean="0"/>
                        <a:t>704,785.45 </a:t>
                      </a:r>
                      <a:endParaRPr lang="en-US" sz="1400" b="1" dirty="0"/>
                    </a:p>
                  </a:txBody>
                  <a:tcPr/>
                </a:tc>
                <a:tc>
                  <a:txBody>
                    <a:bodyPr/>
                    <a:lstStyle/>
                    <a:p>
                      <a:r>
                        <a:rPr lang="en-US" dirty="0" smtClean="0"/>
                        <a:t> </a:t>
                      </a:r>
                      <a:r>
                        <a:rPr lang="en-US" sz="1600" dirty="0" smtClean="0"/>
                        <a:t>16,780.61 </a:t>
                      </a:r>
                      <a:endParaRPr lang="en-US" sz="1600" dirty="0"/>
                    </a:p>
                  </a:txBody>
                  <a:tcPr/>
                </a:tc>
                <a:extLst>
                  <a:ext uri="{0D108BD9-81ED-4DB2-BD59-A6C34878D82A}">
                    <a16:rowId xmlns="" xmlns:a16="http://schemas.microsoft.com/office/drawing/2014/main" val="771097803"/>
                  </a:ext>
                </a:extLst>
              </a:tr>
              <a:tr h="576990">
                <a:tc>
                  <a:txBody>
                    <a:bodyPr/>
                    <a:lstStyle/>
                    <a:p>
                      <a:r>
                        <a:rPr lang="en-US" b="1" dirty="0"/>
                        <a:t>Part Time</a:t>
                      </a:r>
                      <a:endParaRPr lang="en-GB" b="1"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extLst>
                  <a:ext uri="{0D108BD9-81ED-4DB2-BD59-A6C34878D82A}">
                    <a16:rowId xmlns="" xmlns:a16="http://schemas.microsoft.com/office/drawing/2014/main" val="278367155"/>
                  </a:ext>
                </a:extLst>
              </a:tr>
              <a:tr h="576990">
                <a:tc>
                  <a:txBody>
                    <a:bodyPr/>
                    <a:lstStyle/>
                    <a:p>
                      <a:r>
                        <a:rPr lang="en-US" b="1" dirty="0"/>
                        <a:t>Casual</a:t>
                      </a:r>
                      <a:endParaRPr lang="en-GB" b="1" dirty="0"/>
                    </a:p>
                  </a:txBody>
                  <a:tcPr/>
                </a:tc>
                <a:tc>
                  <a:txBody>
                    <a:bodyPr/>
                    <a:lstStyle/>
                    <a:p>
                      <a:r>
                        <a:rPr lang="en-US" dirty="0" smtClean="0"/>
                        <a:t>1</a:t>
                      </a:r>
                      <a:endParaRPr lang="en-GB" dirty="0"/>
                    </a:p>
                  </a:txBody>
                  <a:tcPr/>
                </a:tc>
                <a:tc>
                  <a:txBody>
                    <a:bodyPr/>
                    <a:lstStyle/>
                    <a:p>
                      <a:r>
                        <a:rPr lang="en-US" dirty="0" smtClean="0"/>
                        <a:t> 9,971.08 </a:t>
                      </a:r>
                      <a:endParaRPr lang="en-US" dirty="0"/>
                    </a:p>
                  </a:txBody>
                  <a:tcPr/>
                </a:tc>
                <a:tc>
                  <a:txBody>
                    <a:bodyPr/>
                    <a:lstStyle/>
                    <a:p>
                      <a:r>
                        <a:rPr lang="en-US" dirty="0" smtClean="0"/>
                        <a:t>9,971.08</a:t>
                      </a:r>
                      <a:endParaRPr lang="en-GB" dirty="0"/>
                    </a:p>
                  </a:txBody>
                  <a:tcPr/>
                </a:tc>
                <a:tc>
                  <a:txBody>
                    <a:bodyPr/>
                    <a:lstStyle/>
                    <a:p>
                      <a:r>
                        <a:rPr lang="en-US" dirty="0" smtClean="0"/>
                        <a:t>2</a:t>
                      </a:r>
                      <a:endParaRPr lang="en-GB" dirty="0"/>
                    </a:p>
                  </a:txBody>
                  <a:tcPr/>
                </a:tc>
                <a:tc>
                  <a:txBody>
                    <a:bodyPr/>
                    <a:lstStyle/>
                    <a:p>
                      <a:r>
                        <a:rPr lang="en-US" dirty="0" smtClean="0"/>
                        <a:t> </a:t>
                      </a:r>
                      <a:r>
                        <a:rPr lang="en-US" sz="1600" dirty="0" smtClean="0"/>
                        <a:t>19,942.16 </a:t>
                      </a:r>
                      <a:endParaRPr lang="en-US" sz="1600" dirty="0"/>
                    </a:p>
                  </a:txBody>
                  <a:tcPr/>
                </a:tc>
                <a:tc>
                  <a:txBody>
                    <a:bodyPr/>
                    <a:lstStyle/>
                    <a:p>
                      <a:r>
                        <a:rPr lang="en-US" dirty="0" smtClean="0"/>
                        <a:t> 9,971.08 </a:t>
                      </a:r>
                      <a:endParaRPr lang="en-US" dirty="0"/>
                    </a:p>
                  </a:txBody>
                  <a:tcPr/>
                </a:tc>
                <a:extLst>
                  <a:ext uri="{0D108BD9-81ED-4DB2-BD59-A6C34878D82A}">
                    <a16:rowId xmlns="" xmlns:a16="http://schemas.microsoft.com/office/drawing/2014/main" val="251382914"/>
                  </a:ext>
                </a:extLst>
              </a:tr>
              <a:tr h="576990">
                <a:tc>
                  <a:txBody>
                    <a:bodyPr/>
                    <a:lstStyle/>
                    <a:p>
                      <a:r>
                        <a:rPr lang="en-US" b="1" dirty="0"/>
                        <a:t>Total</a:t>
                      </a:r>
                      <a:endParaRPr lang="en-GB" b="1" dirty="0"/>
                    </a:p>
                  </a:txBody>
                  <a:tcPr/>
                </a:tc>
                <a:tc>
                  <a:txBody>
                    <a:bodyPr/>
                    <a:lstStyle/>
                    <a:p>
                      <a:r>
                        <a:rPr lang="en-US" dirty="0" smtClean="0"/>
                        <a:t>19</a:t>
                      </a:r>
                      <a:endParaRPr lang="en-GB" dirty="0"/>
                    </a:p>
                  </a:txBody>
                  <a:tcPr/>
                </a:tc>
                <a:tc>
                  <a:txBody>
                    <a:bodyPr/>
                    <a:lstStyle/>
                    <a:p>
                      <a:r>
                        <a:rPr lang="en-US" dirty="0" smtClean="0"/>
                        <a:t> </a:t>
                      </a:r>
                      <a:r>
                        <a:rPr lang="en-US" sz="1400" b="1" dirty="0" smtClean="0"/>
                        <a:t>312,950.56 </a:t>
                      </a:r>
                      <a:endParaRPr lang="en-US" sz="1400" b="1" dirty="0"/>
                    </a:p>
                  </a:txBody>
                  <a:tcPr/>
                </a:tc>
                <a:tc>
                  <a:txBody>
                    <a:bodyPr/>
                    <a:lstStyle/>
                    <a:p>
                      <a:r>
                        <a:rPr lang="en-US" dirty="0" smtClean="0"/>
                        <a:t> </a:t>
                      </a:r>
                      <a:r>
                        <a:rPr lang="en-US" sz="1600" dirty="0" smtClean="0"/>
                        <a:t>16,471.08 </a:t>
                      </a:r>
                      <a:endParaRPr lang="en-US" sz="1600" dirty="0"/>
                    </a:p>
                  </a:txBody>
                  <a:tcPr/>
                </a:tc>
                <a:tc>
                  <a:txBody>
                    <a:bodyPr/>
                    <a:lstStyle/>
                    <a:p>
                      <a:r>
                        <a:rPr lang="en-US" dirty="0" smtClean="0"/>
                        <a:t>44</a:t>
                      </a:r>
                      <a:endParaRPr lang="en-GB" dirty="0"/>
                    </a:p>
                  </a:txBody>
                  <a:tcPr/>
                </a:tc>
                <a:tc>
                  <a:txBody>
                    <a:bodyPr/>
                    <a:lstStyle/>
                    <a:p>
                      <a:r>
                        <a:rPr lang="en-US" dirty="0" smtClean="0"/>
                        <a:t> </a:t>
                      </a:r>
                      <a:r>
                        <a:rPr lang="en-US" sz="1400" dirty="0" smtClean="0"/>
                        <a:t>724,727.62 </a:t>
                      </a:r>
                      <a:endParaRPr lang="en-US" sz="1400" dirty="0"/>
                    </a:p>
                  </a:txBody>
                  <a:tcPr/>
                </a:tc>
                <a:tc>
                  <a:txBody>
                    <a:bodyPr/>
                    <a:lstStyle/>
                    <a:p>
                      <a:r>
                        <a:rPr lang="en-US" sz="1600" dirty="0" smtClean="0"/>
                        <a:t> 16,471.08 </a:t>
                      </a:r>
                      <a:endParaRPr lang="en-US" sz="1600" dirty="0"/>
                    </a:p>
                  </a:txBody>
                  <a:tcPr/>
                </a:tc>
                <a:extLst>
                  <a:ext uri="{0D108BD9-81ED-4DB2-BD59-A6C34878D82A}">
                    <a16:rowId xmlns="" xmlns:a16="http://schemas.microsoft.com/office/drawing/2014/main"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3338" cy="886225"/>
          </a:xfrm>
        </p:spPr>
        <p:txBody>
          <a:bodyPr>
            <a:noAutofit/>
          </a:bodyPr>
          <a:lstStyle/>
          <a:p>
            <a:pPr lvl="0" algn="l">
              <a:spcBef>
                <a:spcPct val="20000"/>
              </a:spcBef>
            </a:pPr>
            <a:r>
              <a:rPr lang="en-ZA" sz="1800" b="1" dirty="0">
                <a:solidFill>
                  <a:prstClr val="black"/>
                </a:solidFill>
                <a:ea typeface="+mn-ea"/>
                <a:cs typeface="+mn-cs"/>
              </a:rPr>
              <a:t>V. EXPENDITURE- GENDER IN MAINSTREAM BUDGET </a:t>
            </a:r>
            <a:endParaRPr lang="en-ZW" sz="1800" dirty="0">
              <a:solidFill>
                <a:prstClr val="black"/>
              </a:solidFill>
              <a:ea typeface="+mn-ea"/>
              <a:cs typeface="+mn-cs"/>
            </a:endParaRPr>
          </a:p>
        </p:txBody>
      </p:sp>
      <p:graphicFrame>
        <p:nvGraphicFramePr>
          <p:cNvPr id="11" name="Table 11">
            <a:extLst>
              <a:ext uri="{FF2B5EF4-FFF2-40B4-BE49-F238E27FC236}">
                <a16:creationId xmlns="" xmlns:a16="http://schemas.microsoft.com/office/drawing/2014/main" id="{D0F973FA-FA39-AE65-B4B1-A37529B32059}"/>
              </a:ext>
            </a:extLst>
          </p:cNvPr>
          <p:cNvGraphicFramePr>
            <a:graphicFrameLocks noGrp="1"/>
          </p:cNvGraphicFramePr>
          <p:nvPr>
            <p:ph sz="quarter" idx="13"/>
            <p:extLst>
              <p:ext uri="{D42A27DB-BD31-4B8C-83A1-F6EECF244321}">
                <p14:modId xmlns:p14="http://schemas.microsoft.com/office/powerpoint/2010/main" val="1679387247"/>
              </p:ext>
            </p:extLst>
          </p:nvPr>
        </p:nvGraphicFramePr>
        <p:xfrm>
          <a:off x="152400" y="1106488"/>
          <a:ext cx="4643454" cy="4456168"/>
        </p:xfrm>
        <a:graphic>
          <a:graphicData uri="http://schemas.openxmlformats.org/drawingml/2006/table">
            <a:tbl>
              <a:tblPr firstRow="1" bandRow="1">
                <a:tableStyleId>{5C22544A-7EE6-4342-B048-85BDC9FD1C3A}</a:tableStyleId>
              </a:tblPr>
              <a:tblGrid>
                <a:gridCol w="1737273">
                  <a:extLst>
                    <a:ext uri="{9D8B030D-6E8A-4147-A177-3AD203B41FA5}">
                      <a16:colId xmlns="" xmlns:a16="http://schemas.microsoft.com/office/drawing/2014/main" val="682454074"/>
                    </a:ext>
                  </a:extLst>
                </a:gridCol>
                <a:gridCol w="1737273">
                  <a:extLst>
                    <a:ext uri="{9D8B030D-6E8A-4147-A177-3AD203B41FA5}">
                      <a16:colId xmlns="" xmlns:a16="http://schemas.microsoft.com/office/drawing/2014/main" val="943299222"/>
                    </a:ext>
                  </a:extLst>
                </a:gridCol>
                <a:gridCol w="1168908">
                  <a:extLst>
                    <a:ext uri="{9D8B030D-6E8A-4147-A177-3AD203B41FA5}">
                      <a16:colId xmlns="" xmlns:a16="http://schemas.microsoft.com/office/drawing/2014/main" val="1054883141"/>
                    </a:ext>
                  </a:extLst>
                </a:gridCol>
              </a:tblGrid>
              <a:tr h="405174">
                <a:tc>
                  <a:txBody>
                    <a:bodyPr/>
                    <a:lstStyle/>
                    <a:p>
                      <a:r>
                        <a:rPr lang="en-US" dirty="0">
                          <a:solidFill>
                            <a:schemeClr val="tx1"/>
                          </a:solidFill>
                        </a:rPr>
                        <a:t>Programmes</a:t>
                      </a:r>
                      <a:endParaRPr lang="en-GB" dirty="0">
                        <a:solidFill>
                          <a:schemeClr val="tx1"/>
                        </a:solidFill>
                      </a:endParaRPr>
                    </a:p>
                  </a:txBody>
                  <a:tcPr/>
                </a:tc>
                <a:tc>
                  <a:txBody>
                    <a:bodyPr/>
                    <a:lstStyle/>
                    <a:p>
                      <a:pPr algn="r"/>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 xmlns:a16="http://schemas.microsoft.com/office/drawing/2014/main" val="2507331684"/>
                  </a:ext>
                </a:extLst>
              </a:tr>
              <a:tr h="564984">
                <a:tc>
                  <a:txBody>
                    <a:bodyPr/>
                    <a:lstStyle/>
                    <a:p>
                      <a:pPr algn="l" fontAlgn="b"/>
                      <a:r>
                        <a:rPr lang="en-ZW" sz="1600" b="1" i="0" u="none" strike="noStrike" dirty="0">
                          <a:solidFill>
                            <a:srgbClr val="000000"/>
                          </a:solidFill>
                          <a:effectLst/>
                          <a:latin typeface="Calibri" panose="020F0502020204030204" pitchFamily="34" charset="0"/>
                        </a:rPr>
                        <a:t>Governance &amp; Administration</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86,355.51 </a:t>
                      </a:r>
                    </a:p>
                  </a:txBody>
                  <a:tcPr marL="9525" marR="9525" marT="9525" marB="0" anchor="b"/>
                </a:tc>
                <a:tc>
                  <a:txBody>
                    <a:bodyPr/>
                    <a:lstStyle/>
                    <a:p>
                      <a:pPr algn="r" fontAlgn="b"/>
                      <a:r>
                        <a:rPr lang="en-ZW" sz="1600" b="1"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 xmlns:a16="http://schemas.microsoft.com/office/drawing/2014/main" val="4077804582"/>
                  </a:ext>
                </a:extLst>
              </a:tr>
              <a:tr h="807120">
                <a:tc>
                  <a:txBody>
                    <a:bodyPr/>
                    <a:lstStyle/>
                    <a:p>
                      <a:pPr algn="l" fontAlgn="b"/>
                      <a:r>
                        <a:rPr lang="en-ZW" sz="1600" b="1" i="0" u="none" strike="noStrike">
                          <a:solidFill>
                            <a:srgbClr val="000000"/>
                          </a:solidFill>
                          <a:effectLst/>
                          <a:latin typeface="Calibri" panose="020F0502020204030204" pitchFamily="34" charset="0"/>
                        </a:rPr>
                        <a:t>Water Sanitation &amp; Hygiene</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115,140.68 </a:t>
                      </a:r>
                    </a:p>
                  </a:txBody>
                  <a:tcPr marL="9525" marR="9525" marT="9525" marB="0" anchor="b"/>
                </a:tc>
                <a:tc>
                  <a:txBody>
                    <a:bodyPr/>
                    <a:lstStyle/>
                    <a:p>
                      <a:pPr algn="r" fontAlgn="b"/>
                      <a:r>
                        <a:rPr lang="en-ZW" sz="1600" b="1"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 xmlns:a16="http://schemas.microsoft.com/office/drawing/2014/main" val="394243104"/>
                  </a:ext>
                </a:extLst>
              </a:tr>
              <a:tr h="564984">
                <a:tc>
                  <a:txBody>
                    <a:bodyPr/>
                    <a:lstStyle/>
                    <a:p>
                      <a:pPr algn="l" fontAlgn="b"/>
                      <a:r>
                        <a:rPr lang="en-ZW" sz="1600" b="1" i="0" u="none" strike="noStrike">
                          <a:solidFill>
                            <a:srgbClr val="000000"/>
                          </a:solidFill>
                          <a:effectLst/>
                          <a:latin typeface="Calibri" panose="020F0502020204030204" pitchFamily="34" charset="0"/>
                        </a:rPr>
                        <a:t>Social Services</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172,711.02 </a:t>
                      </a:r>
                    </a:p>
                  </a:txBody>
                  <a:tcPr marL="9525" marR="9525" marT="9525" marB="0" anchor="b"/>
                </a:tc>
                <a:tc>
                  <a:txBody>
                    <a:bodyPr/>
                    <a:lstStyle/>
                    <a:p>
                      <a:pPr algn="r" fontAlgn="b"/>
                      <a:r>
                        <a:rPr lang="en-ZW" sz="1600" b="1" i="0" u="none" strike="noStrike">
                          <a:solidFill>
                            <a:srgbClr val="000000"/>
                          </a:solidFill>
                          <a:effectLst/>
                          <a:latin typeface="Calibri" panose="020F0502020204030204" pitchFamily="34" charset="0"/>
                        </a:rPr>
                        <a:t>33%</a:t>
                      </a:r>
                    </a:p>
                  </a:txBody>
                  <a:tcPr marL="9525" marR="9525" marT="9525" marB="0" anchor="b"/>
                </a:tc>
                <a:extLst>
                  <a:ext uri="{0D108BD9-81ED-4DB2-BD59-A6C34878D82A}">
                    <a16:rowId xmlns="" xmlns:a16="http://schemas.microsoft.com/office/drawing/2014/main" val="1047786220"/>
                  </a:ext>
                </a:extLst>
              </a:tr>
              <a:tr h="322848">
                <a:tc>
                  <a:txBody>
                    <a:bodyPr/>
                    <a:lstStyle/>
                    <a:p>
                      <a:pPr algn="l" fontAlgn="b"/>
                      <a:r>
                        <a:rPr lang="en-ZW" sz="1600" b="1" i="0" u="none" strike="noStrike">
                          <a:solidFill>
                            <a:srgbClr val="000000"/>
                          </a:solidFill>
                          <a:effectLst/>
                          <a:latin typeface="Calibri" panose="020F0502020204030204" pitchFamily="34" charset="0"/>
                        </a:rPr>
                        <a:t>Roads</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143,925.85 </a:t>
                      </a:r>
                    </a:p>
                  </a:txBody>
                  <a:tcPr marL="9525" marR="9525" marT="9525" marB="0" anchor="b"/>
                </a:tc>
                <a:tc>
                  <a:txBody>
                    <a:bodyPr/>
                    <a:lstStyle/>
                    <a:p>
                      <a:pPr algn="r" fontAlgn="b"/>
                      <a:r>
                        <a:rPr lang="en-ZW" sz="1600" b="1" i="0" u="none" strike="noStrike">
                          <a:solidFill>
                            <a:srgbClr val="000000"/>
                          </a:solidFill>
                          <a:effectLst/>
                          <a:latin typeface="Calibri" panose="020F0502020204030204" pitchFamily="34" charset="0"/>
                        </a:rPr>
                        <a:t>27%</a:t>
                      </a:r>
                    </a:p>
                  </a:txBody>
                  <a:tcPr marL="9525" marR="9525" marT="9525" marB="0" anchor="b"/>
                </a:tc>
                <a:extLst>
                  <a:ext uri="{0D108BD9-81ED-4DB2-BD59-A6C34878D82A}">
                    <a16:rowId xmlns="" xmlns:a16="http://schemas.microsoft.com/office/drawing/2014/main" val="3011723800"/>
                  </a:ext>
                </a:extLst>
              </a:tr>
              <a:tr h="564984">
                <a:tc>
                  <a:txBody>
                    <a:bodyPr/>
                    <a:lstStyle/>
                    <a:p>
                      <a:pPr algn="l" fontAlgn="b"/>
                      <a:r>
                        <a:rPr lang="en-ZW" sz="1600" b="1" i="0" u="none" strike="noStrike">
                          <a:solidFill>
                            <a:srgbClr val="000000"/>
                          </a:solidFill>
                          <a:effectLst/>
                          <a:latin typeface="Calibri" panose="020F0502020204030204" pitchFamily="34" charset="0"/>
                        </a:rPr>
                        <a:t>Public Safety &amp; Security</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   </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 xmlns:a16="http://schemas.microsoft.com/office/drawing/2014/main" val="2743989095"/>
                  </a:ext>
                </a:extLst>
              </a:tr>
              <a:tr h="820900">
                <a:tc>
                  <a:txBody>
                    <a:bodyPr/>
                    <a:lstStyle/>
                    <a:p>
                      <a:pPr algn="l" fontAlgn="b"/>
                      <a:r>
                        <a:rPr lang="en-ZW" sz="1600" b="1" i="0" u="none" strike="noStrike">
                          <a:solidFill>
                            <a:srgbClr val="000000"/>
                          </a:solidFill>
                          <a:effectLst/>
                          <a:latin typeface="Calibri" panose="020F0502020204030204" pitchFamily="34" charset="0"/>
                        </a:rPr>
                        <a:t>Natural Resources &amp; Conservation</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5,757.04 </a:t>
                      </a: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 xmlns:a16="http://schemas.microsoft.com/office/drawing/2014/main" val="4254108579"/>
                  </a:ext>
                </a:extLst>
              </a:tr>
              <a:tr h="405174">
                <a:tc>
                  <a:txBody>
                    <a:bodyPr/>
                    <a:lstStyle/>
                    <a:p>
                      <a:r>
                        <a:rPr lang="en-US" b="1" dirty="0"/>
                        <a:t>Total</a:t>
                      </a:r>
                      <a:endParaRPr lang="en-GB" b="1" dirty="0"/>
                    </a:p>
                  </a:txBody>
                  <a:tcPr/>
                </a:tc>
                <a:tc>
                  <a:txBody>
                    <a:bodyPr/>
                    <a:lstStyle/>
                    <a:p>
                      <a:pPr algn="r"/>
                      <a:r>
                        <a:rPr lang="en-GB" b="1" dirty="0" smtClean="0"/>
                        <a:t> 523,890.10 </a:t>
                      </a:r>
                    </a:p>
                  </a:txBody>
                  <a:tcPr/>
                </a:tc>
                <a:tc>
                  <a:txBody>
                    <a:bodyPr/>
                    <a:lstStyle/>
                    <a:p>
                      <a:pPr algn="r" fontAlgn="b"/>
                      <a:r>
                        <a:rPr lang="en-ZW" sz="16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 xmlns:a16="http://schemas.microsoft.com/office/drawing/2014/main" val="137116222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300957804"/>
              </p:ext>
            </p:extLst>
          </p:nvPr>
        </p:nvGraphicFramePr>
        <p:xfrm>
          <a:off x="4795854" y="1106488"/>
          <a:ext cx="4348146" cy="44561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1242600"/>
          </a:xfrm>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4062333154"/>
              </p:ext>
            </p:extLst>
          </p:nvPr>
        </p:nvGraphicFramePr>
        <p:xfrm>
          <a:off x="266698" y="1752600"/>
          <a:ext cx="8801101" cy="4136186"/>
        </p:xfrm>
        <a:graphic>
          <a:graphicData uri="http://schemas.openxmlformats.org/drawingml/2006/table">
            <a:tbl>
              <a:tblPr firstRow="1" firstCol="1" bandRow="1">
                <a:tableStyleId>{5C22544A-7EE6-4342-B048-85BDC9FD1C3A}</a:tableStyleId>
              </a:tblPr>
              <a:tblGrid>
                <a:gridCol w="1237435">
                  <a:extLst>
                    <a:ext uri="{9D8B030D-6E8A-4147-A177-3AD203B41FA5}">
                      <a16:colId xmlns="" xmlns:a16="http://schemas.microsoft.com/office/drawing/2014/main" val="3936495378"/>
                    </a:ext>
                  </a:extLst>
                </a:gridCol>
                <a:gridCol w="589673">
                  <a:extLst>
                    <a:ext uri="{9D8B030D-6E8A-4147-A177-3AD203B41FA5}">
                      <a16:colId xmlns="" xmlns:a16="http://schemas.microsoft.com/office/drawing/2014/main" val="714574526"/>
                    </a:ext>
                  </a:extLst>
                </a:gridCol>
                <a:gridCol w="714650">
                  <a:extLst>
                    <a:ext uri="{9D8B030D-6E8A-4147-A177-3AD203B41FA5}">
                      <a16:colId xmlns="" xmlns:a16="http://schemas.microsoft.com/office/drawing/2014/main" val="3020788596"/>
                    </a:ext>
                  </a:extLst>
                </a:gridCol>
                <a:gridCol w="763935">
                  <a:extLst>
                    <a:ext uri="{9D8B030D-6E8A-4147-A177-3AD203B41FA5}">
                      <a16:colId xmlns="" xmlns:a16="http://schemas.microsoft.com/office/drawing/2014/main" val="211564666"/>
                    </a:ext>
                  </a:extLst>
                </a:gridCol>
                <a:gridCol w="427734">
                  <a:extLst>
                    <a:ext uri="{9D8B030D-6E8A-4147-A177-3AD203B41FA5}">
                      <a16:colId xmlns="" xmlns:a16="http://schemas.microsoft.com/office/drawing/2014/main" val="671727174"/>
                    </a:ext>
                  </a:extLst>
                </a:gridCol>
                <a:gridCol w="571875">
                  <a:extLst>
                    <a:ext uri="{9D8B030D-6E8A-4147-A177-3AD203B41FA5}">
                      <a16:colId xmlns="" xmlns:a16="http://schemas.microsoft.com/office/drawing/2014/main" val="21364279"/>
                    </a:ext>
                  </a:extLst>
                </a:gridCol>
                <a:gridCol w="727167">
                  <a:extLst>
                    <a:ext uri="{9D8B030D-6E8A-4147-A177-3AD203B41FA5}">
                      <a16:colId xmlns="" xmlns:a16="http://schemas.microsoft.com/office/drawing/2014/main" val="2568838607"/>
                    </a:ext>
                  </a:extLst>
                </a:gridCol>
                <a:gridCol w="580873">
                  <a:extLst>
                    <a:ext uri="{9D8B030D-6E8A-4147-A177-3AD203B41FA5}">
                      <a16:colId xmlns="" xmlns:a16="http://schemas.microsoft.com/office/drawing/2014/main" val="1379655292"/>
                    </a:ext>
                  </a:extLst>
                </a:gridCol>
                <a:gridCol w="714650">
                  <a:extLst>
                    <a:ext uri="{9D8B030D-6E8A-4147-A177-3AD203B41FA5}">
                      <a16:colId xmlns="" xmlns:a16="http://schemas.microsoft.com/office/drawing/2014/main" val="459410033"/>
                    </a:ext>
                  </a:extLst>
                </a:gridCol>
                <a:gridCol w="690006">
                  <a:extLst>
                    <a:ext uri="{9D8B030D-6E8A-4147-A177-3AD203B41FA5}">
                      <a16:colId xmlns="" xmlns:a16="http://schemas.microsoft.com/office/drawing/2014/main" val="1082926060"/>
                    </a:ext>
                  </a:extLst>
                </a:gridCol>
                <a:gridCol w="538628">
                  <a:extLst>
                    <a:ext uri="{9D8B030D-6E8A-4147-A177-3AD203B41FA5}">
                      <a16:colId xmlns="" xmlns:a16="http://schemas.microsoft.com/office/drawing/2014/main" val="3849156041"/>
                    </a:ext>
                  </a:extLst>
                </a:gridCol>
                <a:gridCol w="482476">
                  <a:extLst>
                    <a:ext uri="{9D8B030D-6E8A-4147-A177-3AD203B41FA5}">
                      <a16:colId xmlns="" xmlns:a16="http://schemas.microsoft.com/office/drawing/2014/main" val="3398442369"/>
                    </a:ext>
                  </a:extLst>
                </a:gridCol>
                <a:gridCol w="761999">
                  <a:extLst>
                    <a:ext uri="{9D8B030D-6E8A-4147-A177-3AD203B41FA5}">
                      <a16:colId xmlns="" xmlns:a16="http://schemas.microsoft.com/office/drawing/2014/main" val="2048575833"/>
                    </a:ext>
                  </a:extLst>
                </a:gridCol>
              </a:tblGrid>
              <a:tr h="451581">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b="1" kern="1200">
                          <a:effectLst/>
                        </a:rPr>
                        <a:t>Women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b="1" kern="1200">
                          <a:effectLst/>
                        </a:rPr>
                        <a:t>Men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229213304"/>
                  </a:ext>
                </a:extLst>
              </a:tr>
              <a:tr h="451581">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a:effectLst/>
                        </a:rPr>
                        <a:t>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a:effectLst/>
                        </a:rPr>
                        <a:t>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 xmlns:a16="http://schemas.microsoft.com/office/drawing/2014/main" val="1635817430"/>
                  </a:ext>
                </a:extLst>
              </a:tr>
              <a:tr h="890348">
                <a:tc>
                  <a:txBody>
                    <a:bodyPr/>
                    <a:lstStyle/>
                    <a:p>
                      <a:pPr>
                        <a:lnSpc>
                          <a:spcPct val="107000"/>
                        </a:lnSpc>
                        <a:spcAft>
                          <a:spcPts val="800"/>
                        </a:spcAft>
                      </a:pPr>
                      <a:r>
                        <a:rPr lang="en-ZA" sz="2000" b="1" kern="1200">
                          <a:effectLst/>
                        </a:rPr>
                        <a:t>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Below 15</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b="1" kern="100">
                          <a:effectLst/>
                        </a:rPr>
                        <a:t>15-35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36-59</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60+</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b="1" kern="100">
                          <a:effectLst/>
                        </a:rPr>
                        <a:t>PLWD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00">
                          <a:effectLst/>
                        </a:rPr>
                        <a:t>Total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Below 15</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b="1" kern="100">
                          <a:effectLst/>
                        </a:rPr>
                        <a:t>15-35</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36-59</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b="1" kern="100">
                          <a:effectLst/>
                        </a:rPr>
                        <a:t>60+</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b="1" kern="100">
                          <a:effectLst/>
                        </a:rPr>
                        <a:t>PLWD</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00" dirty="0">
                          <a:effectLst/>
                        </a:rPr>
                        <a:t>Total </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2782843474"/>
                  </a:ext>
                </a:extLst>
              </a:tr>
              <a:tr h="451581">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134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26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167</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a:t>
                      </a:r>
                      <a:r>
                        <a:rPr lang="en-ZA" sz="2000" kern="100" dirty="0" smtClean="0">
                          <a:effectLst/>
                        </a:rPr>
                        <a:t>102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dirty="0">
                          <a:effectLst/>
                        </a:rPr>
                        <a:t> </a:t>
                      </a:r>
                      <a:r>
                        <a:rPr lang="en-ZA" sz="2000" kern="100" dirty="0" smtClean="0">
                          <a:effectLst/>
                        </a:rPr>
                        <a:t>16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127</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3339828360"/>
                  </a:ext>
                </a:extLst>
              </a:tr>
              <a:tr h="451581">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a:t>
                      </a:r>
                      <a:r>
                        <a:rPr lang="en-ZA" sz="2000" kern="1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r>
                        <a:rPr lang="en-ZA" sz="2000" kern="100" dirty="0" smtClean="0">
                          <a:effectLst/>
                          <a:latin typeface="Calibri" panose="020F0502020204030204" pitchFamily="34" charset="0"/>
                          <a:cs typeface="Arial" panose="020B0604020202020204" pitchFamily="34" charset="0"/>
                        </a:rPr>
                        <a:t>10</a:t>
                      </a:r>
                      <a:endParaRPr lang="en-ZA" sz="2000" kern="100" dirty="0">
                        <a:effectLst/>
                        <a:latin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29</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20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46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70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2437385966"/>
                  </a:ext>
                </a:extLst>
              </a:tr>
              <a:tr h="890348">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16</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124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52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194</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11</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115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69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204</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1757459421"/>
                  </a:ext>
                </a:extLst>
              </a:tr>
              <a:tr h="451581">
                <a:tc>
                  <a:txBody>
                    <a:bodyPr/>
                    <a:lstStyle/>
                    <a:p>
                      <a:pPr>
                        <a:lnSpc>
                          <a:spcPct val="107000"/>
                        </a:lnSpc>
                        <a:spcAft>
                          <a:spcPts val="800"/>
                        </a:spcAft>
                      </a:pPr>
                      <a:r>
                        <a:rPr lang="en-ZA" sz="2000" b="1" kern="1200">
                          <a:effectLst/>
                        </a:rPr>
                        <a:t>Total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150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b="1" kern="1200" dirty="0">
                          <a:effectLst/>
                        </a:rPr>
                        <a:t> </a:t>
                      </a:r>
                      <a:r>
                        <a:rPr lang="en-ZA" sz="2000" b="1" kern="1200" dirty="0" smtClean="0">
                          <a:effectLst/>
                        </a:rPr>
                        <a:t>160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71</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a:effectLst/>
                        </a:rPr>
                        <a:t>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b="1" kern="1200" dirty="0">
                          <a:effectLst/>
                        </a:rPr>
                        <a:t> </a:t>
                      </a:r>
                      <a:r>
                        <a:rPr lang="en-ZA" sz="2000" b="1" kern="1200" dirty="0" smtClean="0">
                          <a:effectLst/>
                        </a:rPr>
                        <a:t>9</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390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113</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b="1" kern="1200" dirty="0">
                          <a:effectLst/>
                        </a:rPr>
                        <a:t> </a:t>
                      </a:r>
                      <a:r>
                        <a:rPr lang="en-ZA" sz="2000" b="1" kern="1200" dirty="0" smtClean="0">
                          <a:effectLst/>
                        </a:rPr>
                        <a:t>151</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119</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a:effectLst/>
                        </a:rPr>
                        <a:t> </a:t>
                      </a:r>
                      <a:endParaRPr lang="en-ZA" sz="20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b="1" kern="1200" dirty="0">
                          <a:effectLst/>
                        </a:rPr>
                        <a:t> </a:t>
                      </a:r>
                      <a:r>
                        <a:rPr lang="en-ZA" sz="2000" b="1" kern="1200" dirty="0" smtClean="0">
                          <a:effectLst/>
                        </a:rPr>
                        <a:t>18</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b="1" kern="1200" dirty="0">
                          <a:effectLst/>
                        </a:rPr>
                        <a:t> </a:t>
                      </a:r>
                      <a:r>
                        <a:rPr lang="en-ZA" sz="2000" b="1" kern="1200" dirty="0" smtClean="0">
                          <a:effectLst/>
                        </a:rPr>
                        <a:t>401</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 xmlns:a16="http://schemas.microsoft.com/office/drawing/2014/main"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solidFill>
                  <a:prstClr val="black"/>
                </a:solidFill>
              </a:rPr>
              <a:t>V</a:t>
            </a:r>
            <a:r>
              <a:rPr lang="en-ZA" sz="2400" b="1" dirty="0">
                <a:solidFill>
                  <a:prstClr val="black"/>
                </a:solidFill>
              </a:rPr>
              <a:t>. </a:t>
            </a:r>
            <a:r>
              <a:rPr lang="en-ZA" sz="2400" b="1" dirty="0" smtClean="0">
                <a:solidFill>
                  <a:prstClr val="black"/>
                </a:solidFill>
              </a:rPr>
              <a:t>EXPENDITURE- </a:t>
            </a:r>
            <a:r>
              <a:rPr lang="en-ZA" sz="2400" b="1" dirty="0">
                <a:solidFill>
                  <a:prstClr val="black"/>
                </a:solidFill>
              </a:rPr>
              <a:t>GENDER IN MAINSTREAM BUDGET </a:t>
            </a:r>
            <a:endParaRPr lang="en-ZW" sz="3200" dirty="0"/>
          </a:p>
        </p:txBody>
      </p:sp>
      <p:sp>
        <p:nvSpPr>
          <p:cNvPr id="3" name="Content Placeholder 2"/>
          <p:cNvSpPr>
            <a:spLocks noGrp="1"/>
          </p:cNvSpPr>
          <p:nvPr>
            <p:ph sz="quarter" idx="13"/>
          </p:nvPr>
        </p:nvSpPr>
        <p:spPr/>
        <p:txBody>
          <a:bodyPr>
            <a:normAutofit fontScale="55000" lnSpcReduction="20000"/>
          </a:bodyPr>
          <a:lstStyle/>
          <a:p>
            <a:pPr marL="0" indent="0">
              <a:buNone/>
            </a:pPr>
            <a:r>
              <a:rPr lang="en-ZW" dirty="0" smtClean="0"/>
              <a:t>Mwenezi RDC </a:t>
            </a:r>
            <a:r>
              <a:rPr lang="en-ZA" dirty="0" smtClean="0"/>
              <a:t>ensures </a:t>
            </a:r>
            <a:r>
              <a:rPr lang="en-ZA" dirty="0"/>
              <a:t>that women and men, boys and girls benefit </a:t>
            </a:r>
            <a:r>
              <a:rPr lang="en-ZA" dirty="0" smtClean="0"/>
              <a:t>equally through;</a:t>
            </a:r>
          </a:p>
          <a:p>
            <a:pPr>
              <a:buFont typeface="Wingdings" panose="05000000000000000000" pitchFamily="2" charset="2"/>
              <a:buChar char="ü"/>
            </a:pPr>
            <a:r>
              <a:rPr lang="en-ZW" b="1" dirty="0"/>
              <a:t>Talk to women and </a:t>
            </a:r>
            <a:r>
              <a:rPr lang="en-ZW" b="1" dirty="0" smtClean="0"/>
              <a:t>girls</a:t>
            </a:r>
          </a:p>
          <a:p>
            <a:pPr>
              <a:buFont typeface="Wingdings" panose="05000000000000000000" pitchFamily="2" charset="2"/>
              <a:buChar char="ü"/>
            </a:pPr>
            <a:r>
              <a:rPr lang="en-ZW" b="1" dirty="0"/>
              <a:t>Let girls use mobile </a:t>
            </a:r>
            <a:r>
              <a:rPr lang="en-ZW" b="1" dirty="0" smtClean="0"/>
              <a:t>phones</a:t>
            </a:r>
          </a:p>
          <a:p>
            <a:pPr>
              <a:buFont typeface="Wingdings" panose="05000000000000000000" pitchFamily="2" charset="2"/>
              <a:buChar char="ü"/>
            </a:pPr>
            <a:r>
              <a:rPr lang="en-ZW" b="1" dirty="0"/>
              <a:t>Stop child marriage and sexual </a:t>
            </a:r>
            <a:r>
              <a:rPr lang="en-ZW" b="1" dirty="0" smtClean="0"/>
              <a:t>harassment</a:t>
            </a:r>
          </a:p>
          <a:p>
            <a:pPr>
              <a:buFont typeface="Wingdings" panose="05000000000000000000" pitchFamily="2" charset="2"/>
              <a:buChar char="ü"/>
            </a:pPr>
            <a:r>
              <a:rPr lang="en-ZW" b="1" dirty="0"/>
              <a:t>Make education gender </a:t>
            </a:r>
            <a:r>
              <a:rPr lang="en-ZW" b="1" dirty="0" smtClean="0"/>
              <a:t>sensitive</a:t>
            </a:r>
          </a:p>
          <a:p>
            <a:pPr>
              <a:buFont typeface="Wingdings" panose="05000000000000000000" pitchFamily="2" charset="2"/>
              <a:buChar char="ü"/>
            </a:pPr>
            <a:r>
              <a:rPr lang="en-ZW" b="1" dirty="0"/>
              <a:t>Raise aspirations of girls and their </a:t>
            </a:r>
            <a:r>
              <a:rPr lang="en-ZW" b="1" dirty="0" smtClean="0"/>
              <a:t>parents</a:t>
            </a:r>
          </a:p>
          <a:p>
            <a:pPr>
              <a:buFont typeface="Wingdings" panose="05000000000000000000" pitchFamily="2" charset="2"/>
              <a:buChar char="ü"/>
            </a:pPr>
            <a:r>
              <a:rPr lang="en-ZW" b="1" dirty="0"/>
              <a:t>Empower </a:t>
            </a:r>
            <a:r>
              <a:rPr lang="en-ZW" b="1" dirty="0" smtClean="0"/>
              <a:t>mothers</a:t>
            </a:r>
          </a:p>
          <a:p>
            <a:pPr>
              <a:buFont typeface="Wingdings" panose="05000000000000000000" pitchFamily="2" charset="2"/>
              <a:buChar char="ü"/>
            </a:pPr>
            <a:r>
              <a:rPr lang="en-ZW" b="1" dirty="0"/>
              <a:t>Give proper value to ‘women’s work</a:t>
            </a:r>
            <a:r>
              <a:rPr lang="en-ZW" b="1" dirty="0" smtClean="0"/>
              <a:t>’</a:t>
            </a:r>
          </a:p>
          <a:p>
            <a:pPr>
              <a:buFont typeface="Wingdings" panose="05000000000000000000" pitchFamily="2" charset="2"/>
              <a:buChar char="ü"/>
            </a:pPr>
            <a:r>
              <a:rPr lang="en-ZW" b="1" dirty="0"/>
              <a:t>Get women into </a:t>
            </a:r>
            <a:r>
              <a:rPr lang="en-ZW" b="1" dirty="0" smtClean="0"/>
              <a:t>power</a:t>
            </a:r>
          </a:p>
          <a:p>
            <a:pPr>
              <a:buFont typeface="Wingdings" panose="05000000000000000000" pitchFamily="2" charset="2"/>
              <a:buChar char="ü"/>
            </a:pPr>
            <a:r>
              <a:rPr lang="en-ZW" b="1" dirty="0"/>
              <a:t>Work </a:t>
            </a:r>
            <a:r>
              <a:rPr lang="en-ZW" b="1" dirty="0" smtClean="0"/>
              <a:t>together</a:t>
            </a:r>
          </a:p>
          <a:p>
            <a:pPr>
              <a:buFont typeface="Wingdings" panose="05000000000000000000" pitchFamily="2" charset="2"/>
              <a:buChar char="ü"/>
            </a:pPr>
            <a:r>
              <a:rPr lang="en-ZW" b="1" dirty="0"/>
              <a:t>Stop the violence </a:t>
            </a:r>
            <a:endParaRPr lang="en-ZW" dirty="0"/>
          </a:p>
        </p:txBody>
      </p:sp>
      <p:sp>
        <p:nvSpPr>
          <p:cNvPr id="4" name="Content Placeholder 3"/>
          <p:cNvSpPr>
            <a:spLocks noGrp="1"/>
          </p:cNvSpPr>
          <p:nvPr>
            <p:ph sz="quarter" idx="14"/>
          </p:nvPr>
        </p:nvSpPr>
        <p:spPr/>
        <p:txBody>
          <a:bodyPr>
            <a:normAutofit/>
          </a:bodyPr>
          <a:lstStyle/>
          <a:p>
            <a:endParaRPr lang="en-ZW"/>
          </a:p>
        </p:txBody>
      </p:sp>
    </p:spTree>
    <p:extLst>
      <p:ext uri="{BB962C8B-B14F-4D97-AF65-F5344CB8AC3E}">
        <p14:creationId xmlns:p14="http://schemas.microsoft.com/office/powerpoint/2010/main" val="1531686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849068" cy="1210282"/>
          </a:xfrm>
        </p:spPr>
        <p:txBody>
          <a:bodyPr>
            <a:noAutofit/>
          </a:bodyPr>
          <a:lstStyle/>
          <a:p>
            <a:pPr lvl="0" algn="l">
              <a:spcBef>
                <a:spcPct val="20000"/>
              </a:spcBef>
            </a:pPr>
            <a:r>
              <a:rPr lang="en-ZA" sz="2800" b="1" dirty="0">
                <a:solidFill>
                  <a:prstClr val="black"/>
                </a:solidFill>
                <a:ea typeface="+mn-ea"/>
                <a:cs typeface="+mn-cs"/>
              </a:rPr>
              <a:t>V. EXPENDITURE- GENDER IN MAINSTREAM BUDGET – </a:t>
            </a:r>
            <a:r>
              <a:rPr lang="en-ZA" sz="2800" b="1" dirty="0" smtClean="0">
                <a:solidFill>
                  <a:prstClr val="black"/>
                </a:solidFill>
                <a:ea typeface="+mn-ea"/>
                <a:cs typeface="+mn-cs"/>
              </a:rPr>
              <a:t>EDUCATION</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875305345"/>
              </p:ext>
            </p:extLst>
          </p:nvPr>
        </p:nvGraphicFramePr>
        <p:xfrm>
          <a:off x="914400" y="2133600"/>
          <a:ext cx="6858000" cy="3429000"/>
        </p:xfrm>
        <a:graphic>
          <a:graphicData uri="http://schemas.openxmlformats.org/drawingml/2006/table">
            <a:tbl>
              <a:tblPr firstRow="1" firstCol="1" bandRow="1">
                <a:tableStyleId>{5C22544A-7EE6-4342-B048-85BDC9FD1C3A}</a:tableStyleId>
              </a:tblPr>
              <a:tblGrid>
                <a:gridCol w="2726232">
                  <a:extLst>
                    <a:ext uri="{9D8B030D-6E8A-4147-A177-3AD203B41FA5}">
                      <a16:colId xmlns="" xmlns:a16="http://schemas.microsoft.com/office/drawing/2014/main" val="2176365499"/>
                    </a:ext>
                  </a:extLst>
                </a:gridCol>
                <a:gridCol w="1513002">
                  <a:extLst>
                    <a:ext uri="{9D8B030D-6E8A-4147-A177-3AD203B41FA5}">
                      <a16:colId xmlns="" xmlns:a16="http://schemas.microsoft.com/office/drawing/2014/main" val="346331403"/>
                    </a:ext>
                  </a:extLst>
                </a:gridCol>
                <a:gridCol w="1581582">
                  <a:extLst>
                    <a:ext uri="{9D8B030D-6E8A-4147-A177-3AD203B41FA5}">
                      <a16:colId xmlns="" xmlns:a16="http://schemas.microsoft.com/office/drawing/2014/main" val="3019309887"/>
                    </a:ext>
                  </a:extLst>
                </a:gridCol>
                <a:gridCol w="1037184">
                  <a:extLst>
                    <a:ext uri="{9D8B030D-6E8A-4147-A177-3AD203B41FA5}">
                      <a16:colId xmlns="" xmlns:a16="http://schemas.microsoft.com/office/drawing/2014/main" val="1010328093"/>
                    </a:ext>
                  </a:extLst>
                </a:gridCol>
              </a:tblGrid>
              <a:tr h="762000">
                <a:tc>
                  <a:txBody>
                    <a:bodyPr/>
                    <a:lstStyle/>
                    <a:p>
                      <a:pPr>
                        <a:lnSpc>
                          <a:spcPct val="107000"/>
                        </a:lnSpc>
                        <a:spcAft>
                          <a:spcPts val="800"/>
                        </a:spcAft>
                      </a:pPr>
                      <a:r>
                        <a:rPr lang="en-ZA" sz="1800" kern="100" dirty="0">
                          <a:effectLst/>
                        </a:rPr>
                        <a:t> </a:t>
                      </a:r>
                      <a:r>
                        <a:rPr lang="en-ZA" sz="1800" kern="100" dirty="0" smtClean="0">
                          <a:effectLst/>
                        </a:rPr>
                        <a:t>EDUCATION</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6009269"/>
                  </a:ext>
                </a:extLst>
              </a:tr>
              <a:tr h="38100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ZW" dirty="0"/>
                    </a:p>
                  </a:txBody>
                  <a:tcPr marL="68580" marR="68580" marT="0" marB="0" anchor="ctr"/>
                </a:tc>
                <a:tc>
                  <a:txBody>
                    <a:bodyPr/>
                    <a:lstStyle/>
                    <a:p>
                      <a:pPr algn="r">
                        <a:lnSpc>
                          <a:spcPct val="107000"/>
                        </a:lnSpc>
                        <a:spcAft>
                          <a:spcPts val="800"/>
                        </a:spcAft>
                      </a:pPr>
                      <a:r>
                        <a:rPr lang="en-GB" sz="1800" kern="100" dirty="0">
                          <a:effectLst/>
                        </a:rPr>
                        <a:t> </a:t>
                      </a:r>
                      <a:r>
                        <a:rPr lang="en-GB" sz="1800" kern="100" dirty="0" smtClean="0">
                          <a:effectLst/>
                        </a:rPr>
                        <a:t>290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97577554"/>
                  </a:ext>
                </a:extLst>
              </a:tr>
              <a:tr h="7620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r>
                        <a:rPr lang="en-ZW" dirty="0" smtClean="0"/>
                        <a:t> 26,472.43 </a:t>
                      </a:r>
                    </a:p>
                    <a:p>
                      <a:pPr algn="r"/>
                      <a:endParaRPr lang="en-ZW" dirty="0"/>
                    </a:p>
                  </a:txBody>
                  <a:tcPr marL="68580" marR="68580" marT="0" marB="0" anchor="ctr"/>
                </a:tc>
                <a:tc>
                  <a:txBody>
                    <a:bodyPr/>
                    <a:lstStyle/>
                    <a:p>
                      <a:pPr algn="r">
                        <a:lnSpc>
                          <a:spcPct val="107000"/>
                        </a:lnSpc>
                        <a:spcAft>
                          <a:spcPts val="800"/>
                        </a:spcAft>
                      </a:pPr>
                      <a:r>
                        <a:rPr lang="en-GB" sz="1800" kern="100" dirty="0" smtClean="0">
                          <a:effectLst/>
                        </a:rPr>
                        <a:t>127</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44%</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72814753"/>
                  </a:ext>
                </a:extLst>
              </a:tr>
              <a:tr h="11430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r>
                        <a:rPr lang="en-ZW" dirty="0" smtClean="0"/>
                        <a:t> 33,976.43 </a:t>
                      </a:r>
                    </a:p>
                    <a:p>
                      <a:pPr algn="r"/>
                      <a:endParaRPr lang="en-ZW" dirty="0"/>
                    </a:p>
                  </a:txBody>
                  <a:tcPr marL="68580" marR="68580" marT="0" marB="0" anchor="ctr"/>
                </a:tc>
                <a:tc>
                  <a:txBody>
                    <a:bodyPr/>
                    <a:lstStyle/>
                    <a:p>
                      <a:pPr algn="r">
                        <a:lnSpc>
                          <a:spcPct val="107000"/>
                        </a:lnSpc>
                        <a:spcAft>
                          <a:spcPts val="800"/>
                        </a:spcAft>
                      </a:pPr>
                      <a:r>
                        <a:rPr lang="en-GB" sz="1800" kern="100" dirty="0" smtClean="0">
                          <a:effectLst/>
                        </a:rPr>
                        <a:t>163</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56%</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394458046"/>
                  </a:ext>
                </a:extLst>
              </a:tr>
              <a:tr h="38100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r>
                        <a:rPr lang="en-ZW" dirty="0" smtClean="0"/>
                        <a:t> 60,448.86</a:t>
                      </a:r>
                      <a:endParaRPr lang="en-ZW" dirty="0"/>
                    </a:p>
                  </a:txBody>
                  <a:tcPr marL="68580" marR="68580" marT="0" marB="0" anchor="ctr"/>
                </a:tc>
                <a:tc>
                  <a:txBody>
                    <a:bodyPr/>
                    <a:lstStyle/>
                    <a:p>
                      <a:pPr algn="r">
                        <a:lnSpc>
                          <a:spcPct val="107000"/>
                        </a:lnSpc>
                        <a:spcAft>
                          <a:spcPts val="800"/>
                        </a:spcAft>
                      </a:pPr>
                      <a:r>
                        <a:rPr lang="en-GB" sz="1800" kern="100" dirty="0" smtClean="0">
                          <a:effectLst/>
                        </a:rPr>
                        <a:t>293</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09824008"/>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7194547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sz="quarter" idx="13"/>
          </p:nvPr>
        </p:nvSpPr>
        <p:spPr>
          <a:xfrm>
            <a:off x="457200" y="914400"/>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15491055"/>
              </p:ext>
            </p:extLst>
          </p:nvPr>
        </p:nvGraphicFramePr>
        <p:xfrm>
          <a:off x="0" y="914400"/>
          <a:ext cx="9220201" cy="5605759"/>
        </p:xfrm>
        <a:graphic>
          <a:graphicData uri="http://schemas.openxmlformats.org/drawingml/2006/table">
            <a:tbl>
              <a:tblPr firstRow="1" firstCol="1" bandRow="1">
                <a:tableStyleId>{93296810-A885-4BE3-A3E7-6D5BEEA58F35}</a:tableStyleId>
              </a:tblPr>
              <a:tblGrid>
                <a:gridCol w="3025076">
                  <a:extLst>
                    <a:ext uri="{9D8B030D-6E8A-4147-A177-3AD203B41FA5}">
                      <a16:colId xmlns="" xmlns:a16="http://schemas.microsoft.com/office/drawing/2014/main" val="20000"/>
                    </a:ext>
                  </a:extLst>
                </a:gridCol>
                <a:gridCol w="1724724">
                  <a:extLst>
                    <a:ext uri="{9D8B030D-6E8A-4147-A177-3AD203B41FA5}">
                      <a16:colId xmlns="" xmlns:a16="http://schemas.microsoft.com/office/drawing/2014/main" val="20001"/>
                    </a:ext>
                  </a:extLst>
                </a:gridCol>
                <a:gridCol w="2048934">
                  <a:extLst>
                    <a:ext uri="{9D8B030D-6E8A-4147-A177-3AD203B41FA5}">
                      <a16:colId xmlns="" xmlns:a16="http://schemas.microsoft.com/office/drawing/2014/main" val="20002"/>
                    </a:ext>
                  </a:extLst>
                </a:gridCol>
                <a:gridCol w="1303866">
                  <a:extLst>
                    <a:ext uri="{9D8B030D-6E8A-4147-A177-3AD203B41FA5}">
                      <a16:colId xmlns="" xmlns:a16="http://schemas.microsoft.com/office/drawing/2014/main" val="20003"/>
                    </a:ext>
                  </a:extLst>
                </a:gridCol>
                <a:gridCol w="1117601">
                  <a:extLst>
                    <a:ext uri="{9D8B030D-6E8A-4147-A177-3AD203B41FA5}">
                      <a16:colId xmlns="" xmlns:a16="http://schemas.microsoft.com/office/drawing/2014/main" val="20004"/>
                    </a:ext>
                  </a:extLst>
                </a:gridCol>
              </a:tblGrid>
              <a:tr h="306522">
                <a:tc>
                  <a:txBody>
                    <a:bodyPr/>
                    <a:lstStyle/>
                    <a:p>
                      <a:pPr>
                        <a:lnSpc>
                          <a:spcPct val="115000"/>
                        </a:lnSpc>
                        <a:spcAft>
                          <a:spcPts val="0"/>
                        </a:spcAft>
                      </a:pPr>
                      <a:r>
                        <a:rPr lang="en-ZA" sz="1400" dirty="0">
                          <a:effectLst/>
                        </a:rPr>
                        <a:t>COUNTRY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100" dirty="0">
                          <a:effectLst/>
                        </a:rPr>
                        <a:t> </a:t>
                      </a:r>
                      <a:r>
                        <a:rPr lang="en-ZA" sz="1600" dirty="0" smtClean="0">
                          <a:effectLst/>
                        </a:rPr>
                        <a:t>ZIMBABWE</a:t>
                      </a:r>
                      <a:endParaRPr lang="en-ZA" sz="1100"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306522">
                <a:tc>
                  <a:txBody>
                    <a:bodyPr/>
                    <a:lstStyle/>
                    <a:p>
                      <a:pPr>
                        <a:lnSpc>
                          <a:spcPct val="115000"/>
                        </a:lnSpc>
                        <a:spcAft>
                          <a:spcPts val="0"/>
                        </a:spcAft>
                      </a:pPr>
                      <a:r>
                        <a:rPr lang="en-ZA" sz="1400" dirty="0">
                          <a:effectLst/>
                        </a:rPr>
                        <a:t>COUNCIL (HUB/SPOKE)</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400" dirty="0" smtClean="0">
                          <a:effectLst/>
                        </a:rPr>
                        <a:t>MWENEZI RURAL DISTRICT COUNCIL</a:t>
                      </a:r>
                      <a:endParaRPr lang="en-ZA" sz="1400" b="1"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06522">
                <a:tc>
                  <a:txBody>
                    <a:bodyPr/>
                    <a:lstStyle/>
                    <a:p>
                      <a:pPr>
                        <a:lnSpc>
                          <a:spcPct val="115000"/>
                        </a:lnSpc>
                        <a:spcAft>
                          <a:spcPts val="0"/>
                        </a:spcAft>
                      </a:pPr>
                      <a:r>
                        <a:rPr lang="en-ZA" sz="1400" dirty="0">
                          <a:effectLst/>
                        </a:rPr>
                        <a:t>GENDER CHAMPION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400" dirty="0" smtClean="0">
                          <a:effectLst/>
                        </a:rPr>
                        <a:t> COUNCILLOR H SINGO</a:t>
                      </a:r>
                      <a:endParaRPr lang="en-ZA" sz="1400" b="1" dirty="0" smtClean="0">
                        <a:effectLst/>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06522">
                <a:tc>
                  <a:txBody>
                    <a:bodyPr/>
                    <a:lstStyle/>
                    <a:p>
                      <a:pPr>
                        <a:lnSpc>
                          <a:spcPct val="115000"/>
                        </a:lnSpc>
                        <a:spcAft>
                          <a:spcPts val="0"/>
                        </a:spcAft>
                      </a:pPr>
                      <a:r>
                        <a:rPr lang="en-ZA" sz="1400" dirty="0">
                          <a:effectLst/>
                        </a:rPr>
                        <a:t>GENDER FOCAL PERSON</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100" dirty="0">
                          <a:effectLst/>
                        </a:rPr>
                        <a:t> </a:t>
                      </a:r>
                      <a:r>
                        <a:rPr lang="en-ZA" sz="1200" dirty="0" smtClean="0">
                          <a:effectLst/>
                        </a:rPr>
                        <a:t>MS C CHIBAYA</a:t>
                      </a:r>
                      <a:endParaRPr lang="en-ZA" sz="1100"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301237">
                <a:tc>
                  <a:txBody>
                    <a:bodyPr/>
                    <a:lstStyle/>
                    <a:p>
                      <a:pPr>
                        <a:lnSpc>
                          <a:spcPct val="115000"/>
                        </a:lnSpc>
                        <a:spcAft>
                          <a:spcPts val="0"/>
                        </a:spcAft>
                      </a:pPr>
                      <a:r>
                        <a:rPr lang="en-ZA" sz="1400" dirty="0">
                          <a:effectLst/>
                        </a:rPr>
                        <a:t>Latest score (year)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100" dirty="0">
                          <a:effectLst/>
                        </a:rPr>
                        <a:t> </a:t>
                      </a:r>
                      <a:r>
                        <a:rPr lang="en-ZA" sz="1100" dirty="0" smtClean="0">
                          <a:effectLst/>
                        </a:rPr>
                        <a:t>GREEN CATEGORY (50-60%)</a:t>
                      </a:r>
                      <a:endParaRPr lang="en-ZA" sz="1100" b="1"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375225">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0"/>
                        </a:spcAft>
                      </a:pPr>
                      <a:r>
                        <a:rPr lang="en-ZA" sz="1600" dirty="0">
                          <a:effectLst/>
                        </a:rPr>
                        <a:t>Income</a:t>
                      </a:r>
                      <a:endParaRPr lang="en-ZA" sz="1600" b="1" dirty="0">
                        <a:effectLst/>
                        <a:latin typeface="+mn-lt"/>
                        <a:ea typeface="Times New Roman"/>
                        <a:cs typeface="Times New Roman"/>
                      </a:endParaRPr>
                    </a:p>
                  </a:txBody>
                  <a:tcPr marL="68580" marR="68580" marT="0" marB="0"/>
                </a:tc>
                <a:tc>
                  <a:txBody>
                    <a:bodyPr/>
                    <a:lstStyle/>
                    <a:p>
                      <a:r>
                        <a:rPr lang="en-ZA" sz="1600" dirty="0">
                          <a:effectLst/>
                        </a:rPr>
                        <a:t>Expenditure</a:t>
                      </a:r>
                      <a:endParaRPr lang="en-GB" sz="2800" b="1" dirty="0">
                        <a:latin typeface="+mn-lt"/>
                      </a:endParaRPr>
                    </a:p>
                  </a:txBody>
                  <a:tcPr marL="68580" marR="68580" marT="0" marB="0"/>
                </a:tc>
                <a:tc gridSpan="2">
                  <a:txBody>
                    <a:bodyPr/>
                    <a:lstStyle/>
                    <a:p>
                      <a:r>
                        <a:rPr lang="en-US" dirty="0"/>
                        <a:t>% Gender Specific</a:t>
                      </a:r>
                      <a:endParaRPr lang="en-GB" b="1" dirty="0">
                        <a:latin typeface="+mn-lt"/>
                      </a:endParaRPr>
                    </a:p>
                  </a:txBody>
                  <a:tcPr marL="68580" marR="68580" marT="0" marB="0"/>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11733292"/>
                  </a:ext>
                </a:extLst>
              </a:tr>
              <a:tr h="301237">
                <a:tc>
                  <a:txBody>
                    <a:bodyPr/>
                    <a:lstStyle/>
                    <a:p>
                      <a:pPr>
                        <a:lnSpc>
                          <a:spcPct val="115000"/>
                        </a:lnSpc>
                        <a:spcAft>
                          <a:spcPts val="0"/>
                        </a:spcAft>
                      </a:pPr>
                      <a:r>
                        <a:rPr lang="en-ZA" sz="1400" dirty="0">
                          <a:effectLst/>
                        </a:rPr>
                        <a:t>Budget  (YEAR)</a:t>
                      </a:r>
                      <a:r>
                        <a:rPr lang="en-ZA" sz="1400" baseline="0" dirty="0">
                          <a:effectLst/>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0"/>
                        </a:spcAft>
                      </a:pPr>
                      <a:r>
                        <a:rPr lang="en-ZA" sz="1400" b="1" dirty="0" smtClean="0">
                          <a:effectLst/>
                        </a:rPr>
                        <a:t>47 612 074 020.00</a:t>
                      </a:r>
                      <a:endParaRPr lang="en-ZA" sz="1400" b="1" dirty="0">
                        <a:effectLst/>
                        <a:latin typeface="Calibri"/>
                        <a:ea typeface="Times New Roman"/>
                        <a:cs typeface="Times New Roman"/>
                      </a:endParaRPr>
                    </a:p>
                  </a:txBody>
                  <a:tcPr marL="68580" marR="68580" marT="0" marB="0"/>
                </a:tc>
                <a:tc>
                  <a:txBody>
                    <a:bodyPr/>
                    <a:lstStyle/>
                    <a:p>
                      <a:r>
                        <a:rPr lang="en-GB" sz="1400" b="1" dirty="0" smtClean="0"/>
                        <a:t>47 612 050</a:t>
                      </a:r>
                      <a:r>
                        <a:rPr lang="en-GB" sz="1400" b="1" baseline="0" dirty="0" smtClean="0"/>
                        <a:t> 500.00</a:t>
                      </a:r>
                      <a:endParaRPr lang="en-GB" sz="1400" b="1" dirty="0"/>
                    </a:p>
                  </a:txBody>
                  <a:tcPr marL="68580" marR="68580" marT="0" marB="0"/>
                </a:tc>
                <a:tc gridSpan="2">
                  <a:txBody>
                    <a:bodyPr/>
                    <a:lstStyle/>
                    <a:p>
                      <a:r>
                        <a:rPr lang="en-GB" dirty="0" smtClean="0"/>
                        <a:t>99.99%</a:t>
                      </a:r>
                      <a:endParaRPr lang="en-GB" dirty="0"/>
                    </a:p>
                  </a:txBody>
                  <a:tcPr marL="68580" marR="68580" marT="0" marB="0"/>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06468650"/>
                  </a:ext>
                </a:extLst>
              </a:tr>
              <a:tr h="967127">
                <a:tc>
                  <a:txBody>
                    <a:bodyPr/>
                    <a:lstStyle/>
                    <a:p>
                      <a:pPr>
                        <a:lnSpc>
                          <a:spcPct val="115000"/>
                        </a:lnSpc>
                        <a:spcAft>
                          <a:spcPts val="0"/>
                        </a:spcAft>
                      </a:pPr>
                      <a:r>
                        <a:rPr lang="en-ZA" sz="1400" b="1" dirty="0">
                          <a:effectLst/>
                        </a:rPr>
                        <a:t> </a:t>
                      </a:r>
                      <a:endParaRPr lang="en-ZA" sz="1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0"/>
                        </a:spcAft>
                      </a:pPr>
                      <a:r>
                        <a:rPr lang="en-ZA" sz="1600" b="1" dirty="0">
                          <a:effectLst/>
                        </a:rPr>
                        <a:t>Women </a:t>
                      </a:r>
                      <a:endParaRPr lang="en-ZA" sz="1600" b="1"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ZA" sz="1600" b="1">
                          <a:effectLst/>
                        </a:rPr>
                        <a:t>Men </a:t>
                      </a:r>
                      <a:endParaRPr lang="en-ZA" sz="1600" b="1">
                        <a:effectLst/>
                        <a:latin typeface="Calibri"/>
                        <a:ea typeface="Times New Roman"/>
                        <a:cs typeface="Times New Roman"/>
                      </a:endParaRPr>
                    </a:p>
                  </a:txBody>
                  <a:tcPr marL="68580" marR="68580" marT="0" marB="0"/>
                </a:tc>
                <a:tc>
                  <a:txBody>
                    <a:bodyPr/>
                    <a:lstStyle/>
                    <a:p>
                      <a:pPr>
                        <a:lnSpc>
                          <a:spcPct val="115000"/>
                        </a:lnSpc>
                        <a:spcAft>
                          <a:spcPts val="0"/>
                        </a:spcAft>
                      </a:pPr>
                      <a:r>
                        <a:rPr lang="en-ZA" sz="1600" b="1">
                          <a:effectLst/>
                        </a:rPr>
                        <a:t>Total </a:t>
                      </a:r>
                      <a:endParaRPr lang="en-ZA" sz="1600" b="1">
                        <a:effectLst/>
                        <a:latin typeface="Calibri"/>
                        <a:ea typeface="Times New Roman"/>
                        <a:cs typeface="Times New Roman"/>
                      </a:endParaRPr>
                    </a:p>
                  </a:txBody>
                  <a:tcPr marL="68580" marR="68580" marT="0" marB="0"/>
                </a:tc>
                <a:tc>
                  <a:txBody>
                    <a:bodyPr/>
                    <a:lstStyle/>
                    <a:p>
                      <a:pPr>
                        <a:lnSpc>
                          <a:spcPct val="115000"/>
                        </a:lnSpc>
                        <a:spcAft>
                          <a:spcPts val="0"/>
                        </a:spcAft>
                      </a:pPr>
                      <a:r>
                        <a:rPr lang="en-ZA" sz="1600" b="1" dirty="0">
                          <a:effectLst/>
                        </a:rPr>
                        <a:t>% Women </a:t>
                      </a:r>
                      <a:endParaRPr lang="en-ZA" sz="1600" b="1"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7"/>
                  </a:ext>
                </a:extLst>
              </a:tr>
              <a:tr h="385668">
                <a:tc>
                  <a:txBody>
                    <a:bodyPr/>
                    <a:lstStyle/>
                    <a:p>
                      <a:pPr>
                        <a:lnSpc>
                          <a:spcPct val="115000"/>
                        </a:lnSpc>
                        <a:spcAft>
                          <a:spcPts val="0"/>
                        </a:spcAft>
                      </a:pPr>
                      <a:r>
                        <a:rPr lang="en-ZA" sz="1400" dirty="0">
                          <a:effectLst/>
                        </a:rPr>
                        <a:t>Council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635">
                        <a:lnSpc>
                          <a:spcPct val="115000"/>
                        </a:lnSpc>
                        <a:spcAft>
                          <a:spcPts val="0"/>
                        </a:spcAft>
                      </a:pPr>
                      <a:r>
                        <a:rPr lang="en-ZW" sz="2000" dirty="0" smtClean="0">
                          <a:effectLst/>
                        </a:rPr>
                        <a:t>5</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635">
                        <a:lnSpc>
                          <a:spcPct val="115000"/>
                        </a:lnSpc>
                        <a:spcAft>
                          <a:spcPts val="0"/>
                        </a:spcAft>
                      </a:pPr>
                      <a:r>
                        <a:rPr lang="en-US" sz="2000" dirty="0" smtClean="0">
                          <a:effectLst/>
                        </a:rPr>
                        <a:t>18</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2000" dirty="0" smtClean="0">
                          <a:effectLst/>
                        </a:rPr>
                        <a:t>23</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1800" dirty="0" smtClean="0">
                          <a:effectLst/>
                        </a:rPr>
                        <a:t>21%</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extLst>
                  <a:ext uri="{0D108BD9-81ED-4DB2-BD59-A6C34878D82A}">
                    <a16:rowId xmlns="" xmlns:a16="http://schemas.microsoft.com/office/drawing/2014/main" val="10008"/>
                  </a:ext>
                </a:extLst>
              </a:tr>
              <a:tr h="348963">
                <a:tc>
                  <a:txBody>
                    <a:bodyPr/>
                    <a:lstStyle/>
                    <a:p>
                      <a:pPr>
                        <a:lnSpc>
                          <a:spcPct val="115000"/>
                        </a:lnSpc>
                        <a:spcAft>
                          <a:spcPts val="0"/>
                        </a:spcAft>
                      </a:pPr>
                      <a:r>
                        <a:rPr lang="en-ZA" sz="1400" dirty="0">
                          <a:effectLst/>
                        </a:rPr>
                        <a:t>Management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635">
                        <a:lnSpc>
                          <a:spcPct val="115000"/>
                        </a:lnSpc>
                        <a:spcAft>
                          <a:spcPts val="0"/>
                        </a:spcAft>
                      </a:pPr>
                      <a:r>
                        <a:rPr lang="en-ZW" sz="1800" dirty="0" smtClean="0">
                          <a:effectLst/>
                        </a:rPr>
                        <a:t>0</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635">
                        <a:lnSpc>
                          <a:spcPct val="115000"/>
                        </a:lnSpc>
                        <a:spcAft>
                          <a:spcPts val="0"/>
                        </a:spcAft>
                      </a:pPr>
                      <a:r>
                        <a:rPr lang="en-ZW" sz="1800" dirty="0" smtClean="0">
                          <a:effectLst/>
                        </a:rPr>
                        <a:t>6</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1800" dirty="0" smtClean="0">
                          <a:effectLst/>
                        </a:rPr>
                        <a:t>6</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1800" dirty="0" smtClean="0">
                          <a:effectLst/>
                        </a:rPr>
                        <a:t>0%</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extLst>
                  <a:ext uri="{0D108BD9-81ED-4DB2-BD59-A6C34878D82A}">
                    <a16:rowId xmlns="" xmlns:a16="http://schemas.microsoft.com/office/drawing/2014/main" val="10009"/>
                  </a:ext>
                </a:extLst>
              </a:tr>
              <a:tr h="385668">
                <a:tc>
                  <a:txBody>
                    <a:bodyPr/>
                    <a:lstStyle/>
                    <a:p>
                      <a:pPr>
                        <a:lnSpc>
                          <a:spcPct val="115000"/>
                        </a:lnSpc>
                        <a:spcAft>
                          <a:spcPts val="0"/>
                        </a:spcAft>
                      </a:pPr>
                      <a:r>
                        <a:rPr lang="en-ZA" sz="1400" dirty="0">
                          <a:effectLst/>
                        </a:rPr>
                        <a:t>Council staff overall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635">
                        <a:lnSpc>
                          <a:spcPct val="115000"/>
                        </a:lnSpc>
                        <a:spcAft>
                          <a:spcPts val="0"/>
                        </a:spcAft>
                      </a:pPr>
                      <a:r>
                        <a:rPr lang="en-ZW" sz="2000" dirty="0">
                          <a:effectLst/>
                        </a:rPr>
                        <a:t> </a:t>
                      </a:r>
                      <a:r>
                        <a:rPr lang="en-ZW" sz="2000" dirty="0" smtClean="0">
                          <a:effectLst/>
                        </a:rPr>
                        <a:t>13</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635">
                        <a:lnSpc>
                          <a:spcPct val="115000"/>
                        </a:lnSpc>
                        <a:spcAft>
                          <a:spcPts val="0"/>
                        </a:spcAft>
                      </a:pPr>
                      <a:r>
                        <a:rPr lang="en-ZW" sz="2000" dirty="0">
                          <a:effectLst/>
                        </a:rPr>
                        <a:t> </a:t>
                      </a:r>
                      <a:r>
                        <a:rPr lang="en-ZW" sz="2000" dirty="0" smtClean="0">
                          <a:effectLst/>
                        </a:rPr>
                        <a:t>35</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2000" dirty="0">
                          <a:effectLst/>
                        </a:rPr>
                        <a:t> </a:t>
                      </a:r>
                      <a:r>
                        <a:rPr lang="en-ZW" sz="2000" dirty="0" smtClean="0">
                          <a:effectLst/>
                        </a:rPr>
                        <a:t>48</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2000" dirty="0">
                          <a:effectLst/>
                        </a:rPr>
                        <a:t> </a:t>
                      </a:r>
                      <a:r>
                        <a:rPr lang="en-ZW" sz="2000" dirty="0" smtClean="0">
                          <a:effectLst/>
                        </a:rPr>
                        <a:t>27%</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extLst>
                  <a:ext uri="{0D108BD9-81ED-4DB2-BD59-A6C34878D82A}">
                    <a16:rowId xmlns="" xmlns:a16="http://schemas.microsoft.com/office/drawing/2014/main" val="10010"/>
                  </a:ext>
                </a:extLst>
              </a:tr>
              <a:tr h="385668">
                <a:tc>
                  <a:txBody>
                    <a:bodyPr/>
                    <a:lstStyle/>
                    <a:p>
                      <a:pPr>
                        <a:lnSpc>
                          <a:spcPct val="115000"/>
                        </a:lnSpc>
                        <a:spcAft>
                          <a:spcPts val="0"/>
                        </a:spcAft>
                      </a:pPr>
                      <a:r>
                        <a:rPr lang="en-ZA" sz="1400" dirty="0">
                          <a:effectLst/>
                        </a:rPr>
                        <a:t>Population served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0"/>
                        </a:spcAft>
                      </a:pPr>
                      <a:r>
                        <a:rPr lang="en-ZW" sz="2000" dirty="0">
                          <a:effectLst/>
                        </a:rPr>
                        <a:t> </a:t>
                      </a:r>
                      <a:r>
                        <a:rPr lang="en-ZW" sz="2000" dirty="0" smtClean="0">
                          <a:effectLst/>
                        </a:rPr>
                        <a:t>89 458</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635">
                        <a:lnSpc>
                          <a:spcPct val="115000"/>
                        </a:lnSpc>
                        <a:spcAft>
                          <a:spcPts val="0"/>
                        </a:spcAft>
                      </a:pPr>
                      <a:r>
                        <a:rPr lang="en-ZW" sz="2000" dirty="0">
                          <a:effectLst/>
                        </a:rPr>
                        <a:t> </a:t>
                      </a:r>
                      <a:r>
                        <a:rPr lang="en-ZW" sz="2000" dirty="0" smtClean="0">
                          <a:effectLst/>
                        </a:rPr>
                        <a:t>76</a:t>
                      </a:r>
                      <a:r>
                        <a:rPr lang="en-ZW" sz="2000" baseline="0" dirty="0" smtClean="0">
                          <a:effectLst/>
                        </a:rPr>
                        <a:t> 805</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a:lnSpc>
                          <a:spcPct val="115000"/>
                        </a:lnSpc>
                        <a:spcAft>
                          <a:spcPts val="0"/>
                        </a:spcAft>
                      </a:pPr>
                      <a:r>
                        <a:rPr lang="en-ZW" sz="2000" dirty="0">
                          <a:effectLst/>
                        </a:rPr>
                        <a:t> </a:t>
                      </a:r>
                      <a:r>
                        <a:rPr lang="en-ZW" sz="2000" dirty="0" smtClean="0">
                          <a:effectLst/>
                        </a:rPr>
                        <a:t>166 263</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tc>
                  <a:txBody>
                    <a:bodyPr/>
                    <a:lstStyle/>
                    <a:p>
                      <a:pPr marL="1270">
                        <a:lnSpc>
                          <a:spcPct val="115000"/>
                        </a:lnSpc>
                        <a:spcAft>
                          <a:spcPts val="0"/>
                        </a:spcAft>
                      </a:pPr>
                      <a:r>
                        <a:rPr lang="en-ZW" sz="2000" dirty="0" smtClean="0">
                          <a:effectLst/>
                        </a:rPr>
                        <a:t>53.81%</a:t>
                      </a:r>
                      <a:endParaRPr lang="en-ZW"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12700" marT="17780" marB="0"/>
                </a:tc>
                <a:extLst>
                  <a:ext uri="{0D108BD9-81ED-4DB2-BD59-A6C34878D82A}">
                    <a16:rowId xmlns="" xmlns:a16="http://schemas.microsoft.com/office/drawing/2014/main" val="10011"/>
                  </a:ext>
                </a:extLst>
              </a:tr>
              <a:tr h="807509">
                <a:tc>
                  <a:txBody>
                    <a:bodyPr/>
                    <a:lstStyle/>
                    <a:p>
                      <a:pPr>
                        <a:lnSpc>
                          <a:spcPct val="115000"/>
                        </a:lnSpc>
                        <a:spcAft>
                          <a:spcPts val="0"/>
                        </a:spcAft>
                      </a:pPr>
                      <a:r>
                        <a:rPr lang="en-ZA" sz="1400" b="1" dirty="0">
                          <a:effectLst/>
                        </a:rPr>
                        <a:t>Key characteristics </a:t>
                      </a:r>
                      <a:endParaRPr lang="en-ZA" sz="1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4">
                  <a:txBody>
                    <a:bodyPr/>
                    <a:lstStyle/>
                    <a:p>
                      <a:pPr>
                        <a:lnSpc>
                          <a:spcPct val="115000"/>
                        </a:lnSpc>
                        <a:spcAft>
                          <a:spcPts val="0"/>
                        </a:spcAft>
                      </a:pPr>
                      <a:r>
                        <a:rPr lang="en-ZA" sz="1100" b="1" dirty="0" smtClean="0">
                          <a:effectLst/>
                        </a:rPr>
                        <a:t> </a:t>
                      </a:r>
                      <a:r>
                        <a:rPr lang="en-ZW" sz="1400" b="1" dirty="0" smtClean="0">
                          <a:effectLst/>
                        </a:rPr>
                        <a:t>A local Authority situated in Natural Region  5 characterized by low rainfalls and a population centred on Subsistence farming. Mwenezi Rural District Council’s main source of revenue is from Stand Sales and Unit Tax payments. </a:t>
                      </a:r>
                    </a:p>
                    <a:p>
                      <a:pPr>
                        <a:lnSpc>
                          <a:spcPct val="115000"/>
                        </a:lnSpc>
                        <a:spcAft>
                          <a:spcPts val="0"/>
                        </a:spcAft>
                      </a:pPr>
                      <a:endParaRPr lang="en-ZA" sz="1100" b="1" dirty="0">
                        <a:effectLst/>
                        <a:latin typeface="Calibri"/>
                        <a:ea typeface="Times New Roman"/>
                        <a:cs typeface="Times New Roman"/>
                      </a:endParaRPr>
                    </a:p>
                  </a:txBody>
                  <a:tcPr marL="68580" marR="68580" marT="0" marB="0"/>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849068" cy="1210282"/>
          </a:xfrm>
        </p:spPr>
        <p:txBody>
          <a:bodyPr>
            <a:noAutofit/>
          </a:bodyPr>
          <a:lstStyle/>
          <a:p>
            <a:pPr lvl="0" algn="l">
              <a:spcBef>
                <a:spcPct val="20000"/>
              </a:spcBef>
            </a:pPr>
            <a:r>
              <a:rPr lang="en-ZA" sz="2800" b="1" dirty="0">
                <a:solidFill>
                  <a:prstClr val="black"/>
                </a:solidFill>
                <a:ea typeface="+mn-ea"/>
                <a:cs typeface="+mn-cs"/>
              </a:rPr>
              <a:t>V. EXPENDITURE- GENDER IN MAINSTREAM BUDGET </a:t>
            </a:r>
            <a:r>
              <a:rPr lang="en-ZA" sz="2800" b="1" dirty="0" smtClean="0">
                <a:solidFill>
                  <a:prstClr val="black"/>
                </a:solidFill>
                <a:ea typeface="+mn-ea"/>
                <a:cs typeface="+mn-cs"/>
              </a:rPr>
              <a:t>– HOUSING</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315340388"/>
              </p:ext>
            </p:extLst>
          </p:nvPr>
        </p:nvGraphicFramePr>
        <p:xfrm>
          <a:off x="914400" y="2133600"/>
          <a:ext cx="6858000" cy="3429000"/>
        </p:xfrm>
        <a:graphic>
          <a:graphicData uri="http://schemas.openxmlformats.org/drawingml/2006/table">
            <a:tbl>
              <a:tblPr firstRow="1" firstCol="1" bandRow="1">
                <a:tableStyleId>{5C22544A-7EE6-4342-B048-85BDC9FD1C3A}</a:tableStyleId>
              </a:tblPr>
              <a:tblGrid>
                <a:gridCol w="2726232">
                  <a:extLst>
                    <a:ext uri="{9D8B030D-6E8A-4147-A177-3AD203B41FA5}">
                      <a16:colId xmlns="" xmlns:a16="http://schemas.microsoft.com/office/drawing/2014/main" val="2176365499"/>
                    </a:ext>
                  </a:extLst>
                </a:gridCol>
                <a:gridCol w="1513002">
                  <a:extLst>
                    <a:ext uri="{9D8B030D-6E8A-4147-A177-3AD203B41FA5}">
                      <a16:colId xmlns="" xmlns:a16="http://schemas.microsoft.com/office/drawing/2014/main" val="346331403"/>
                    </a:ext>
                  </a:extLst>
                </a:gridCol>
                <a:gridCol w="1581582">
                  <a:extLst>
                    <a:ext uri="{9D8B030D-6E8A-4147-A177-3AD203B41FA5}">
                      <a16:colId xmlns="" xmlns:a16="http://schemas.microsoft.com/office/drawing/2014/main" val="3019309887"/>
                    </a:ext>
                  </a:extLst>
                </a:gridCol>
                <a:gridCol w="1037184">
                  <a:extLst>
                    <a:ext uri="{9D8B030D-6E8A-4147-A177-3AD203B41FA5}">
                      <a16:colId xmlns="" xmlns:a16="http://schemas.microsoft.com/office/drawing/2014/main" val="1010328093"/>
                    </a:ext>
                  </a:extLst>
                </a:gridCol>
              </a:tblGrid>
              <a:tr h="762000">
                <a:tc>
                  <a:txBody>
                    <a:bodyPr/>
                    <a:lstStyle/>
                    <a:p>
                      <a:pPr>
                        <a:lnSpc>
                          <a:spcPct val="107000"/>
                        </a:lnSpc>
                        <a:spcAft>
                          <a:spcPts val="800"/>
                        </a:spcAft>
                      </a:pPr>
                      <a:r>
                        <a:rPr lang="en-ZA" sz="1800" kern="100" dirty="0">
                          <a:effectLst/>
                        </a:rPr>
                        <a:t> </a:t>
                      </a:r>
                      <a:r>
                        <a:rPr lang="en-ZA" sz="1800" kern="100" dirty="0" smtClean="0">
                          <a:effectLst/>
                        </a:rPr>
                        <a:t>HOUSING</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6009269"/>
                  </a:ext>
                </a:extLst>
              </a:tr>
              <a:tr h="38100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ZW"/>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97577554"/>
                  </a:ext>
                </a:extLst>
              </a:tr>
              <a:tr h="7620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24,423.78 </a:t>
                      </a:r>
                    </a:p>
                    <a:p>
                      <a:endParaRPr lang="en-ZW" dirty="0"/>
                    </a:p>
                  </a:txBody>
                  <a:tcPr marL="68580" marR="68580" marT="0" marB="0" anchor="ctr"/>
                </a:tc>
                <a:tc>
                  <a:txBody>
                    <a:bodyPr/>
                    <a:lstStyle/>
                    <a:p>
                      <a:pPr algn="r">
                        <a:lnSpc>
                          <a:spcPct val="107000"/>
                        </a:lnSpc>
                        <a:spcAft>
                          <a:spcPts val="800"/>
                        </a:spcAft>
                      </a:pPr>
                      <a:r>
                        <a:rPr lang="en-ZA" sz="1800" kern="100" dirty="0" smtClean="0">
                          <a:effectLst/>
                          <a:latin typeface="Calibri" panose="020F0502020204030204" pitchFamily="34" charset="0"/>
                          <a:ea typeface="Calibri" panose="020F0502020204030204" pitchFamily="34" charset="0"/>
                          <a:cs typeface="Arial" panose="020B0604020202020204" pitchFamily="34" charset="0"/>
                        </a:rPr>
                        <a:t>70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71%</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72814753"/>
                  </a:ext>
                </a:extLst>
              </a:tr>
              <a:tr h="11430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10,118.42 </a:t>
                      </a:r>
                    </a:p>
                  </a:txBody>
                  <a:tcPr marL="68580" marR="68580" marT="0" marB="0" anchor="ctr"/>
                </a:tc>
                <a:tc>
                  <a:txBody>
                    <a:bodyPr/>
                    <a:lstStyle/>
                    <a:p>
                      <a:pPr algn="r">
                        <a:lnSpc>
                          <a:spcPct val="107000"/>
                        </a:lnSpc>
                        <a:spcAft>
                          <a:spcPts val="800"/>
                        </a:spcAft>
                      </a:pPr>
                      <a:r>
                        <a:rPr lang="en-GB" sz="1800" kern="100" dirty="0" smtClean="0">
                          <a:effectLst/>
                        </a:rPr>
                        <a:t>29</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29%</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394458046"/>
                  </a:ext>
                </a:extLst>
              </a:tr>
              <a:tr h="38100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34,542.20 </a:t>
                      </a:r>
                    </a:p>
                  </a:txBody>
                  <a:tcPr marL="68580" marR="68580" marT="0" marB="0" anchor="ctr"/>
                </a:tc>
                <a:tc>
                  <a:txBody>
                    <a:bodyPr/>
                    <a:lstStyle/>
                    <a:p>
                      <a:pPr algn="r">
                        <a:lnSpc>
                          <a:spcPct val="107000"/>
                        </a:lnSpc>
                        <a:spcAft>
                          <a:spcPts val="800"/>
                        </a:spcAft>
                      </a:pPr>
                      <a:r>
                        <a:rPr lang="en-GB" sz="1800" kern="100" dirty="0" smtClean="0">
                          <a:effectLst/>
                        </a:rPr>
                        <a:t>99</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09824008"/>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629596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849068" cy="1210282"/>
          </a:xfrm>
        </p:spPr>
        <p:txBody>
          <a:bodyPr>
            <a:noAutofit/>
          </a:bodyPr>
          <a:lstStyle/>
          <a:p>
            <a:pPr lvl="0" algn="l">
              <a:spcBef>
                <a:spcPct val="20000"/>
              </a:spcBef>
            </a:pPr>
            <a:r>
              <a:rPr lang="en-ZA" sz="2800" b="1" dirty="0">
                <a:solidFill>
                  <a:prstClr val="black"/>
                </a:solidFill>
                <a:ea typeface="+mn-ea"/>
                <a:cs typeface="+mn-cs"/>
              </a:rPr>
              <a:t>V. EXPENDITURE- GENDER IN MAINSTREAM BUDGET – </a:t>
            </a:r>
            <a:r>
              <a:rPr lang="en-ZA" sz="2800" b="1" dirty="0" smtClean="0">
                <a:solidFill>
                  <a:prstClr val="black"/>
                </a:solidFill>
                <a:ea typeface="+mn-ea"/>
                <a:cs typeface="+mn-cs"/>
              </a:rPr>
              <a:t>SOCIAL SERVICES</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965551831"/>
              </p:ext>
            </p:extLst>
          </p:nvPr>
        </p:nvGraphicFramePr>
        <p:xfrm>
          <a:off x="914400" y="2133600"/>
          <a:ext cx="6858000" cy="3429000"/>
        </p:xfrm>
        <a:graphic>
          <a:graphicData uri="http://schemas.openxmlformats.org/drawingml/2006/table">
            <a:tbl>
              <a:tblPr firstRow="1" firstCol="1" bandRow="1">
                <a:tableStyleId>{5C22544A-7EE6-4342-B048-85BDC9FD1C3A}</a:tableStyleId>
              </a:tblPr>
              <a:tblGrid>
                <a:gridCol w="2726232">
                  <a:extLst>
                    <a:ext uri="{9D8B030D-6E8A-4147-A177-3AD203B41FA5}">
                      <a16:colId xmlns="" xmlns:a16="http://schemas.microsoft.com/office/drawing/2014/main" val="2176365499"/>
                    </a:ext>
                  </a:extLst>
                </a:gridCol>
                <a:gridCol w="1513002">
                  <a:extLst>
                    <a:ext uri="{9D8B030D-6E8A-4147-A177-3AD203B41FA5}">
                      <a16:colId xmlns="" xmlns:a16="http://schemas.microsoft.com/office/drawing/2014/main" val="346331403"/>
                    </a:ext>
                  </a:extLst>
                </a:gridCol>
                <a:gridCol w="1581582">
                  <a:extLst>
                    <a:ext uri="{9D8B030D-6E8A-4147-A177-3AD203B41FA5}">
                      <a16:colId xmlns="" xmlns:a16="http://schemas.microsoft.com/office/drawing/2014/main" val="3019309887"/>
                    </a:ext>
                  </a:extLst>
                </a:gridCol>
                <a:gridCol w="1037184">
                  <a:extLst>
                    <a:ext uri="{9D8B030D-6E8A-4147-A177-3AD203B41FA5}">
                      <a16:colId xmlns="" xmlns:a16="http://schemas.microsoft.com/office/drawing/2014/main" val="1010328093"/>
                    </a:ext>
                  </a:extLst>
                </a:gridCol>
              </a:tblGrid>
              <a:tr h="762000">
                <a:tc>
                  <a:txBody>
                    <a:bodyPr/>
                    <a:lstStyle/>
                    <a:p>
                      <a:pPr>
                        <a:lnSpc>
                          <a:spcPct val="107000"/>
                        </a:lnSpc>
                        <a:spcAft>
                          <a:spcPts val="800"/>
                        </a:spcAft>
                      </a:pPr>
                      <a:r>
                        <a:rPr lang="en-ZA"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6009269"/>
                  </a:ext>
                </a:extLst>
              </a:tr>
              <a:tr h="38100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797577554"/>
                  </a:ext>
                </a:extLst>
              </a:tr>
              <a:tr h="7620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39,439.98 </a:t>
                      </a:r>
                    </a:p>
                  </a:txBody>
                  <a:tcPr marL="68580" marR="68580" marT="0" marB="0" anchor="ctr"/>
                </a:tc>
                <a:tc>
                  <a:txBody>
                    <a:bodyPr/>
                    <a:lstStyle/>
                    <a:p>
                      <a:pPr algn="r">
                        <a:lnSpc>
                          <a:spcPct val="107000"/>
                        </a:lnSpc>
                        <a:spcAft>
                          <a:spcPts val="800"/>
                        </a:spcAft>
                      </a:pPr>
                      <a:r>
                        <a:rPr lang="en-ZA" sz="1800" kern="100" dirty="0" smtClean="0">
                          <a:effectLst/>
                          <a:latin typeface="Calibri" panose="020F0502020204030204" pitchFamily="34" charset="0"/>
                          <a:ea typeface="Calibri" panose="020F0502020204030204" pitchFamily="34" charset="0"/>
                          <a:cs typeface="Arial" panose="020B0604020202020204" pitchFamily="34" charset="0"/>
                        </a:rPr>
                        <a:t>204</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51%</a:t>
                      </a:r>
                      <a:endParaRPr lang="en-ZW" dirty="0"/>
                    </a:p>
                  </a:txBody>
                  <a:tcPr marL="68580" marR="68580" marT="0" marB="0" anchor="ctr"/>
                </a:tc>
                <a:extLst>
                  <a:ext uri="{0D108BD9-81ED-4DB2-BD59-A6C34878D82A}">
                    <a16:rowId xmlns="" xmlns:a16="http://schemas.microsoft.com/office/drawing/2014/main" val="4072814753"/>
                  </a:ext>
                </a:extLst>
              </a:tr>
              <a:tr h="11430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38,279.98 </a:t>
                      </a:r>
                    </a:p>
                  </a:txBody>
                  <a:tcPr marL="68580" marR="68580" marT="0" marB="0" anchor="ctr"/>
                </a:tc>
                <a:tc>
                  <a:txBody>
                    <a:bodyPr/>
                    <a:lstStyle/>
                    <a:p>
                      <a:pPr algn="r">
                        <a:lnSpc>
                          <a:spcPct val="107000"/>
                        </a:lnSpc>
                        <a:spcAft>
                          <a:spcPts val="800"/>
                        </a:spcAft>
                      </a:pPr>
                      <a:r>
                        <a:rPr lang="en-ZA" sz="1800" kern="100" dirty="0" smtClean="0">
                          <a:effectLst/>
                          <a:latin typeface="Calibri" panose="020F0502020204030204" pitchFamily="34" charset="0"/>
                          <a:ea typeface="Calibri" panose="020F0502020204030204" pitchFamily="34" charset="0"/>
                          <a:cs typeface="Arial" panose="020B0604020202020204" pitchFamily="34" charset="0"/>
                        </a:rPr>
                        <a:t>198</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49%</a:t>
                      </a:r>
                      <a:endParaRPr lang="en-ZW" dirty="0"/>
                    </a:p>
                  </a:txBody>
                  <a:tcPr marL="68580" marR="68580" marT="0" marB="0" anchor="ctr"/>
                </a:tc>
                <a:extLst>
                  <a:ext uri="{0D108BD9-81ED-4DB2-BD59-A6C34878D82A}">
                    <a16:rowId xmlns="" xmlns:a16="http://schemas.microsoft.com/office/drawing/2014/main" val="2394458046"/>
                  </a:ext>
                </a:extLst>
              </a:tr>
              <a:tr h="38100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ZW" dirty="0" smtClean="0"/>
                        <a:t> 77,719.96 </a:t>
                      </a:r>
                    </a:p>
                  </a:txBody>
                  <a:tcPr marL="68580" marR="68580" marT="0" marB="0" anchor="ctr"/>
                </a:tc>
                <a:tc>
                  <a:txBody>
                    <a:bodyPr/>
                    <a:lstStyle/>
                    <a:p>
                      <a:pPr algn="r">
                        <a:lnSpc>
                          <a:spcPct val="107000"/>
                        </a:lnSpc>
                        <a:spcAft>
                          <a:spcPts val="800"/>
                        </a:spcAft>
                      </a:pPr>
                      <a:r>
                        <a:rPr lang="en-ZA" sz="1800" kern="100" dirty="0" smtClean="0">
                          <a:effectLst/>
                          <a:latin typeface="Calibri" panose="020F0502020204030204" pitchFamily="34" charset="0"/>
                          <a:ea typeface="Calibri" panose="020F0502020204030204" pitchFamily="34" charset="0"/>
                          <a:cs typeface="Arial" panose="020B0604020202020204" pitchFamily="34" charset="0"/>
                        </a:rPr>
                        <a:t>402</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09824008"/>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26131056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200126881"/>
              </p:ext>
            </p:extLst>
          </p:nvPr>
        </p:nvGraphicFramePr>
        <p:xfrm>
          <a:off x="304801" y="1219200"/>
          <a:ext cx="8839197" cy="5179586"/>
        </p:xfrm>
        <a:graphic>
          <a:graphicData uri="http://schemas.openxmlformats.org/drawingml/2006/table">
            <a:tbl>
              <a:tblPr firstRow="1" bandRow="1">
                <a:tableStyleId>{5C22544A-7EE6-4342-B048-85BDC9FD1C3A}</a:tableStyleId>
              </a:tblPr>
              <a:tblGrid>
                <a:gridCol w="1277380"/>
                <a:gridCol w="1457260"/>
                <a:gridCol w="1220456"/>
                <a:gridCol w="1960471"/>
                <a:gridCol w="956327"/>
                <a:gridCol w="1967303"/>
              </a:tblGrid>
              <a:tr h="764191">
                <a:tc>
                  <a:txBody>
                    <a:bodyPr/>
                    <a:lstStyle/>
                    <a:p>
                      <a:pPr algn="l" fontAlgn="t"/>
                      <a:r>
                        <a:rPr lang="en-ZW" sz="1400" u="none" strike="noStrike" dirty="0">
                          <a:solidFill>
                            <a:schemeClr val="tx1"/>
                          </a:solidFill>
                          <a:effectLst/>
                        </a:rPr>
                        <a:t> </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l" rtl="0" fontAlgn="ctr"/>
                      <a:r>
                        <a:rPr lang="en-ZW" sz="1400" u="none" strike="noStrike" dirty="0">
                          <a:solidFill>
                            <a:schemeClr val="tx1"/>
                          </a:solidFill>
                          <a:effectLst/>
                        </a:rPr>
                        <a:t>Income (A)</a:t>
                      </a:r>
                      <a:endParaRPr lang="en-ZW" sz="1400" b="1" i="0" u="none" strike="noStrike" dirty="0">
                        <a:solidFill>
                          <a:schemeClr val="tx1"/>
                        </a:solidFill>
                        <a:effectLst/>
                        <a:latin typeface="Calibri" panose="020F0502020204030204" pitchFamily="34" charset="0"/>
                      </a:endParaRPr>
                    </a:p>
                  </a:txBody>
                  <a:tcPr marL="6363" marR="6363" marT="6363" marB="0" anchor="ctr"/>
                </a:tc>
                <a:tc>
                  <a:txBody>
                    <a:bodyPr/>
                    <a:lstStyle/>
                    <a:p>
                      <a:pPr algn="l" rtl="0" fontAlgn="ctr"/>
                      <a:r>
                        <a:rPr lang="en-ZW" sz="1400" u="none" strike="noStrike" dirty="0">
                          <a:solidFill>
                            <a:schemeClr val="tx1"/>
                          </a:solidFill>
                          <a:effectLst/>
                        </a:rPr>
                        <a:t>% of total budget</a:t>
                      </a:r>
                      <a:endParaRPr lang="en-ZW" sz="1400" b="1" i="0" u="none" strike="noStrike" dirty="0">
                        <a:solidFill>
                          <a:schemeClr val="tx1"/>
                        </a:solidFill>
                        <a:effectLst/>
                        <a:latin typeface="Calibri" panose="020F0502020204030204" pitchFamily="34" charset="0"/>
                      </a:endParaRPr>
                    </a:p>
                  </a:txBody>
                  <a:tcPr marL="6363" marR="6363" marT="6363" marB="0" anchor="ctr"/>
                </a:tc>
                <a:tc>
                  <a:txBody>
                    <a:bodyPr/>
                    <a:lstStyle/>
                    <a:p>
                      <a:pPr algn="l" rtl="0" fontAlgn="ctr"/>
                      <a:r>
                        <a:rPr lang="en-ZW" sz="1400" u="none" strike="noStrike">
                          <a:solidFill>
                            <a:schemeClr val="tx1"/>
                          </a:solidFill>
                          <a:effectLst/>
                        </a:rPr>
                        <a:t> Expenditure (B) </a:t>
                      </a:r>
                      <a:endParaRPr lang="en-ZW" sz="1400" b="1" i="0" u="none" strike="noStrike">
                        <a:solidFill>
                          <a:schemeClr val="tx1"/>
                        </a:solidFill>
                        <a:effectLst/>
                        <a:latin typeface="Calibri" panose="020F0502020204030204" pitchFamily="34" charset="0"/>
                      </a:endParaRPr>
                    </a:p>
                  </a:txBody>
                  <a:tcPr marL="6363" marR="6363" marT="6363" marB="0" anchor="ctr"/>
                </a:tc>
                <a:tc>
                  <a:txBody>
                    <a:bodyPr/>
                    <a:lstStyle/>
                    <a:p>
                      <a:pPr algn="l" rtl="0" fontAlgn="ctr"/>
                      <a:r>
                        <a:rPr lang="en-ZW" sz="1400" u="none" strike="noStrike">
                          <a:solidFill>
                            <a:schemeClr val="tx1"/>
                          </a:solidFill>
                          <a:effectLst/>
                        </a:rPr>
                        <a:t>% of total budget</a:t>
                      </a:r>
                      <a:endParaRPr lang="en-ZW" sz="1400" b="1" i="0" u="none" strike="noStrike">
                        <a:solidFill>
                          <a:schemeClr val="tx1"/>
                        </a:solidFill>
                        <a:effectLst/>
                        <a:latin typeface="Calibri" panose="020F0502020204030204" pitchFamily="34" charset="0"/>
                      </a:endParaRPr>
                    </a:p>
                  </a:txBody>
                  <a:tcPr marL="6363" marR="6363" marT="6363" marB="0" anchor="ctr"/>
                </a:tc>
                <a:tc>
                  <a:txBody>
                    <a:bodyPr/>
                    <a:lstStyle/>
                    <a:p>
                      <a:pPr algn="l" rtl="0" fontAlgn="ctr"/>
                      <a:r>
                        <a:rPr lang="en-ZW" sz="1400" u="none" strike="noStrike" dirty="0">
                          <a:solidFill>
                            <a:schemeClr val="tx1"/>
                          </a:solidFill>
                          <a:effectLst/>
                        </a:rPr>
                        <a:t>Surplus/(Deficit)</a:t>
                      </a:r>
                      <a:endParaRPr lang="en-ZW" sz="1400" b="1" i="0" u="none" strike="noStrike" dirty="0">
                        <a:solidFill>
                          <a:schemeClr val="tx1"/>
                        </a:solidFill>
                        <a:effectLst/>
                        <a:latin typeface="Calibri" panose="020F0502020204030204" pitchFamily="34" charset="0"/>
                      </a:endParaRPr>
                    </a:p>
                  </a:txBody>
                  <a:tcPr marL="6363" marR="6363" marT="6363" marB="0" anchor="ctr"/>
                </a:tc>
              </a:tr>
              <a:tr h="773695">
                <a:tc>
                  <a:txBody>
                    <a:bodyPr/>
                    <a:lstStyle/>
                    <a:p>
                      <a:pPr algn="l" rtl="0" fontAlgn="ctr"/>
                      <a:r>
                        <a:rPr lang="en-ZW" sz="1200" u="none" strike="noStrike" dirty="0">
                          <a:solidFill>
                            <a:schemeClr val="tx1"/>
                          </a:solidFill>
                          <a:effectLst/>
                        </a:rPr>
                        <a:t>Governance &amp; Administration</a:t>
                      </a:r>
                      <a:endParaRPr lang="en-ZW" sz="1200" b="0" i="0" u="none" strike="noStrike" dirty="0">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1,680,134.44</a:t>
                      </a:r>
                    </a:p>
                  </a:txBody>
                  <a:tcPr marL="9525" marR="9525" marT="9525" marB="0"/>
                </a:tc>
                <a:tc>
                  <a:txBody>
                    <a:bodyPr/>
                    <a:lstStyle/>
                    <a:p>
                      <a:pPr algn="r" fontAlgn="t"/>
                      <a:r>
                        <a:rPr lang="en-ZW" sz="1400" u="none" strike="noStrike" dirty="0">
                          <a:solidFill>
                            <a:schemeClr val="tx1"/>
                          </a:solidFill>
                          <a:effectLst/>
                        </a:rPr>
                        <a:t>20%</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a:solidFill>
                            <a:srgbClr val="000000"/>
                          </a:solidFill>
                          <a:effectLst/>
                          <a:latin typeface="Arial" panose="020B0604020202020204" pitchFamily="34" charset="0"/>
                        </a:rPr>
                        <a:t>                   1,156,457.92 </a:t>
                      </a:r>
                    </a:p>
                  </a:txBody>
                  <a:tcPr marL="9525" marR="9525" marT="9525" marB="0"/>
                </a:tc>
                <a:tc>
                  <a:txBody>
                    <a:bodyPr/>
                    <a:lstStyle/>
                    <a:p>
                      <a:pPr algn="r" fontAlgn="t"/>
                      <a:r>
                        <a:rPr lang="en-ZW" sz="1400" u="none" strike="noStrike" dirty="0">
                          <a:solidFill>
                            <a:schemeClr val="tx1"/>
                          </a:solidFill>
                          <a:effectLst/>
                        </a:rPr>
                        <a:t>14%</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a:solidFill>
                            <a:srgbClr val="000000"/>
                          </a:solidFill>
                          <a:effectLst/>
                          <a:latin typeface="Arial" panose="020B0604020202020204" pitchFamily="34" charset="0"/>
                        </a:rPr>
                        <a:t>                      523,676.53 </a:t>
                      </a:r>
                    </a:p>
                  </a:txBody>
                  <a:tcPr marL="9525" marR="9525" marT="9525" marB="0"/>
                </a:tc>
              </a:tr>
              <a:tr h="773695">
                <a:tc>
                  <a:txBody>
                    <a:bodyPr/>
                    <a:lstStyle/>
                    <a:p>
                      <a:pPr algn="l" rtl="0" fontAlgn="ctr"/>
                      <a:r>
                        <a:rPr lang="en-ZW" sz="1200" u="none" strike="noStrike" dirty="0">
                          <a:solidFill>
                            <a:schemeClr val="tx1"/>
                          </a:solidFill>
                          <a:effectLst/>
                        </a:rPr>
                        <a:t>Water, Sanitation &amp; Hygiene</a:t>
                      </a:r>
                      <a:endParaRPr lang="en-ZW" sz="1200" b="0" i="0" u="none" strike="noStrike" dirty="0">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584,716.94</a:t>
                      </a:r>
                    </a:p>
                  </a:txBody>
                  <a:tcPr marL="9525" marR="9525" marT="9525" marB="0"/>
                </a:tc>
                <a:tc>
                  <a:txBody>
                    <a:bodyPr/>
                    <a:lstStyle/>
                    <a:p>
                      <a:pPr algn="r" fontAlgn="t"/>
                      <a:r>
                        <a:rPr lang="en-ZW" sz="1400" u="none" strike="noStrike" dirty="0">
                          <a:solidFill>
                            <a:schemeClr val="tx1"/>
                          </a:solidFill>
                          <a:effectLst/>
                        </a:rPr>
                        <a:t>7%</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000000"/>
                          </a:solidFill>
                          <a:effectLst/>
                          <a:latin typeface="Arial" panose="020B0604020202020204" pitchFamily="34" charset="0"/>
                        </a:rPr>
                        <a:t>                  </a:t>
                      </a:r>
                      <a:r>
                        <a:rPr lang="en-ZW" sz="1400" b="0" i="0" u="none" strike="noStrike" dirty="0" smtClean="0">
                          <a:solidFill>
                            <a:srgbClr val="000000"/>
                          </a:solidFill>
                          <a:effectLst/>
                          <a:latin typeface="Arial" panose="020B0604020202020204" pitchFamily="34" charset="0"/>
                        </a:rPr>
                        <a:t>1,326,033.17 </a:t>
                      </a:r>
                      <a:endParaRPr lang="en-ZW"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en-ZW" sz="1400" u="none" strike="noStrike" dirty="0">
                          <a:solidFill>
                            <a:schemeClr val="tx1"/>
                          </a:solidFill>
                          <a:effectLst/>
                        </a:rPr>
                        <a:t>16%</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C00000"/>
                          </a:solidFill>
                          <a:effectLst/>
                          <a:latin typeface="Arial" panose="020B0604020202020204" pitchFamily="34" charset="0"/>
                        </a:rPr>
                        <a:t>- </a:t>
                      </a:r>
                      <a:r>
                        <a:rPr lang="en-ZW" sz="1400" b="0" i="0" u="none" strike="noStrike" dirty="0" smtClean="0">
                          <a:solidFill>
                            <a:srgbClr val="C00000"/>
                          </a:solidFill>
                          <a:effectLst/>
                          <a:latin typeface="Arial" panose="020B0604020202020204" pitchFamily="34" charset="0"/>
                        </a:rPr>
                        <a:t>741,316.24 </a:t>
                      </a:r>
                      <a:endParaRPr lang="en-ZW" sz="1400" b="0" i="0" u="none" strike="noStrike" dirty="0">
                        <a:solidFill>
                          <a:srgbClr val="C00000"/>
                        </a:solidFill>
                        <a:effectLst/>
                        <a:latin typeface="Arial" panose="020B0604020202020204" pitchFamily="34" charset="0"/>
                      </a:endParaRPr>
                    </a:p>
                  </a:txBody>
                  <a:tcPr marL="9525" marR="9525" marT="9525" marB="0"/>
                </a:tc>
              </a:tr>
              <a:tr h="440205">
                <a:tc>
                  <a:txBody>
                    <a:bodyPr/>
                    <a:lstStyle/>
                    <a:p>
                      <a:pPr algn="l" rtl="0" fontAlgn="ctr"/>
                      <a:r>
                        <a:rPr lang="en-ZW" sz="1200" u="none" strike="noStrike">
                          <a:solidFill>
                            <a:schemeClr val="tx1"/>
                          </a:solidFill>
                          <a:effectLst/>
                        </a:rPr>
                        <a:t>Social Services</a:t>
                      </a:r>
                      <a:endParaRPr lang="en-ZW" sz="1200" b="0" i="0" u="none" strike="noStrike">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5,035,186.88</a:t>
                      </a:r>
                    </a:p>
                  </a:txBody>
                  <a:tcPr marL="9525" marR="9525" marT="9525" marB="0"/>
                </a:tc>
                <a:tc>
                  <a:txBody>
                    <a:bodyPr/>
                    <a:lstStyle/>
                    <a:p>
                      <a:pPr algn="r" fontAlgn="t"/>
                      <a:r>
                        <a:rPr lang="en-ZW" sz="1400" u="none" strike="noStrike" dirty="0">
                          <a:solidFill>
                            <a:schemeClr val="tx1"/>
                          </a:solidFill>
                          <a:effectLst/>
                        </a:rPr>
                        <a:t>61%</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000000"/>
                          </a:solidFill>
                          <a:effectLst/>
                          <a:latin typeface="Arial" panose="020B0604020202020204" pitchFamily="34" charset="0"/>
                        </a:rPr>
                        <a:t>                  </a:t>
                      </a:r>
                      <a:r>
                        <a:rPr lang="en-ZW" sz="1400" b="0" i="0" u="none" strike="noStrike" dirty="0" smtClean="0">
                          <a:solidFill>
                            <a:srgbClr val="000000"/>
                          </a:solidFill>
                          <a:effectLst/>
                          <a:latin typeface="Arial" panose="020B0604020202020204" pitchFamily="34" charset="0"/>
                        </a:rPr>
                        <a:t>2,248,392.82 </a:t>
                      </a:r>
                      <a:endParaRPr lang="en-ZW"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en-ZW" sz="1400" u="none" strike="noStrike" dirty="0">
                          <a:solidFill>
                            <a:schemeClr val="tx1"/>
                          </a:solidFill>
                          <a:effectLst/>
                        </a:rPr>
                        <a:t>27%</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000000"/>
                          </a:solidFill>
                          <a:effectLst/>
                          <a:latin typeface="Arial" panose="020B0604020202020204" pitchFamily="34" charset="0"/>
                        </a:rPr>
                        <a:t>                  </a:t>
                      </a:r>
                      <a:r>
                        <a:rPr lang="en-ZW" sz="1400" b="0" i="0" u="none" strike="noStrike" dirty="0" smtClean="0">
                          <a:solidFill>
                            <a:srgbClr val="000000"/>
                          </a:solidFill>
                          <a:effectLst/>
                          <a:latin typeface="Arial" panose="020B0604020202020204" pitchFamily="34" charset="0"/>
                        </a:rPr>
                        <a:t>2,786,794.05 </a:t>
                      </a:r>
                      <a:endParaRPr lang="en-ZW" sz="1400" b="0" i="0" u="none" strike="noStrike" dirty="0">
                        <a:solidFill>
                          <a:srgbClr val="000000"/>
                        </a:solidFill>
                        <a:effectLst/>
                        <a:latin typeface="Arial" panose="020B0604020202020204" pitchFamily="34" charset="0"/>
                      </a:endParaRPr>
                    </a:p>
                  </a:txBody>
                  <a:tcPr marL="9525" marR="9525" marT="9525" marB="0"/>
                </a:tc>
              </a:tr>
              <a:tr h="440205">
                <a:tc>
                  <a:txBody>
                    <a:bodyPr/>
                    <a:lstStyle/>
                    <a:p>
                      <a:pPr algn="l" rtl="0" fontAlgn="ctr"/>
                      <a:r>
                        <a:rPr lang="en-ZW" sz="1200" u="none" strike="noStrike">
                          <a:solidFill>
                            <a:schemeClr val="tx1"/>
                          </a:solidFill>
                          <a:effectLst/>
                        </a:rPr>
                        <a:t>Roads</a:t>
                      </a:r>
                      <a:endParaRPr lang="en-ZW" sz="1200" b="0" i="0" u="none" strike="noStrike">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719,606.45</a:t>
                      </a:r>
                    </a:p>
                  </a:txBody>
                  <a:tcPr marL="9525" marR="9525" marT="9525" marB="0"/>
                </a:tc>
                <a:tc>
                  <a:txBody>
                    <a:bodyPr/>
                    <a:lstStyle/>
                    <a:p>
                      <a:pPr algn="r" fontAlgn="t"/>
                      <a:r>
                        <a:rPr lang="en-ZW" sz="1400" u="none" strike="noStrike" dirty="0">
                          <a:solidFill>
                            <a:schemeClr val="tx1"/>
                          </a:solidFill>
                          <a:effectLst/>
                        </a:rPr>
                        <a:t>9%</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000000"/>
                          </a:solidFill>
                          <a:effectLst/>
                          <a:latin typeface="Arial" panose="020B0604020202020204" pitchFamily="34" charset="0"/>
                        </a:rPr>
                        <a:t>                  </a:t>
                      </a:r>
                      <a:r>
                        <a:rPr lang="en-ZW" sz="1400" b="0" i="0" u="none" strike="noStrike" dirty="0" smtClean="0">
                          <a:solidFill>
                            <a:srgbClr val="000000"/>
                          </a:solidFill>
                          <a:effectLst/>
                          <a:latin typeface="Arial" panose="020B0604020202020204" pitchFamily="34" charset="0"/>
                        </a:rPr>
                        <a:t>3,338,817.76 </a:t>
                      </a:r>
                      <a:endParaRPr lang="en-ZW"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en-ZW" sz="1400" u="none" strike="noStrike" dirty="0">
                          <a:solidFill>
                            <a:schemeClr val="tx1"/>
                          </a:solidFill>
                          <a:effectLst/>
                        </a:rPr>
                        <a:t>40%</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C00000"/>
                          </a:solidFill>
                          <a:effectLst/>
                          <a:latin typeface="Arial" panose="020B0604020202020204" pitchFamily="34" charset="0"/>
                        </a:rPr>
                        <a:t>- </a:t>
                      </a:r>
                      <a:r>
                        <a:rPr lang="en-ZW" sz="1400" b="0" i="0" u="none" strike="noStrike" dirty="0" smtClean="0">
                          <a:solidFill>
                            <a:srgbClr val="C00000"/>
                          </a:solidFill>
                          <a:effectLst/>
                          <a:latin typeface="Arial" panose="020B0604020202020204" pitchFamily="34" charset="0"/>
                        </a:rPr>
                        <a:t>2,619,211.31 </a:t>
                      </a:r>
                      <a:endParaRPr lang="en-ZW" sz="1400" b="0" i="0" u="none" strike="noStrike" dirty="0">
                        <a:solidFill>
                          <a:srgbClr val="C00000"/>
                        </a:solidFill>
                        <a:effectLst/>
                        <a:latin typeface="Arial" panose="020B0604020202020204" pitchFamily="34" charset="0"/>
                      </a:endParaRPr>
                    </a:p>
                  </a:txBody>
                  <a:tcPr marL="9525" marR="9525" marT="9525" marB="0"/>
                </a:tc>
              </a:tr>
              <a:tr h="773695">
                <a:tc>
                  <a:txBody>
                    <a:bodyPr/>
                    <a:lstStyle/>
                    <a:p>
                      <a:pPr algn="l" rtl="0" fontAlgn="ctr"/>
                      <a:r>
                        <a:rPr lang="en-ZW" sz="1200" u="none" strike="noStrike">
                          <a:solidFill>
                            <a:schemeClr val="tx1"/>
                          </a:solidFill>
                          <a:effectLst/>
                        </a:rPr>
                        <a:t>Public Safety and Security</a:t>
                      </a:r>
                      <a:endParaRPr lang="en-ZW" sz="1200" b="0" i="0" u="none" strike="noStrike">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 </a:t>
                      </a:r>
                    </a:p>
                  </a:txBody>
                  <a:tcPr marL="9525" marR="9525" marT="9525" marB="0"/>
                </a:tc>
                <a:tc>
                  <a:txBody>
                    <a:bodyPr/>
                    <a:lstStyle/>
                    <a:p>
                      <a:pPr algn="r" fontAlgn="t"/>
                      <a:r>
                        <a:rPr lang="en-ZW" sz="1400" u="none" strike="noStrike" dirty="0">
                          <a:solidFill>
                            <a:schemeClr val="tx1"/>
                          </a:solidFill>
                          <a:effectLst/>
                        </a:rPr>
                        <a:t>0%</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a:solidFill>
                            <a:srgbClr val="000000"/>
                          </a:solidFill>
                          <a:effectLst/>
                          <a:latin typeface="Arial" panose="020B0604020202020204" pitchFamily="34" charset="0"/>
                        </a:rPr>
                        <a:t> </a:t>
                      </a:r>
                    </a:p>
                  </a:txBody>
                  <a:tcPr marL="9525" marR="9525" marT="9525" marB="0"/>
                </a:tc>
                <a:tc>
                  <a:txBody>
                    <a:bodyPr/>
                    <a:lstStyle/>
                    <a:p>
                      <a:pPr algn="r" fontAlgn="t"/>
                      <a:r>
                        <a:rPr lang="en-ZW" sz="1400" u="none" strike="noStrike" dirty="0">
                          <a:solidFill>
                            <a:schemeClr val="tx1"/>
                          </a:solidFill>
                          <a:effectLst/>
                        </a:rPr>
                        <a:t>0%</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dirty="0">
                          <a:solidFill>
                            <a:srgbClr val="000000"/>
                          </a:solidFill>
                          <a:effectLst/>
                          <a:latin typeface="Arial" panose="020B0604020202020204" pitchFamily="34" charset="0"/>
                        </a:rPr>
                        <a:t>                                   -   </a:t>
                      </a:r>
                    </a:p>
                  </a:txBody>
                  <a:tcPr marL="9525" marR="9525" marT="9525" marB="0"/>
                </a:tc>
              </a:tr>
              <a:tr h="773695">
                <a:tc>
                  <a:txBody>
                    <a:bodyPr/>
                    <a:lstStyle/>
                    <a:p>
                      <a:pPr algn="l" rtl="0" fontAlgn="ctr"/>
                      <a:r>
                        <a:rPr lang="en-ZW" sz="1200" u="none" strike="noStrike">
                          <a:solidFill>
                            <a:schemeClr val="tx1"/>
                          </a:solidFill>
                          <a:effectLst/>
                        </a:rPr>
                        <a:t>Natural Resources &amp; Conservation Mgt</a:t>
                      </a:r>
                      <a:endParaRPr lang="en-ZW" sz="1200" b="0" i="0" u="none" strike="noStrike">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0" i="0" u="none" strike="noStrike" dirty="0">
                          <a:solidFill>
                            <a:srgbClr val="000000"/>
                          </a:solidFill>
                          <a:effectLst/>
                          <a:latin typeface="Arial" panose="020B0604020202020204" pitchFamily="34" charset="0"/>
                        </a:rPr>
                        <a:t>252,504.12</a:t>
                      </a:r>
                    </a:p>
                  </a:txBody>
                  <a:tcPr marL="9525" marR="9525" marT="9525" marB="0"/>
                </a:tc>
                <a:tc>
                  <a:txBody>
                    <a:bodyPr/>
                    <a:lstStyle/>
                    <a:p>
                      <a:pPr algn="r" fontAlgn="t"/>
                      <a:r>
                        <a:rPr lang="en-ZW" sz="1400" u="none" strike="noStrike" dirty="0">
                          <a:solidFill>
                            <a:schemeClr val="tx1"/>
                          </a:solidFill>
                          <a:effectLst/>
                        </a:rPr>
                        <a:t>3%</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a:solidFill>
                            <a:srgbClr val="000000"/>
                          </a:solidFill>
                          <a:effectLst/>
                          <a:latin typeface="Arial" panose="020B0604020202020204" pitchFamily="34" charset="0"/>
                        </a:rPr>
                        <a:t>                     202,443.07 </a:t>
                      </a:r>
                    </a:p>
                  </a:txBody>
                  <a:tcPr marL="9525" marR="9525" marT="9525" marB="0"/>
                </a:tc>
                <a:tc>
                  <a:txBody>
                    <a:bodyPr/>
                    <a:lstStyle/>
                    <a:p>
                      <a:pPr algn="r" fontAlgn="t"/>
                      <a:r>
                        <a:rPr lang="en-ZW" sz="1400" u="none" strike="noStrike" dirty="0">
                          <a:solidFill>
                            <a:schemeClr val="tx1"/>
                          </a:solidFill>
                          <a:effectLst/>
                        </a:rPr>
                        <a:t>2%</a:t>
                      </a:r>
                      <a:endParaRPr lang="en-ZW" sz="1400" b="0"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0" i="0" u="none" strike="noStrike">
                          <a:solidFill>
                            <a:srgbClr val="000000"/>
                          </a:solidFill>
                          <a:effectLst/>
                          <a:latin typeface="Arial" panose="020B0604020202020204" pitchFamily="34" charset="0"/>
                        </a:rPr>
                        <a:t>                       50,061.05 </a:t>
                      </a:r>
                    </a:p>
                  </a:txBody>
                  <a:tcPr marL="9525" marR="9525" marT="9525" marB="0"/>
                </a:tc>
              </a:tr>
              <a:tr h="440205">
                <a:tc>
                  <a:txBody>
                    <a:bodyPr/>
                    <a:lstStyle/>
                    <a:p>
                      <a:pPr algn="l" rtl="0" fontAlgn="ctr"/>
                      <a:r>
                        <a:rPr lang="en-ZW" sz="1400" b="1" u="none" strike="noStrike">
                          <a:solidFill>
                            <a:schemeClr val="tx1"/>
                          </a:solidFill>
                          <a:effectLst/>
                        </a:rPr>
                        <a:t>Total</a:t>
                      </a:r>
                      <a:endParaRPr lang="en-ZW" sz="1400" b="1" i="0" u="none" strike="noStrike">
                        <a:solidFill>
                          <a:schemeClr val="tx1"/>
                        </a:solidFill>
                        <a:effectLst/>
                        <a:latin typeface="Calibri" panose="020F0502020204030204" pitchFamily="34" charset="0"/>
                      </a:endParaRPr>
                    </a:p>
                  </a:txBody>
                  <a:tcPr marL="6363" marR="6363" marT="6363" marB="0" anchor="ctr"/>
                </a:tc>
                <a:tc>
                  <a:txBody>
                    <a:bodyPr/>
                    <a:lstStyle/>
                    <a:p>
                      <a:pPr algn="r" fontAlgn="t"/>
                      <a:r>
                        <a:rPr lang="en-ZW" sz="1600" b="1" i="0" u="none" strike="noStrike" dirty="0">
                          <a:solidFill>
                            <a:srgbClr val="000000"/>
                          </a:solidFill>
                          <a:effectLst/>
                          <a:latin typeface="Arial" panose="020B0604020202020204" pitchFamily="34" charset="0"/>
                        </a:rPr>
                        <a:t>8,272,148.83</a:t>
                      </a:r>
                    </a:p>
                  </a:txBody>
                  <a:tcPr marL="9525" marR="9525" marT="9525" marB="0"/>
                </a:tc>
                <a:tc>
                  <a:txBody>
                    <a:bodyPr/>
                    <a:lstStyle/>
                    <a:p>
                      <a:pPr algn="r" fontAlgn="t"/>
                      <a:r>
                        <a:rPr lang="en-ZW" sz="1400" b="1" u="none" strike="noStrike" dirty="0">
                          <a:solidFill>
                            <a:schemeClr val="tx1"/>
                          </a:solidFill>
                          <a:effectLst/>
                        </a:rPr>
                        <a:t>100%</a:t>
                      </a:r>
                      <a:endParaRPr lang="en-ZW" sz="1400" b="1"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1" i="0" u="none" strike="noStrike" dirty="0">
                          <a:solidFill>
                            <a:srgbClr val="000000"/>
                          </a:solidFill>
                          <a:effectLst/>
                          <a:latin typeface="Arial" panose="020B0604020202020204" pitchFamily="34" charset="0"/>
                        </a:rPr>
                        <a:t>                  </a:t>
                      </a:r>
                      <a:r>
                        <a:rPr lang="en-ZW" sz="1400" b="1" i="0" u="none" strike="noStrike" dirty="0" smtClean="0">
                          <a:solidFill>
                            <a:srgbClr val="000000"/>
                          </a:solidFill>
                          <a:effectLst/>
                          <a:latin typeface="Arial" panose="020B0604020202020204" pitchFamily="34" charset="0"/>
                        </a:rPr>
                        <a:t>8,272,144.74 </a:t>
                      </a:r>
                      <a:endParaRPr lang="en-ZW"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en-ZW" sz="1400" b="1" u="none" strike="noStrike" dirty="0">
                          <a:solidFill>
                            <a:schemeClr val="tx1"/>
                          </a:solidFill>
                          <a:effectLst/>
                        </a:rPr>
                        <a:t>100%</a:t>
                      </a:r>
                      <a:endParaRPr lang="en-ZW" sz="1400" b="1" i="0" u="none" strike="noStrike" dirty="0">
                        <a:solidFill>
                          <a:schemeClr val="tx1"/>
                        </a:solidFill>
                        <a:effectLst/>
                        <a:latin typeface="Arial" panose="020B0604020202020204" pitchFamily="34" charset="0"/>
                      </a:endParaRPr>
                    </a:p>
                  </a:txBody>
                  <a:tcPr marL="6363" marR="6363" marT="6363" marB="0"/>
                </a:tc>
                <a:tc>
                  <a:txBody>
                    <a:bodyPr/>
                    <a:lstStyle/>
                    <a:p>
                      <a:pPr algn="r" fontAlgn="t"/>
                      <a:r>
                        <a:rPr lang="en-ZW" sz="1400" b="1" i="0" u="none" strike="noStrike" dirty="0">
                          <a:solidFill>
                            <a:srgbClr val="000000"/>
                          </a:solidFill>
                          <a:effectLst/>
                          <a:latin typeface="Arial" panose="020B0604020202020204" pitchFamily="34" charset="0"/>
                        </a:rPr>
                        <a:t>                                4.09 </a:t>
                      </a:r>
                    </a:p>
                  </a:txBody>
                  <a:tcPr marL="9525" marR="9525" marT="9525" marB="0"/>
                </a:tc>
              </a:tr>
            </a:tbl>
          </a:graphicData>
        </a:graphic>
      </p:graphicFrame>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9" name="Content Placeholder 8">
            <a:extLst>
              <a:ext uri="{FF2B5EF4-FFF2-40B4-BE49-F238E27FC236}">
                <a16:creationId xmlns="" xmlns:a16="http://schemas.microsoft.com/office/drawing/2014/main" id="{C0249B11-A253-BA76-6140-9C152BCE20CE}"/>
              </a:ext>
            </a:extLst>
          </p:cNvPr>
          <p:cNvSpPr>
            <a:spLocks noGrp="1"/>
          </p:cNvSpPr>
          <p:nvPr>
            <p:ph sz="quarter" idx="13"/>
          </p:nvPr>
        </p:nvSpPr>
        <p:spPr/>
        <p:txBody>
          <a:bodyPr>
            <a:normAutofit fontScale="70000" lnSpcReduction="20000"/>
          </a:bodyPr>
          <a:lstStyle/>
          <a:p>
            <a:pPr lvl="0"/>
            <a:r>
              <a:rPr lang="en-ZW" sz="2000" dirty="0" smtClean="0"/>
              <a:t>Social Services  </a:t>
            </a:r>
            <a:r>
              <a:rPr lang="en-ZW" sz="2000" dirty="0"/>
              <a:t>generates the most income and surplus, followed by </a:t>
            </a:r>
            <a:r>
              <a:rPr lang="en-ZW" sz="2000" dirty="0" smtClean="0"/>
              <a:t>Governance &amp; Administration. </a:t>
            </a:r>
            <a:r>
              <a:rPr lang="en-ZW" sz="2000" dirty="0"/>
              <a:t>The deficits are produced by Roads and Water, Sanitation &amp; Hygiene. Theses are subsidised  because of proposed payments related to </a:t>
            </a:r>
            <a:r>
              <a:rPr lang="en-ZW" sz="2000" dirty="0" smtClean="0"/>
              <a:t>capital expenditure and </a:t>
            </a:r>
            <a:r>
              <a:rPr lang="en-ZW" sz="2000" dirty="0"/>
              <a:t>use of goods and services. </a:t>
            </a:r>
          </a:p>
          <a:p>
            <a:pPr lvl="0"/>
            <a:r>
              <a:rPr lang="en-ZW" sz="2000" dirty="0"/>
              <a:t>Currently Council does not have a policy to guide cross-subsidization. However, the policy shall be developed in FY </a:t>
            </a:r>
            <a:r>
              <a:rPr lang="en-ZW" sz="2000" dirty="0" smtClean="0"/>
              <a:t>2025</a:t>
            </a:r>
            <a:endParaRPr lang="en-ZW" sz="2000" dirty="0"/>
          </a:p>
          <a:p>
            <a:pPr lvl="0"/>
            <a:r>
              <a:rPr lang="en-ZW" sz="2000" dirty="0"/>
              <a:t>Gender considerations continues to influence cross-subsidization, especially when it comes to such things as offering health services and providing </a:t>
            </a:r>
            <a:r>
              <a:rPr lang="en-ZW" sz="2000" dirty="0" smtClean="0"/>
              <a:t>educational facilities. </a:t>
            </a:r>
            <a:r>
              <a:rPr lang="en-ZW" sz="2000" dirty="0"/>
              <a:t>Since women and girls use these facilities more than men, they are offered at nominal fees.</a:t>
            </a:r>
          </a:p>
          <a:p>
            <a:pPr lvl="0"/>
            <a:r>
              <a:rPr lang="en-ZW" sz="2000" dirty="0"/>
              <a:t>Council has implemented gender mainstreaming. All its planning takes into consideration a gender dimension, which impacts its cross-subsidization decision </a:t>
            </a:r>
            <a:r>
              <a:rPr lang="en-ZW" sz="2000" dirty="0" smtClean="0"/>
              <a:t>making</a:t>
            </a:r>
            <a:endParaRPr lang="en-ZW" sz="2000"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43367653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 xmlns:a16="http://schemas.microsoft.com/office/drawing/2014/main" id="{AAB69D43-64BD-7825-87DA-82AFF55A727B}"/>
              </a:ext>
            </a:extLst>
          </p:cNvPr>
          <p:cNvSpPr>
            <a:spLocks noGrp="1"/>
          </p:cNvSpPr>
          <p:nvPr>
            <p:ph sz="quarter" idx="13"/>
          </p:nvPr>
        </p:nvSpPr>
        <p:spPr>
          <a:xfrm>
            <a:off x="685330" y="1905001"/>
            <a:ext cx="8001470" cy="4343400"/>
          </a:xfrm>
        </p:spPr>
        <p:txBody>
          <a:bodyPr>
            <a:noAutofit/>
          </a:bodyPr>
          <a:lstStyle/>
          <a:p>
            <a:r>
              <a:rPr lang="en-ZW" sz="1200" dirty="0"/>
              <a:t>The FY 2024 budget will contribute to gender equality and women empowerment by increasing opportunities for women and girls to make money. Council intends to allocate land and market stalls to them, where they can establish small business. They will also be trained in entrepreneurial skills, which they can use regardless of educational background (e.g. baking and </a:t>
            </a:r>
            <a:r>
              <a:rPr lang="en-ZW" sz="1200" dirty="0" err="1"/>
              <a:t>draftsmanship</a:t>
            </a:r>
            <a:r>
              <a:rPr lang="en-ZW" sz="1200" dirty="0"/>
              <a:t>). Council will also create networking platforms that will enable women and girls to meet and share business ideas. </a:t>
            </a:r>
          </a:p>
          <a:p>
            <a:r>
              <a:rPr lang="en-ZW" sz="1200" dirty="0"/>
              <a:t>The </a:t>
            </a:r>
            <a:r>
              <a:rPr lang="en-ZW" sz="1200" dirty="0" smtClean="0"/>
              <a:t>local authority shall avail employment </a:t>
            </a:r>
            <a:r>
              <a:rPr lang="en-ZW" sz="1200" dirty="0"/>
              <a:t>opportunities for women, especially part-time work, casual work and graduate trainees, before providing them with additional full-time posts, which shall be created through natural attrition.</a:t>
            </a:r>
          </a:p>
          <a:p>
            <a:r>
              <a:rPr lang="en-ZW" sz="1200" dirty="0"/>
              <a:t>Council will also assists those who want to establish small businesses by offering its staff as advisers and providing them with links to local </a:t>
            </a:r>
            <a:r>
              <a:rPr lang="en-ZW" sz="1200" dirty="0" err="1"/>
              <a:t>Ministeries</a:t>
            </a:r>
            <a:r>
              <a:rPr lang="en-ZW" sz="1200" dirty="0"/>
              <a:t>, Departments </a:t>
            </a:r>
            <a:r>
              <a:rPr lang="en-ZW" sz="1200" dirty="0" smtClean="0"/>
              <a:t>and </a:t>
            </a:r>
            <a:r>
              <a:rPr lang="en-ZW" sz="1200" dirty="0"/>
              <a:t>	Agencies </a:t>
            </a:r>
            <a:r>
              <a:rPr lang="en-ZW" sz="1200" dirty="0" smtClean="0"/>
              <a:t>and to financial institution</a:t>
            </a:r>
            <a:endParaRPr lang="en-ZW" sz="1200" dirty="0"/>
          </a:p>
          <a:p>
            <a:r>
              <a:rPr lang="en-ZW" sz="1200" dirty="0"/>
              <a:t>Significantly, the local authority will continually improve in its data capture, in order to ensure that all its data is sex disaggregated. Council intends to monitor and evaluate its progress towards ensuring gender equality and women empowerment</a:t>
            </a:r>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marR="191135" lvl="1">
              <a:lnSpc>
                <a:spcPct val="115000"/>
              </a:lnSpc>
              <a:spcAft>
                <a:spcPts val="0"/>
              </a:spcAft>
            </a:pPr>
            <a:r>
              <a:rPr lang="en-ZW" b="1" dirty="0"/>
              <a:t/>
            </a: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POLICY FRAMEWORK  </a:t>
            </a:r>
            <a:r>
              <a:rPr lang="en-ZA" dirty="0">
                <a:effectLst/>
                <a:latin typeface="Calibri" panose="020F0502020204030204" pitchFamily="34" charset="0"/>
                <a:ea typeface="Calibri" panose="020F0502020204030204" pitchFamily="34" charset="0"/>
                <a:cs typeface="Times New Roman" panose="02020603050405020304" pitchFamily="18" charset="0"/>
              </a:rPr>
              <a:t/>
            </a:r>
            <a:br>
              <a:rPr lang="en-ZA" dirty="0">
                <a:effectLst/>
                <a:latin typeface="Calibri" panose="020F0502020204030204" pitchFamily="34" charset="0"/>
                <a:ea typeface="Calibri" panose="020F0502020204030204" pitchFamily="34" charset="0"/>
                <a:cs typeface="Times New Roman" panose="02020603050405020304" pitchFamily="18" charset="0"/>
              </a:rPr>
            </a:br>
            <a:r>
              <a:rPr lang="en-ZW" b="1" dirty="0"/>
              <a:t/>
            </a:r>
            <a:br>
              <a:rPr lang="en-ZW" b="1" dirty="0"/>
            </a:br>
            <a:endParaRPr lang="en-ZW" b="1" dirty="0"/>
          </a:p>
        </p:txBody>
      </p:sp>
      <p:sp>
        <p:nvSpPr>
          <p:cNvPr id="3" name="Content Placeholder 2"/>
          <p:cNvSpPr>
            <a:spLocks noGrp="1"/>
          </p:cNvSpPr>
          <p:nvPr>
            <p:ph sz="quarter" idx="13"/>
          </p:nvPr>
        </p:nvSpPr>
        <p:spPr>
          <a:xfrm>
            <a:off x="457199" y="1417638"/>
            <a:ext cx="6248401" cy="4830762"/>
          </a:xfrm>
          <a:ln>
            <a:solidFill>
              <a:schemeClr val="tx1"/>
            </a:solidFill>
          </a:ln>
        </p:spPr>
        <p:txBody>
          <a:bodyPr>
            <a:noAutofit/>
          </a:bodyPr>
          <a:lstStyle/>
          <a:p>
            <a:pPr marL="0" marR="0" lvl="0" indent="0" algn="just">
              <a:lnSpc>
                <a:spcPts val="1365"/>
              </a:lnSpc>
              <a:spcBef>
                <a:spcPts val="0"/>
              </a:spcBef>
              <a:spcAft>
                <a:spcPts val="0"/>
              </a:spcAft>
              <a:buNone/>
            </a:pPr>
            <a:endParaRPr lang="en-US" sz="2400" dirty="0">
              <a:ea typeface="Liberation Sans Narrow"/>
              <a:cs typeface="Liberation Sans Narrow"/>
            </a:endParaRPr>
          </a:p>
          <a:p>
            <a:pPr marL="457200" lvl="0" indent="-457200">
              <a:buFont typeface="+mj-lt"/>
              <a:buAutoNum type="arabicPeriod"/>
            </a:pPr>
            <a:r>
              <a:rPr lang="en-ZW" sz="1600" dirty="0"/>
              <a:t>Constitution  of Zimbabwe  Amendment No. 20 Act of 2013 (Chapter 13 Part 2)</a:t>
            </a:r>
          </a:p>
          <a:p>
            <a:pPr marL="457200" lvl="0" indent="-457200">
              <a:buFont typeface="+mj-lt"/>
              <a:buAutoNum type="arabicPeriod"/>
            </a:pPr>
            <a:r>
              <a:rPr lang="en-ZW" sz="1600" dirty="0"/>
              <a:t>Public Finance Management Act</a:t>
            </a:r>
          </a:p>
          <a:p>
            <a:pPr marL="457200" lvl="0" indent="-457200">
              <a:buFont typeface="+mj-lt"/>
              <a:buAutoNum type="arabicPeriod"/>
            </a:pPr>
            <a:r>
              <a:rPr lang="en-ZW" sz="1600" dirty="0"/>
              <a:t> </a:t>
            </a:r>
            <a:r>
              <a:rPr lang="en-US" sz="1600" dirty="0"/>
              <a:t>Rural District </a:t>
            </a:r>
            <a:r>
              <a:rPr lang="en-ZW" sz="1600" dirty="0"/>
              <a:t>Council Act (Chapter 29:15 )</a:t>
            </a:r>
          </a:p>
          <a:p>
            <a:pPr marL="457200" lvl="0" indent="-457200">
              <a:buFont typeface="+mj-lt"/>
              <a:buAutoNum type="arabicPeriod"/>
            </a:pPr>
            <a:r>
              <a:rPr lang="en-ZW" sz="1600" dirty="0"/>
              <a:t>Labour  Act (Chapter 28:01)</a:t>
            </a:r>
          </a:p>
          <a:p>
            <a:pPr marL="457200" lvl="0" indent="-457200">
              <a:buFont typeface="+mj-lt"/>
              <a:buAutoNum type="arabicPeriod"/>
            </a:pPr>
            <a:r>
              <a:rPr lang="en-ZW" sz="1600" dirty="0"/>
              <a:t>National Gender Policy</a:t>
            </a:r>
          </a:p>
          <a:p>
            <a:pPr marL="457200" lvl="0" indent="-457200">
              <a:buFont typeface="+mj-lt"/>
              <a:buAutoNum type="arabicPeriod"/>
            </a:pPr>
            <a:r>
              <a:rPr lang="en-ZW" sz="1600" dirty="0"/>
              <a:t>SADC Policy on Gender and Development</a:t>
            </a:r>
          </a:p>
          <a:p>
            <a:pPr marL="457200" lvl="0" indent="-457200">
              <a:buFont typeface="+mj-lt"/>
              <a:buAutoNum type="arabicPeriod"/>
            </a:pPr>
            <a:r>
              <a:rPr lang="en-ZW" sz="1600" dirty="0"/>
              <a:t>Sustainable Development Goals (S.D.Gs)</a:t>
            </a:r>
          </a:p>
          <a:p>
            <a:pPr marL="457200" lvl="0" indent="-457200">
              <a:buFont typeface="+mj-lt"/>
              <a:buAutoNum type="arabicPeriod"/>
            </a:pPr>
            <a:r>
              <a:rPr lang="en-ZW" sz="1600" dirty="0"/>
              <a:t>Council Gender Policy</a:t>
            </a:r>
          </a:p>
          <a:p>
            <a:pPr marL="342900" marR="0" lvl="0" indent="-342900" algn="just">
              <a:lnSpc>
                <a:spcPct val="107000"/>
              </a:lnSpc>
              <a:spcBef>
                <a:spcPts val="25"/>
              </a:spcBef>
              <a:spcAft>
                <a:spcPts val="5"/>
              </a:spcAft>
              <a:buFont typeface="Wingdings" panose="05000000000000000000" pitchFamily="2" charset="2"/>
              <a:buChar char=""/>
            </a:pPr>
            <a:endParaRPr lang="en-GB" dirty="0">
              <a:ea typeface="Calibri" panose="020F0502020204030204" pitchFamily="34" charset="0"/>
              <a:cs typeface="Times New Roman" panose="02020603050405020304" pitchFamily="18" charset="0"/>
            </a:endParaRPr>
          </a:p>
          <a:p>
            <a:pPr marR="0" lvl="0" algn="just">
              <a:lnSpc>
                <a:spcPct val="107000"/>
              </a:lnSpc>
              <a:spcBef>
                <a:spcPts val="25"/>
              </a:spcBef>
              <a:spcAft>
                <a:spcPts val="5"/>
              </a:spcAft>
            </a:pPr>
            <a:r>
              <a:rPr lang="en-GB" sz="1400" b="1" dirty="0" smtClean="0">
                <a:effectLst/>
                <a:ea typeface="Calibri" panose="020F0502020204030204" pitchFamily="34" charset="0"/>
                <a:cs typeface="Times New Roman" panose="02020603050405020304" pitchFamily="18" charset="0"/>
              </a:rPr>
              <a:t>MWENEZI RDC HAVE A GENDER POLICY WHICH ADDRESSES GENDER BUDGETING</a:t>
            </a:r>
            <a:endParaRPr lang="en-GB" sz="1400" b="1"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ZW" sz="2400" dirty="0"/>
          </a:p>
        </p:txBody>
      </p:sp>
      <p:sp>
        <p:nvSpPr>
          <p:cNvPr id="5" name="Content Placeholder 4"/>
          <p:cNvSpPr>
            <a:spLocks noGrp="1"/>
          </p:cNvSpPr>
          <p:nvPr>
            <p:ph sz="quarter" idx="14"/>
          </p:nvPr>
        </p:nvSpPr>
        <p:spPr>
          <a:xfrm>
            <a:off x="6858000" y="1416607"/>
            <a:ext cx="2286000" cy="2545794"/>
          </a:xfrm>
          <a:ln>
            <a:solidFill>
              <a:schemeClr val="tx1"/>
            </a:solidFill>
          </a:ln>
        </p:spPr>
        <p:txBody>
          <a:bodyPr/>
          <a:lstStyle/>
          <a:p>
            <a:r>
              <a:rPr lang="en-ZA" dirty="0">
                <a:solidFill>
                  <a:srgbClr val="FF0000"/>
                </a:solidFill>
              </a:rPr>
              <a:t>Photo of the Gender Policy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243576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42" y="0"/>
            <a:ext cx="8229600" cy="566057"/>
          </a:xfrm>
        </p:spPr>
        <p:txBody>
          <a:bodyPr>
            <a:noAutofit/>
          </a:bodyPr>
          <a:lstStyle/>
          <a:p>
            <a:r>
              <a:rPr lang="en-ZA" sz="2400" b="1" dirty="0"/>
              <a:t>II</a:t>
            </a:r>
            <a:r>
              <a:rPr lang="en-ZA" sz="3200" b="1" dirty="0"/>
              <a:t>. </a:t>
            </a:r>
            <a:r>
              <a:rPr lang="en-US" sz="2400" b="1" dirty="0">
                <a:effectLst/>
                <a:latin typeface="+mn-lt"/>
                <a:ea typeface="Liberation Sans Narrow"/>
                <a:cs typeface="Liberation Sans Narrow"/>
              </a:rPr>
              <a:t>THE BUDGET PROCESS</a:t>
            </a:r>
            <a:r>
              <a:rPr lang="en-GB" sz="1200" dirty="0">
                <a:effectLst/>
                <a:latin typeface="Liberation Sans Narrow"/>
                <a:ea typeface="Liberation Sans Narrow"/>
                <a:cs typeface="Liberation Sans Narrow"/>
              </a:rPr>
              <a:t/>
            </a:r>
            <a:br>
              <a:rPr lang="en-GB" sz="1200" dirty="0">
                <a:effectLst/>
                <a:latin typeface="Liberation Sans Narrow"/>
                <a:ea typeface="Liberation Sans Narrow"/>
                <a:cs typeface="Liberation Sans Narrow"/>
              </a:rPr>
            </a:br>
            <a:r>
              <a:rPr lang="en-ZA" sz="2800" b="1" dirty="0"/>
              <a:t>  </a:t>
            </a:r>
            <a:endParaRPr lang="en-ZA" sz="2800" dirty="0"/>
          </a:p>
        </p:txBody>
      </p:sp>
      <p:sp>
        <p:nvSpPr>
          <p:cNvPr id="5" name="Text Placeholder 4"/>
          <p:cNvSpPr>
            <a:spLocks noGrp="1"/>
          </p:cNvSpPr>
          <p:nvPr>
            <p:ph type="body" idx="1"/>
          </p:nvPr>
        </p:nvSpPr>
        <p:spPr>
          <a:xfrm>
            <a:off x="111369" y="348120"/>
            <a:ext cx="4040188" cy="386450"/>
          </a:xfrm>
        </p:spPr>
        <p:txBody>
          <a:bodyPr/>
          <a:lstStyle/>
          <a:p>
            <a:r>
              <a:rPr lang="en-ZA" sz="1800" dirty="0"/>
              <a:t>Detail</a:t>
            </a:r>
            <a:endParaRPr lang="en-ZA" dirty="0"/>
          </a:p>
        </p:txBody>
      </p:sp>
      <p:sp>
        <p:nvSpPr>
          <p:cNvPr id="7" name="Content Placeholder 6"/>
          <p:cNvSpPr>
            <a:spLocks noGrp="1"/>
          </p:cNvSpPr>
          <p:nvPr>
            <p:ph sz="quarter" idx="13"/>
          </p:nvPr>
        </p:nvSpPr>
        <p:spPr>
          <a:xfrm>
            <a:off x="76200" y="734571"/>
            <a:ext cx="5943600" cy="5742429"/>
          </a:xfrm>
          <a:ln>
            <a:solidFill>
              <a:schemeClr val="tx1"/>
            </a:solidFill>
          </a:ln>
        </p:spPr>
        <p:txBody>
          <a:bodyPr>
            <a:noAutofit/>
          </a:bodyPr>
          <a:lstStyle/>
          <a:p>
            <a:pPr marL="0" marR="151130" indent="0" algn="just">
              <a:spcBef>
                <a:spcPts val="0"/>
              </a:spcBef>
              <a:buNone/>
              <a:tabLst>
                <a:tab pos="3150235" algn="l"/>
              </a:tabLst>
            </a:pPr>
            <a:r>
              <a:rPr lang="en-US" sz="1400" b="1" dirty="0" smtClean="0">
                <a:effectLst/>
                <a:ea typeface="Liberation Sans Narrow"/>
                <a:cs typeface="Liberation Sans Narrow"/>
              </a:rPr>
              <a:t>Mwenezi Rural District council used participatory gender budgeting approaches involving the local population</a:t>
            </a:r>
            <a:r>
              <a:rPr lang="en-US" sz="1400" b="1" dirty="0">
                <a:ea typeface="Liberation Sans Narrow"/>
                <a:cs typeface="Liberation Sans Narrow"/>
              </a:rPr>
              <a:t> </a:t>
            </a:r>
            <a:r>
              <a:rPr lang="en-US" sz="1400" b="1" dirty="0" smtClean="0">
                <a:ea typeface="Liberation Sans Narrow"/>
                <a:cs typeface="Liberation Sans Narrow"/>
              </a:rPr>
              <a:t>mainly focusing on;</a:t>
            </a:r>
            <a:r>
              <a:rPr lang="en-US" sz="1400" b="1" dirty="0" smtClean="0">
                <a:effectLst/>
                <a:ea typeface="Liberation Sans Narrow"/>
                <a:cs typeface="Liberation Sans Narrow"/>
              </a:rPr>
              <a:t> </a:t>
            </a:r>
            <a:endParaRPr lang="en-GB" sz="1400" b="1" dirty="0">
              <a:effectLst/>
              <a:ea typeface="Liberation Sans Narrow"/>
              <a:cs typeface="Liberation Sans Narrow"/>
            </a:endParaRPr>
          </a:p>
          <a:p>
            <a:r>
              <a:rPr lang="en-ZW" sz="1200" dirty="0" smtClean="0"/>
              <a:t>analysis </a:t>
            </a:r>
            <a:r>
              <a:rPr lang="en-ZW" sz="1200" dirty="0"/>
              <a:t>of budgets and policies from a gender perspective</a:t>
            </a:r>
            <a:r>
              <a:rPr lang="en-ZW" sz="1200" dirty="0" smtClean="0"/>
              <a:t>;</a:t>
            </a:r>
          </a:p>
          <a:p>
            <a:r>
              <a:rPr lang="en-ZW" sz="1200" dirty="0"/>
              <a:t>Effective mobilization of stakeholders and policy makers before the budget consultation</a:t>
            </a:r>
            <a:r>
              <a:rPr lang="en-ZW" sz="1200" dirty="0" smtClean="0"/>
              <a:t>.</a:t>
            </a:r>
            <a:endParaRPr lang="en-ZW" sz="1200" dirty="0"/>
          </a:p>
          <a:p>
            <a:r>
              <a:rPr lang="en-ZW" sz="1200" dirty="0"/>
              <a:t>linking gender budgeting to overall gender equality objectives;</a:t>
            </a:r>
          </a:p>
          <a:p>
            <a:r>
              <a:rPr lang="en-ZW" sz="1200" dirty="0"/>
              <a:t>restructuring budgets and amending policies;</a:t>
            </a:r>
          </a:p>
          <a:p>
            <a:r>
              <a:rPr lang="en-ZW" sz="1200" dirty="0"/>
              <a:t>integrating gender perspectives throughout the budget cycle;</a:t>
            </a:r>
          </a:p>
          <a:p>
            <a:r>
              <a:rPr lang="en-ZW" sz="1200" dirty="0"/>
              <a:t>monitoring and evaluation of achievements;</a:t>
            </a:r>
          </a:p>
          <a:p>
            <a:r>
              <a:rPr lang="en-ZW" sz="1200" dirty="0"/>
              <a:t>transparency of the budget process;</a:t>
            </a:r>
          </a:p>
          <a:p>
            <a:r>
              <a:rPr lang="en-ZW" sz="1200" dirty="0"/>
              <a:t>participation in the budget process</a:t>
            </a:r>
            <a:r>
              <a:rPr lang="en-ZW" sz="1200" dirty="0" smtClean="0"/>
              <a:t>.</a:t>
            </a:r>
          </a:p>
          <a:p>
            <a:pPr lvl="0"/>
            <a:r>
              <a:rPr lang="en-ZW" sz="1200" dirty="0"/>
              <a:t>Gender sensitive budget allocation that is prioritizing  areas like </a:t>
            </a:r>
            <a:r>
              <a:rPr lang="en-ZW" sz="1200" dirty="0" err="1"/>
              <a:t>education,healthcare</a:t>
            </a:r>
            <a:r>
              <a:rPr lang="en-ZW" sz="1200" dirty="0"/>
              <a:t> ,social protection </a:t>
            </a:r>
          </a:p>
          <a:p>
            <a:pPr lvl="0"/>
            <a:r>
              <a:rPr lang="en-ZW" sz="1200" dirty="0"/>
              <a:t>Assessing proposed expenditures projects from a gender perspective</a:t>
            </a:r>
          </a:p>
          <a:p>
            <a:pPr lvl="0"/>
            <a:r>
              <a:rPr lang="en-ZW" sz="1200" dirty="0"/>
              <a:t>Having budget meetings at convenient hours for women and </a:t>
            </a:r>
            <a:r>
              <a:rPr lang="en-ZW" sz="1200" dirty="0" smtClean="0"/>
              <a:t>girls</a:t>
            </a:r>
            <a:r>
              <a:rPr lang="en-ZW" sz="1200" dirty="0"/>
              <a:t> </a:t>
            </a:r>
          </a:p>
          <a:p>
            <a:endParaRPr lang="en-ZW" sz="1400" dirty="0"/>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6710119" y="120884"/>
            <a:ext cx="1825869" cy="336316"/>
          </a:xfrm>
        </p:spPr>
        <p:txBody>
          <a:bodyPr/>
          <a:lstStyle/>
          <a:p>
            <a:r>
              <a:rPr lang="en-ZA" sz="1600" dirty="0"/>
              <a:t>Evidence</a:t>
            </a:r>
          </a:p>
        </p:txBody>
      </p:sp>
      <p:pic>
        <p:nvPicPr>
          <p:cNvPr id="10" name="Content Placeholder 9"/>
          <p:cNvPicPr preferRelativeResize="0">
            <a:picLocks noGrp="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019800" y="734570"/>
            <a:ext cx="3124200" cy="2343150"/>
          </a:xfrm>
          <a:ln>
            <a:solidFill>
              <a:schemeClr val="tx1"/>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077720"/>
            <a:ext cx="3124200" cy="2343150"/>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II. </a:t>
            </a:r>
            <a:r>
              <a:rPr lang="en-US" b="1" dirty="0">
                <a:ea typeface="Liberation Sans Narrow"/>
                <a:cs typeface="Liberation Sans Narrow"/>
              </a:rPr>
              <a:t>THE BUDGET PROCESS</a:t>
            </a:r>
            <a:endParaRPr lang="en-ZW" dirty="0"/>
          </a:p>
        </p:txBody>
      </p:sp>
      <p:sp>
        <p:nvSpPr>
          <p:cNvPr id="3" name="Content Placeholder 2"/>
          <p:cNvSpPr>
            <a:spLocks noGrp="1"/>
          </p:cNvSpPr>
          <p:nvPr>
            <p:ph sz="quarter" idx="13"/>
          </p:nvPr>
        </p:nvSpPr>
        <p:spPr>
          <a:xfrm>
            <a:off x="457200" y="1600200"/>
            <a:ext cx="5715000" cy="4525963"/>
          </a:xfrm>
        </p:spPr>
        <p:txBody>
          <a:bodyPr>
            <a:normAutofit fontScale="70000" lnSpcReduction="20000"/>
          </a:bodyPr>
          <a:lstStyle/>
          <a:p>
            <a:pPr marL="0" marR="151130" lvl="0" indent="0" algn="just">
              <a:spcBef>
                <a:spcPts val="0"/>
              </a:spcBef>
              <a:spcAft>
                <a:spcPts val="0"/>
              </a:spcAft>
              <a:buNone/>
              <a:tabLst>
                <a:tab pos="3150235" algn="l"/>
              </a:tabLst>
            </a:pPr>
            <a:endParaRPr lang="en-US" dirty="0">
              <a:ea typeface="Liberation Sans Narrow"/>
              <a:cs typeface="Liberation Sans Narrow"/>
            </a:endParaRPr>
          </a:p>
          <a:p>
            <a:r>
              <a:rPr lang="en-ZW" dirty="0"/>
              <a:t>mainstreaming gender perspectives into the whole process of public finance management;</a:t>
            </a:r>
          </a:p>
          <a:p>
            <a:r>
              <a:rPr lang="en-ZW" dirty="0"/>
              <a:t>integrating gender perspectives into performance-based and programme-based budgeting;</a:t>
            </a:r>
          </a:p>
          <a:p>
            <a:r>
              <a:rPr lang="en-ZW" dirty="0"/>
              <a:t>categorising budget programmes and gender analysis requirements;</a:t>
            </a:r>
          </a:p>
          <a:p>
            <a:r>
              <a:rPr lang="en-ZW" dirty="0"/>
              <a:t>linking gender budgeting and participatory budgeting;</a:t>
            </a:r>
          </a:p>
          <a:p>
            <a:r>
              <a:rPr lang="en-ZW" dirty="0"/>
              <a:t>tracking financial allocations to promote women’s rights and gender equality;</a:t>
            </a:r>
          </a:p>
          <a:p>
            <a:r>
              <a:rPr lang="en-ZW" dirty="0"/>
              <a:t>applying standard gender budgeting tools such as gender aware policy and budget appraisal, gender disaggregated public expenditure and revenue incidence analysis, and gender responsive beneficiary needs assessments;</a:t>
            </a:r>
          </a:p>
          <a:p>
            <a:r>
              <a:rPr lang="en-ZW" dirty="0"/>
              <a:t>wellbeing gender budgeting;</a:t>
            </a:r>
          </a:p>
          <a:p>
            <a:r>
              <a:rPr lang="en-ZW" dirty="0"/>
              <a:t>combining gender budgeting with impact assessments.</a:t>
            </a:r>
          </a:p>
          <a:p>
            <a:endParaRPr lang="en-ZW"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324600" y="2213503"/>
            <a:ext cx="2362200" cy="3299356"/>
          </a:xfrm>
        </p:spPr>
      </p:pic>
    </p:spTree>
    <p:extLst>
      <p:ext uri="{BB962C8B-B14F-4D97-AF65-F5344CB8AC3E}">
        <p14:creationId xmlns:p14="http://schemas.microsoft.com/office/powerpoint/2010/main" val="394254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119971"/>
            <a:ext cx="7773338" cy="453116"/>
          </a:xfrm>
        </p:spPr>
        <p:txBody>
          <a:bodyPr>
            <a:noAutofit/>
          </a:bodyPr>
          <a:lstStyle/>
          <a:p>
            <a:r>
              <a:rPr lang="en-ZA" sz="2400" b="1" dirty="0"/>
              <a:t>II. </a:t>
            </a:r>
            <a:r>
              <a:rPr lang="en-US" sz="2400" b="1" dirty="0">
                <a:effectLst/>
                <a:latin typeface="+mn-lt"/>
                <a:ea typeface="Liberation Sans Narrow"/>
                <a:cs typeface="Liberation Sans Narrow"/>
              </a:rPr>
              <a:t>THE BUDGET PROCESS</a:t>
            </a:r>
            <a:r>
              <a:rPr lang="en-GB" sz="1200" dirty="0">
                <a:effectLst/>
                <a:latin typeface="Liberation Sans Narrow"/>
                <a:ea typeface="Liberation Sans Narrow"/>
                <a:cs typeface="Liberation Sans Narrow"/>
              </a:rPr>
              <a:t/>
            </a:r>
            <a:br>
              <a:rPr lang="en-GB" sz="1200" dirty="0">
                <a:effectLst/>
                <a:latin typeface="Liberation Sans Narrow"/>
                <a:ea typeface="Liberation Sans Narrow"/>
                <a:cs typeface="Liberation Sans Narrow"/>
              </a:rPr>
            </a:br>
            <a:r>
              <a:rPr lang="en-ZA" sz="2400" b="1" dirty="0"/>
              <a:t>  </a:t>
            </a:r>
            <a:endParaRPr lang="en-ZA" sz="2400" dirty="0"/>
          </a:p>
        </p:txBody>
      </p:sp>
      <p:sp>
        <p:nvSpPr>
          <p:cNvPr id="5" name="Text Placeholder 4"/>
          <p:cNvSpPr>
            <a:spLocks noGrp="1"/>
          </p:cNvSpPr>
          <p:nvPr>
            <p:ph type="body" idx="1"/>
          </p:nvPr>
        </p:nvSpPr>
        <p:spPr>
          <a:xfrm>
            <a:off x="246743" y="119971"/>
            <a:ext cx="3791857" cy="407818"/>
          </a:xfrm>
        </p:spPr>
        <p:txBody>
          <a:bodyPr/>
          <a:lstStyle/>
          <a:p>
            <a:r>
              <a:rPr lang="en-ZA" dirty="0"/>
              <a:t>Detail</a:t>
            </a:r>
          </a:p>
        </p:txBody>
      </p:sp>
      <p:sp>
        <p:nvSpPr>
          <p:cNvPr id="7" name="Content Placeholder 6"/>
          <p:cNvSpPr>
            <a:spLocks noGrp="1"/>
          </p:cNvSpPr>
          <p:nvPr>
            <p:ph sz="quarter" idx="13"/>
          </p:nvPr>
        </p:nvSpPr>
        <p:spPr>
          <a:xfrm>
            <a:off x="228600" y="939920"/>
            <a:ext cx="6015295" cy="5460880"/>
          </a:xfrm>
          <a:ln>
            <a:solidFill>
              <a:schemeClr val="tx1"/>
            </a:solidFill>
          </a:ln>
        </p:spPr>
        <p:txBody>
          <a:bodyPr>
            <a:noAutofit/>
          </a:bodyPr>
          <a:lstStyle/>
          <a:p>
            <a:pPr marR="151130" algn="just">
              <a:spcBef>
                <a:spcPts val="0"/>
              </a:spcBef>
              <a:tabLst>
                <a:tab pos="3150235" algn="l"/>
              </a:tabLst>
            </a:pPr>
            <a:r>
              <a:rPr lang="en-ZW" sz="1800" dirty="0">
                <a:ea typeface="Liberation Sans Narrow"/>
                <a:cs typeface="Liberation Sans Narrow"/>
              </a:rPr>
              <a:t>Time and venue for budget consultations were planned with the effective participation of the participants giving high priority to the women and female youths. As a result there Council budget consultations were carried out at either around 0900 hrs or 1400hrs as preferred by the majority of t</a:t>
            </a:r>
            <a:r>
              <a:rPr lang="en-ZW" sz="1800" dirty="0" smtClean="0">
                <a:ea typeface="Liberation Sans Narrow"/>
                <a:cs typeface="Liberation Sans Narrow"/>
              </a:rPr>
              <a:t>he women </a:t>
            </a:r>
            <a:r>
              <a:rPr lang="en-ZW" sz="1800" dirty="0">
                <a:ea typeface="Liberation Sans Narrow"/>
                <a:cs typeface="Liberation Sans Narrow"/>
              </a:rPr>
              <a:t>population. The attached consultation calendar was used by Mwenezi </a:t>
            </a:r>
            <a:r>
              <a:rPr lang="en-ZW" sz="1800" dirty="0" smtClean="0">
                <a:ea typeface="Liberation Sans Narrow"/>
                <a:cs typeface="Liberation Sans Narrow"/>
              </a:rPr>
              <a:t>RDC</a:t>
            </a:r>
            <a:endParaRPr lang="en-GB" sz="1800" dirty="0">
              <a:ea typeface="Calibri" panose="020F0502020204030204" pitchFamily="34" charset="0"/>
            </a:endParaRPr>
          </a:p>
          <a:p>
            <a:pPr marR="151130" algn="just">
              <a:spcBef>
                <a:spcPts val="0"/>
              </a:spcBef>
              <a:tabLst>
                <a:tab pos="3150235" algn="l"/>
              </a:tabLst>
            </a:pPr>
            <a:r>
              <a:rPr lang="en-GB" sz="1800" dirty="0">
                <a:ea typeface="Calibri" panose="020F0502020204030204" pitchFamily="34" charset="0"/>
              </a:rPr>
              <a:t>The Council engaged consultations through social media platform mainly </a:t>
            </a:r>
            <a:r>
              <a:rPr lang="en-GB" sz="1800" dirty="0" err="1">
                <a:ea typeface="Calibri" panose="020F0502020204030204" pitchFamily="34" charset="0"/>
              </a:rPr>
              <a:t>whatsapp</a:t>
            </a:r>
            <a:r>
              <a:rPr lang="en-GB" sz="1800" dirty="0">
                <a:ea typeface="Calibri" panose="020F0502020204030204" pitchFamily="34" charset="0"/>
              </a:rPr>
              <a:t> group video calls, </a:t>
            </a:r>
            <a:r>
              <a:rPr lang="en-GB" sz="1800" dirty="0" err="1">
                <a:ea typeface="Calibri" panose="020F0502020204030204" pitchFamily="34" charset="0"/>
              </a:rPr>
              <a:t>whatsapp</a:t>
            </a:r>
            <a:r>
              <a:rPr lang="en-GB" sz="1800" dirty="0">
                <a:ea typeface="Calibri" panose="020F0502020204030204" pitchFamily="34" charset="0"/>
              </a:rPr>
              <a:t> group calls and zoom video conferencing.</a:t>
            </a:r>
          </a:p>
          <a:p>
            <a:pPr marR="151130" algn="just">
              <a:spcBef>
                <a:spcPts val="0"/>
              </a:spcBef>
              <a:tabLst>
                <a:tab pos="3150235" algn="l"/>
              </a:tabLst>
            </a:pPr>
            <a:r>
              <a:rPr lang="en-GB" sz="1800" dirty="0">
                <a:solidFill>
                  <a:schemeClr val="accent1"/>
                </a:solidFill>
                <a:ea typeface="Calibri" panose="020F0502020204030204" pitchFamily="34" charset="0"/>
              </a:rPr>
              <a:t>The participation through </a:t>
            </a:r>
            <a:r>
              <a:rPr lang="en-GB" sz="1800" dirty="0" err="1">
                <a:solidFill>
                  <a:schemeClr val="accent1"/>
                </a:solidFill>
                <a:ea typeface="Calibri" panose="020F0502020204030204" pitchFamily="34" charset="0"/>
              </a:rPr>
              <a:t>whatsapp</a:t>
            </a:r>
            <a:r>
              <a:rPr lang="en-GB" sz="1800" dirty="0">
                <a:solidFill>
                  <a:schemeClr val="accent1"/>
                </a:solidFill>
                <a:ea typeface="Calibri" panose="020F0502020204030204" pitchFamily="34" charset="0"/>
              </a:rPr>
              <a:t> was satisfactory however participation through zoom encountered various challenges including lack of devices and poor network.</a:t>
            </a:r>
          </a:p>
          <a:p>
            <a:pPr marL="0" marR="151130" lvl="0" indent="0" algn="just">
              <a:spcBef>
                <a:spcPts val="0"/>
              </a:spcBef>
              <a:spcAft>
                <a:spcPts val="0"/>
              </a:spcAft>
              <a:buNone/>
              <a:tabLst>
                <a:tab pos="3150235" algn="l"/>
              </a:tabLst>
            </a:pPr>
            <a:endParaRPr lang="en-GB" sz="1800" dirty="0">
              <a:effectLst/>
              <a:ea typeface="Calibri" panose="020F050202020403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5999193" y="63332"/>
            <a:ext cx="4041775" cy="464457"/>
          </a:xfrm>
        </p:spPr>
        <p:txBody>
          <a:bodyPr/>
          <a:lstStyle/>
          <a:p>
            <a:r>
              <a:rPr lang="en-ZA" dirty="0"/>
              <a:t>Evidence</a:t>
            </a:r>
          </a:p>
        </p:txBody>
      </p:sp>
      <p:pic>
        <p:nvPicPr>
          <p:cNvPr id="3" name="Content Placeholder 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243638" y="1219200"/>
            <a:ext cx="3124200" cy="2867819"/>
          </a:xfrm>
        </p:spPr>
      </p:pic>
    </p:spTree>
    <p:extLst>
      <p:ext uri="{BB962C8B-B14F-4D97-AF65-F5344CB8AC3E}">
        <p14:creationId xmlns:p14="http://schemas.microsoft.com/office/powerpoint/2010/main" val="426265351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 xmlns:a16="http://schemas.microsoft.com/office/drawing/2014/main" id="{E3F2E008-324E-644E-78D4-EFC94C39738D}"/>
              </a:ext>
            </a:extLst>
          </p:cNvPr>
          <p:cNvGraphicFramePr>
            <a:graphicFrameLocks noGrp="1"/>
          </p:cNvGraphicFramePr>
          <p:nvPr>
            <p:ph sz="quarter" idx="13"/>
            <p:extLst>
              <p:ext uri="{D42A27DB-BD31-4B8C-83A1-F6EECF244321}">
                <p14:modId xmlns:p14="http://schemas.microsoft.com/office/powerpoint/2010/main" val="908947569"/>
              </p:ext>
            </p:extLst>
          </p:nvPr>
        </p:nvGraphicFramePr>
        <p:xfrm>
          <a:off x="457200" y="2057401"/>
          <a:ext cx="8458198" cy="4545203"/>
        </p:xfrm>
        <a:graphic>
          <a:graphicData uri="http://schemas.openxmlformats.org/drawingml/2006/table">
            <a:tbl>
              <a:tblPr firstRow="1" bandRow="1">
                <a:tableStyleId>{5C22544A-7EE6-4342-B048-85BDC9FD1C3A}</a:tableStyleId>
              </a:tblPr>
              <a:tblGrid>
                <a:gridCol w="604157">
                  <a:extLst>
                    <a:ext uri="{9D8B030D-6E8A-4147-A177-3AD203B41FA5}">
                      <a16:colId xmlns="" xmlns:a16="http://schemas.microsoft.com/office/drawing/2014/main" val="56608404"/>
                    </a:ext>
                  </a:extLst>
                </a:gridCol>
                <a:gridCol w="604157">
                  <a:extLst>
                    <a:ext uri="{9D8B030D-6E8A-4147-A177-3AD203B41FA5}">
                      <a16:colId xmlns="" xmlns:a16="http://schemas.microsoft.com/office/drawing/2014/main" val="380872478"/>
                    </a:ext>
                  </a:extLst>
                </a:gridCol>
                <a:gridCol w="604157">
                  <a:extLst>
                    <a:ext uri="{9D8B030D-6E8A-4147-A177-3AD203B41FA5}">
                      <a16:colId xmlns="" xmlns:a16="http://schemas.microsoft.com/office/drawing/2014/main" val="1457223945"/>
                    </a:ext>
                  </a:extLst>
                </a:gridCol>
                <a:gridCol w="604157">
                  <a:extLst>
                    <a:ext uri="{9D8B030D-6E8A-4147-A177-3AD203B41FA5}">
                      <a16:colId xmlns="" xmlns:a16="http://schemas.microsoft.com/office/drawing/2014/main" val="2940392165"/>
                    </a:ext>
                  </a:extLst>
                </a:gridCol>
                <a:gridCol w="604157">
                  <a:extLst>
                    <a:ext uri="{9D8B030D-6E8A-4147-A177-3AD203B41FA5}">
                      <a16:colId xmlns="" xmlns:a16="http://schemas.microsoft.com/office/drawing/2014/main" val="3605606572"/>
                    </a:ext>
                  </a:extLst>
                </a:gridCol>
                <a:gridCol w="604157">
                  <a:extLst>
                    <a:ext uri="{9D8B030D-6E8A-4147-A177-3AD203B41FA5}">
                      <a16:colId xmlns="" xmlns:a16="http://schemas.microsoft.com/office/drawing/2014/main" val="1241101679"/>
                    </a:ext>
                  </a:extLst>
                </a:gridCol>
                <a:gridCol w="604157">
                  <a:extLst>
                    <a:ext uri="{9D8B030D-6E8A-4147-A177-3AD203B41FA5}">
                      <a16:colId xmlns="" xmlns:a16="http://schemas.microsoft.com/office/drawing/2014/main" val="662765075"/>
                    </a:ext>
                  </a:extLst>
                </a:gridCol>
                <a:gridCol w="604157">
                  <a:extLst>
                    <a:ext uri="{9D8B030D-6E8A-4147-A177-3AD203B41FA5}">
                      <a16:colId xmlns="" xmlns:a16="http://schemas.microsoft.com/office/drawing/2014/main" val="1649991834"/>
                    </a:ext>
                  </a:extLst>
                </a:gridCol>
                <a:gridCol w="604157">
                  <a:extLst>
                    <a:ext uri="{9D8B030D-6E8A-4147-A177-3AD203B41FA5}">
                      <a16:colId xmlns="" xmlns:a16="http://schemas.microsoft.com/office/drawing/2014/main" val="2185934482"/>
                    </a:ext>
                  </a:extLst>
                </a:gridCol>
                <a:gridCol w="604157">
                  <a:extLst>
                    <a:ext uri="{9D8B030D-6E8A-4147-A177-3AD203B41FA5}">
                      <a16:colId xmlns="" xmlns:a16="http://schemas.microsoft.com/office/drawing/2014/main" val="2077918054"/>
                    </a:ext>
                  </a:extLst>
                </a:gridCol>
                <a:gridCol w="604157">
                  <a:extLst>
                    <a:ext uri="{9D8B030D-6E8A-4147-A177-3AD203B41FA5}">
                      <a16:colId xmlns="" xmlns:a16="http://schemas.microsoft.com/office/drawing/2014/main" val="791894052"/>
                    </a:ext>
                  </a:extLst>
                </a:gridCol>
                <a:gridCol w="604157">
                  <a:extLst>
                    <a:ext uri="{9D8B030D-6E8A-4147-A177-3AD203B41FA5}">
                      <a16:colId xmlns="" xmlns:a16="http://schemas.microsoft.com/office/drawing/2014/main" val="3302416731"/>
                    </a:ext>
                  </a:extLst>
                </a:gridCol>
                <a:gridCol w="604157">
                  <a:extLst>
                    <a:ext uri="{9D8B030D-6E8A-4147-A177-3AD203B41FA5}">
                      <a16:colId xmlns="" xmlns:a16="http://schemas.microsoft.com/office/drawing/2014/main" val="430883825"/>
                    </a:ext>
                  </a:extLst>
                </a:gridCol>
                <a:gridCol w="604157">
                  <a:extLst>
                    <a:ext uri="{9D8B030D-6E8A-4147-A177-3AD203B41FA5}">
                      <a16:colId xmlns="" xmlns:a16="http://schemas.microsoft.com/office/drawing/2014/main" val="1432351515"/>
                    </a:ext>
                  </a:extLst>
                </a:gridCol>
              </a:tblGrid>
              <a:tr h="1054503">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 xmlns:a16="http://schemas.microsoft.com/office/drawing/2014/main" val="4267298776"/>
                  </a:ext>
                </a:extLst>
              </a:tr>
              <a:tr h="328969">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570912337"/>
                  </a:ext>
                </a:extLst>
              </a:tr>
              <a:tr h="567809">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636825304"/>
                  </a:ext>
                </a:extLst>
              </a:tr>
              <a:tr h="532603">
                <a:tc>
                  <a:txBody>
                    <a:bodyPr/>
                    <a:lstStyle/>
                    <a:p>
                      <a:endParaRPr lang="en-GB"/>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ZW" sz="1600">
                        <a:effectLst/>
                        <a:latin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572</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820</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ZW" sz="1600">
                        <a:effectLst/>
                        <a:latin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1162</a:t>
                      </a:r>
                      <a:endParaRPr lang="en-ZW"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ZW"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32.98</a:t>
                      </a:r>
                      <a:endParaRPr lang="en-ZW"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2257679851"/>
                  </a:ext>
                </a:extLst>
              </a:tr>
              <a:tr h="3289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254946839"/>
                  </a:ext>
                </a:extLst>
              </a:tr>
              <a:tr h="3289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3961915414"/>
                  </a:ext>
                </a:extLst>
              </a:tr>
              <a:tr h="3289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1429898524"/>
                  </a:ext>
                </a:extLst>
              </a:tr>
              <a:tr h="567809">
                <a:tc>
                  <a:txBody>
                    <a:bodyPr/>
                    <a:lstStyle/>
                    <a:p>
                      <a:r>
                        <a:rPr lang="en-US" dirty="0"/>
                        <a:t>%</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r>
                        <a:rPr lang="en-US" dirty="0"/>
                        <a:t>100%</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US" dirty="0"/>
                        <a:t>100%</a:t>
                      </a:r>
                      <a:endParaRPr lang="en-GB" dirty="0"/>
                    </a:p>
                  </a:txBody>
                  <a:tcPr/>
                </a:tc>
                <a:tc>
                  <a:txBody>
                    <a:bodyPr/>
                    <a:lstStyle/>
                    <a:p>
                      <a:endParaRPr lang="en-GB" dirty="0"/>
                    </a:p>
                  </a:txBody>
                  <a:tcPr/>
                </a:tc>
                <a:extLst>
                  <a:ext uri="{0D108BD9-81ED-4DB2-BD59-A6C34878D82A}">
                    <a16:rowId xmlns="" xmlns:a16="http://schemas.microsoft.com/office/drawing/2014/main" val="2067044557"/>
                  </a:ext>
                </a:extLst>
              </a:tr>
            </a:tbl>
          </a:graphicData>
        </a:graphic>
      </p:graphicFrame>
      <p:sp>
        <p:nvSpPr>
          <p:cNvPr id="5" name="Text Placeholder 4"/>
          <p:cNvSpPr>
            <a:spLocks noGrp="1"/>
          </p:cNvSpPr>
          <p:nvPr>
            <p:ph type="body" idx="4294967295"/>
          </p:nvPr>
        </p:nvSpPr>
        <p:spPr>
          <a:xfrm>
            <a:off x="0" y="1162050"/>
            <a:ext cx="8686800" cy="639763"/>
          </a:xfrm>
        </p:spPr>
        <p:txBody>
          <a:bodyPr>
            <a:normAutofit fontScale="85000" lnSpcReduction="20000"/>
          </a:bodyPr>
          <a:lstStyle/>
          <a:p>
            <a:pPr marL="0" indent="0">
              <a:buNone/>
            </a:pPr>
            <a:r>
              <a:rPr lang="en-US" dirty="0"/>
              <a:t>Does the council have sex/age/PLWD statistics on those who participated in the consultations? – refer to consultation registers and populate table below</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829282"/>
          </a:xfrm>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quarter" idx="13"/>
          </p:nvPr>
        </p:nvSpPr>
        <p:spPr>
          <a:ln>
            <a:solidFill>
              <a:schemeClr val="tx1"/>
            </a:solidFill>
          </a:ln>
        </p:spPr>
        <p:txBody>
          <a:bodyPr>
            <a:normAutofit fontScale="70000" lnSpcReduction="20000"/>
          </a:bodyPr>
          <a:lstStyle/>
          <a:p>
            <a:r>
              <a:rPr lang="en-ZW" sz="2000" dirty="0"/>
              <a:t>Council funding from Internal Sources is estimated to be </a:t>
            </a:r>
            <a:r>
              <a:rPr lang="en-ZW" sz="2000" dirty="0" smtClean="0"/>
              <a:t>$</a:t>
            </a:r>
            <a:r>
              <a:rPr lang="en-ZW" b="1" dirty="0" smtClean="0"/>
              <a:t>3,854,919.52</a:t>
            </a:r>
            <a:r>
              <a:rPr lang="en-ZW" sz="2000" dirty="0" smtClean="0"/>
              <a:t> </a:t>
            </a:r>
            <a:r>
              <a:rPr lang="en-ZW" sz="2000" dirty="0"/>
              <a:t>(</a:t>
            </a:r>
            <a:r>
              <a:rPr lang="en-ZW" sz="2000" dirty="0" smtClean="0"/>
              <a:t>USD) </a:t>
            </a:r>
            <a:r>
              <a:rPr lang="en-ZW" sz="2000" dirty="0"/>
              <a:t>and funding from external sources is estimated to be </a:t>
            </a:r>
            <a:r>
              <a:rPr lang="en-ZW" sz="2000" b="1" dirty="0" smtClean="0"/>
              <a:t>$</a:t>
            </a:r>
            <a:r>
              <a:rPr lang="en-ZW" b="1" dirty="0"/>
              <a:t> 4,417,229.31</a:t>
            </a:r>
            <a:r>
              <a:rPr lang="en-ZW" sz="2000" b="1" dirty="0" smtClean="0"/>
              <a:t> </a:t>
            </a:r>
            <a:r>
              <a:rPr lang="en-ZW" sz="2000" dirty="0"/>
              <a:t>(</a:t>
            </a:r>
            <a:r>
              <a:rPr lang="en-ZW" sz="2000" dirty="0" smtClean="0"/>
              <a:t>USD) </a:t>
            </a:r>
            <a:r>
              <a:rPr lang="en-ZW" sz="2000" dirty="0"/>
              <a:t>as illustrated by the pie chart</a:t>
            </a:r>
            <a:r>
              <a:rPr lang="en-ZW" sz="2000" dirty="0" smtClean="0"/>
              <a:t>.</a:t>
            </a:r>
            <a:endParaRPr lang="en-ZA" sz="2000" dirty="0" smtClean="0">
              <a:solidFill>
                <a:prstClr val="black"/>
              </a:solidFill>
            </a:endParaRPr>
          </a:p>
          <a:p>
            <a:r>
              <a:rPr lang="en-GB" sz="2000" dirty="0" smtClean="0">
                <a:effectLst/>
                <a:ea typeface="Calibri" panose="020F0502020204030204" pitchFamily="34" charset="0"/>
              </a:rPr>
              <a:t>How </a:t>
            </a:r>
            <a:r>
              <a:rPr lang="en-GB" sz="2000" dirty="0">
                <a:effectLst/>
                <a:ea typeface="Calibri" panose="020F0502020204030204" pitchFamily="34" charset="0"/>
              </a:rPr>
              <a:t>did  gender considerations informed decisions concerning the budgeting of revenue? </a:t>
            </a:r>
          </a:p>
          <a:p>
            <a:r>
              <a:rPr lang="en-GB" sz="1800" dirty="0">
                <a:effectLst/>
                <a:latin typeface="Tahoma" panose="020B0604030504040204" pitchFamily="34" charset="0"/>
                <a:ea typeface="Calibri" panose="020F0502020204030204" pitchFamily="34" charset="0"/>
                <a:cs typeface="Times New Roman" panose="02020603050405020304" pitchFamily="18" charset="0"/>
              </a:rPr>
              <a:t>How were these decisions influenced by budget consultations, in particular the views of women?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ahoma" panose="020B0604030504040204" pitchFamily="34" charset="0"/>
                <a:ea typeface="Calibri" panose="020F0502020204030204" pitchFamily="34" charset="0"/>
                <a:cs typeface="Times New Roman" panose="02020603050405020304" pitchFamily="18" charset="0"/>
              </a:rPr>
              <a:t>Is any of the external financing specifically targeted at gender?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b="1" dirty="0">
              <a:solidFill>
                <a:prstClr val="black"/>
              </a:solidFill>
            </a:endParaRPr>
          </a:p>
          <a:p>
            <a:pPr marL="0" indent="0">
              <a:buNone/>
            </a:pPr>
            <a:endParaRPr lang="en-ZW" sz="1800" b="1" dirty="0"/>
          </a:p>
        </p:txBody>
      </p:sp>
      <p:graphicFrame>
        <p:nvGraphicFramePr>
          <p:cNvPr id="10" name="Content Placeholder 9">
            <a:extLst>
              <a:ext uri="{FF2B5EF4-FFF2-40B4-BE49-F238E27FC236}">
                <a16:creationId xmlns="" xmlns:a16="http://schemas.microsoft.com/office/drawing/2014/main" id="{C2249562-EE3B-3712-AC08-CADFE6B41B7B}"/>
              </a:ext>
            </a:extLst>
          </p:cNvPr>
          <p:cNvGraphicFramePr>
            <a:graphicFrameLocks noGrp="1"/>
          </p:cNvGraphicFramePr>
          <p:nvPr>
            <p:ph sz="quarter" idx="14"/>
            <p:extLst>
              <p:ext uri="{D42A27DB-BD31-4B8C-83A1-F6EECF244321}">
                <p14:modId xmlns:p14="http://schemas.microsoft.com/office/powerpoint/2010/main" val="1232003519"/>
              </p:ext>
            </p:extLst>
          </p:nvPr>
        </p:nvGraphicFramePr>
        <p:xfrm>
          <a:off x="4629150" y="2366963"/>
          <a:ext cx="3829050" cy="34242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0224220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quarter" idx="13"/>
          </p:nvPr>
        </p:nvSpPr>
        <p:spPr>
          <a:xfrm>
            <a:off x="457200" y="1600200"/>
            <a:ext cx="5181600" cy="4525963"/>
          </a:xfrm>
          <a:ln>
            <a:solidFill>
              <a:schemeClr val="tx1"/>
            </a:solidFill>
          </a:ln>
        </p:spPr>
        <p:txBody>
          <a:bodyPr>
            <a:normAutofit/>
          </a:bodyPr>
          <a:lstStyle/>
          <a:p>
            <a:pPr marL="0" indent="0" algn="just">
              <a:lnSpc>
                <a:spcPct val="107000"/>
              </a:lnSpc>
              <a:spcBef>
                <a:spcPts val="0"/>
              </a:spcBef>
              <a:buNone/>
            </a:pPr>
            <a:endParaRPr lang="en-GB" sz="2400" dirty="0">
              <a:effectLst/>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smtClean="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smtClean="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smtClean="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a:ea typeface="Tahoma" panose="020B0604030504040204" pitchFamily="34" charset="0"/>
              <a:cs typeface="Tahoma" panose="020B0604030504040204" pitchFamily="34" charset="0"/>
            </a:endParaRPr>
          </a:p>
          <a:p>
            <a:pPr marL="0" marR="0" lvl="0" indent="0" algn="just">
              <a:lnSpc>
                <a:spcPct val="107000"/>
              </a:lnSpc>
              <a:spcBef>
                <a:spcPts val="0"/>
              </a:spcBef>
              <a:spcAft>
                <a:spcPts val="0"/>
              </a:spcAft>
              <a:buNone/>
            </a:pPr>
            <a:endParaRPr lang="en-GB" sz="2400" dirty="0" smtClean="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154511117"/>
              </p:ext>
            </p:extLst>
          </p:nvPr>
        </p:nvGraphicFramePr>
        <p:xfrm>
          <a:off x="5638800" y="1690688"/>
          <a:ext cx="3505200" cy="35671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Table 4"/>
          <p:cNvGraphicFramePr>
            <a:graphicFrameLocks noGrp="1"/>
          </p:cNvGraphicFramePr>
          <p:nvPr>
            <p:extLst>
              <p:ext uri="{D42A27DB-BD31-4B8C-83A1-F6EECF244321}">
                <p14:modId xmlns:p14="http://schemas.microsoft.com/office/powerpoint/2010/main" val="3108713344"/>
              </p:ext>
            </p:extLst>
          </p:nvPr>
        </p:nvGraphicFramePr>
        <p:xfrm>
          <a:off x="457200" y="1600200"/>
          <a:ext cx="5181600" cy="4525962"/>
        </p:xfrm>
        <a:graphic>
          <a:graphicData uri="http://schemas.openxmlformats.org/drawingml/2006/table">
            <a:tbl>
              <a:tblPr>
                <a:tableStyleId>{3C2FFA5D-87B4-456A-9821-1D502468CF0F}</a:tableStyleId>
              </a:tblPr>
              <a:tblGrid>
                <a:gridCol w="2900841"/>
                <a:gridCol w="2280759"/>
              </a:tblGrid>
              <a:tr h="536887">
                <a:tc>
                  <a:txBody>
                    <a:bodyPr/>
                    <a:lstStyle/>
                    <a:p>
                      <a:pPr algn="r" fontAlgn="b"/>
                      <a:endParaRPr lang="en-ZW"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400" b="1" u="none" strike="noStrike" dirty="0">
                          <a:effectLst/>
                        </a:rPr>
                        <a:t> ZWL </a:t>
                      </a:r>
                      <a:endParaRPr lang="en-ZW" sz="1400" b="1" i="0" u="none" strike="noStrike" dirty="0">
                        <a:solidFill>
                          <a:srgbClr val="000000"/>
                        </a:solidFill>
                        <a:effectLst/>
                        <a:latin typeface="Calibri" panose="020F0502020204030204" pitchFamily="34" charset="0"/>
                      </a:endParaRPr>
                    </a:p>
                  </a:txBody>
                  <a:tcPr marL="9525" marR="9525" marT="9525" marB="0" anchor="b"/>
                </a:tc>
              </a:tr>
              <a:tr h="971767">
                <a:tc>
                  <a:txBody>
                    <a:bodyPr/>
                    <a:lstStyle/>
                    <a:p>
                      <a:pPr algn="l" fontAlgn="b"/>
                      <a:r>
                        <a:rPr lang="en-ZW" sz="1600" b="1" u="none" strike="noStrike" dirty="0">
                          <a:effectLst/>
                        </a:rPr>
                        <a:t>Gender Management System;</a:t>
                      </a:r>
                      <a:endParaRPr lang="en-ZW"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600" b="1" i="0" u="none" strike="noStrike" dirty="0" smtClean="0">
                          <a:solidFill>
                            <a:srgbClr val="000000"/>
                          </a:solidFill>
                          <a:effectLst/>
                          <a:latin typeface="Calibri" panose="020F0502020204030204" pitchFamily="34" charset="0"/>
                        </a:rPr>
                        <a:t> 123,230.97 </a:t>
                      </a:r>
                      <a:endParaRPr lang="en-ZW" sz="1600" b="1" i="0" u="none" strike="noStrike" dirty="0">
                        <a:solidFill>
                          <a:srgbClr val="000000"/>
                        </a:solidFill>
                        <a:effectLst/>
                        <a:latin typeface="Calibri" panose="020F0502020204030204" pitchFamily="34" charset="0"/>
                      </a:endParaRPr>
                    </a:p>
                  </a:txBody>
                  <a:tcPr marL="9525" marR="9525" marT="9525" marB="0" anchor="b"/>
                </a:tc>
              </a:tr>
              <a:tr h="971767">
                <a:tc>
                  <a:txBody>
                    <a:bodyPr/>
                    <a:lstStyle/>
                    <a:p>
                      <a:pPr algn="l" fontAlgn="b"/>
                      <a:r>
                        <a:rPr lang="en-ZW" sz="1600" b="1" u="none" strike="noStrike" dirty="0">
                          <a:effectLst/>
                        </a:rPr>
                        <a:t>Salaries</a:t>
                      </a:r>
                      <a:endParaRPr lang="en-ZW"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a:t>
                      </a:r>
                      <a:r>
                        <a:rPr lang="en-ZW" sz="1600" b="1" i="0" u="none" strike="noStrike" dirty="0" smtClean="0">
                          <a:solidFill>
                            <a:srgbClr val="000000"/>
                          </a:solidFill>
                          <a:effectLst/>
                          <a:latin typeface="Calibri" panose="020F0502020204030204" pitchFamily="34" charset="0"/>
                        </a:rPr>
                        <a:t> 295,887.74 </a:t>
                      </a:r>
                      <a:endParaRPr lang="en-ZW" sz="1600" b="1" i="0" u="none" strike="noStrike" dirty="0">
                        <a:solidFill>
                          <a:srgbClr val="000000"/>
                        </a:solidFill>
                        <a:effectLst/>
                        <a:latin typeface="Calibri" panose="020F0502020204030204" pitchFamily="34" charset="0"/>
                      </a:endParaRPr>
                    </a:p>
                  </a:txBody>
                  <a:tcPr marL="9525" marR="9525" marT="9525" marB="0" anchor="b"/>
                </a:tc>
              </a:tr>
              <a:tr h="971767">
                <a:tc>
                  <a:txBody>
                    <a:bodyPr/>
                    <a:lstStyle/>
                    <a:p>
                      <a:pPr algn="l" fontAlgn="b"/>
                      <a:r>
                        <a:rPr lang="en-ZW" sz="1600" b="1" u="none" strike="noStrike" dirty="0">
                          <a:effectLst/>
                        </a:rPr>
                        <a:t>employment equity-related expenditure</a:t>
                      </a:r>
                      <a:endParaRPr lang="en-ZW"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a:t>
                      </a:r>
                      <a:r>
                        <a:rPr lang="en-ZW" sz="1600" b="1" i="0" u="none" strike="noStrike" dirty="0" smtClean="0">
                          <a:solidFill>
                            <a:srgbClr val="000000"/>
                          </a:solidFill>
                          <a:effectLst/>
                          <a:latin typeface="Calibri" panose="020F0502020204030204" pitchFamily="34" charset="0"/>
                        </a:rPr>
                        <a:t> 433,588.54 </a:t>
                      </a:r>
                      <a:endParaRPr lang="en-ZW" sz="1600" b="1" i="0" u="none" strike="noStrike" dirty="0">
                        <a:solidFill>
                          <a:srgbClr val="000000"/>
                        </a:solidFill>
                        <a:effectLst/>
                        <a:latin typeface="Calibri" panose="020F0502020204030204" pitchFamily="34" charset="0"/>
                      </a:endParaRPr>
                    </a:p>
                  </a:txBody>
                  <a:tcPr marL="9525" marR="9525" marT="9525" marB="0" anchor="b"/>
                </a:tc>
              </a:tr>
              <a:tr h="536887">
                <a:tc>
                  <a:txBody>
                    <a:bodyPr/>
                    <a:lstStyle/>
                    <a:p>
                      <a:pPr algn="l" fontAlgn="b"/>
                      <a:r>
                        <a:rPr lang="en-ZW" sz="1600" b="1" u="none" strike="noStrike" dirty="0">
                          <a:effectLst/>
                        </a:rPr>
                        <a:t>gender-specific programmes</a:t>
                      </a:r>
                      <a:endParaRPr lang="en-ZW"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600" b="1" i="0" u="none" strike="noStrike" dirty="0" smtClean="0">
                          <a:solidFill>
                            <a:srgbClr val="000000"/>
                          </a:solidFill>
                          <a:effectLst/>
                          <a:latin typeface="Calibri" panose="020F0502020204030204" pitchFamily="34" charset="0"/>
                        </a:rPr>
                        <a:t> 672,584.24 </a:t>
                      </a:r>
                      <a:endParaRPr lang="en-ZW" sz="1600" b="1" i="0" u="none" strike="noStrike" dirty="0">
                        <a:solidFill>
                          <a:srgbClr val="000000"/>
                        </a:solidFill>
                        <a:effectLst/>
                        <a:latin typeface="Calibri" panose="020F0502020204030204" pitchFamily="34" charset="0"/>
                      </a:endParaRPr>
                    </a:p>
                  </a:txBody>
                  <a:tcPr marL="9525" marR="9525" marT="9525" marB="0" anchor="b"/>
                </a:tc>
              </a:tr>
              <a:tr h="536887">
                <a:tc>
                  <a:txBody>
                    <a:bodyPr/>
                    <a:lstStyle/>
                    <a:p>
                      <a:pPr algn="l" fontAlgn="b">
                        <a:buClr>
                          <a:srgbClr val="000000"/>
                        </a:buClr>
                        <a:buSzPts val="1100"/>
                        <a:buFont typeface="Calibri" panose="020F0502020204030204" pitchFamily="34" charset="0"/>
                        <a:buNone/>
                      </a:pPr>
                      <a:r>
                        <a:rPr lang="en-ZW" sz="1600" b="1" u="none" strike="noStrike" dirty="0" smtClean="0">
                          <a:effectLst/>
                        </a:rPr>
                        <a:t>mainstream programmes. </a:t>
                      </a:r>
                      <a:endParaRPr lang="en-ZW"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W" sz="1600" b="1" i="0" u="none" strike="noStrike" dirty="0">
                          <a:solidFill>
                            <a:srgbClr val="000000"/>
                          </a:solidFill>
                          <a:effectLst/>
                          <a:latin typeface="Calibri" panose="020F0502020204030204" pitchFamily="34" charset="0"/>
                        </a:rPr>
                        <a:t>    </a:t>
                      </a:r>
                      <a:r>
                        <a:rPr lang="en-ZW" sz="1600" b="1" i="0" u="none" strike="noStrike" dirty="0" smtClean="0">
                          <a:solidFill>
                            <a:srgbClr val="000000"/>
                          </a:solidFill>
                          <a:effectLst/>
                          <a:latin typeface="Calibri" panose="020F0502020204030204" pitchFamily="34" charset="0"/>
                        </a:rPr>
                        <a:t> 575,703.40 </a:t>
                      </a:r>
                      <a:endParaRPr lang="en-ZW"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5199603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33F8D-8DC3-4C9F-9902-F25E03ADF6CE}"/>
</file>

<file path=customXml/itemProps2.xml><?xml version="1.0" encoding="utf-8"?>
<ds:datastoreItem xmlns:ds="http://schemas.openxmlformats.org/officeDocument/2006/customXml" ds:itemID="{C55E51EE-2B4A-4D72-8861-9CB0C1EED28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c72703c-1067-4fa7-89cc-ef245258de7b"/>
    <ds:schemaRef ds:uri="0d0128bf-0240-4a00-b00a-ea9f2cdab004"/>
    <ds:schemaRef ds:uri="http://www.w3.org/XML/1998/namespace"/>
    <ds:schemaRef ds:uri="http://purl.org/dc/dcmitype/"/>
  </ds:schemaRefs>
</ds:datastoreItem>
</file>

<file path=customXml/itemProps3.xml><?xml version="1.0" encoding="utf-8"?>
<ds:datastoreItem xmlns:ds="http://schemas.openxmlformats.org/officeDocument/2006/customXml" ds:itemID="{64B9AA27-9761-4E4B-B6EF-22624EC19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Droplet</Template>
  <TotalTime>7196</TotalTime>
  <Words>2072</Words>
  <Application>Microsoft Office PowerPoint</Application>
  <PresentationFormat>On-screen Show (4:3)</PresentationFormat>
  <Paragraphs>543</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Liberation Sans Narrow</vt:lpstr>
      <vt:lpstr>Tahoma</vt:lpstr>
      <vt:lpstr>Tahoma </vt:lpstr>
      <vt:lpstr>Times New Roman</vt:lpstr>
      <vt:lpstr>Tw Cen MT</vt:lpstr>
      <vt:lpstr>Wingdings</vt:lpstr>
      <vt:lpstr>Droplet</vt:lpstr>
      <vt:lpstr>PowerPoint Presentation</vt:lpstr>
      <vt:lpstr>OVERVIEW </vt:lpstr>
      <vt:lpstr> I. POLICY FRAMEWORK    </vt:lpstr>
      <vt:lpstr>II. THE BUDGET PROCESS   </vt:lpstr>
      <vt:lpstr>II. THE BUDGET PROCESS</vt:lpstr>
      <vt:lpstr>II. THE BUDGET PROCESS   </vt:lpstr>
      <vt:lpstr>II. THE BUDGET PROCESS   </vt:lpstr>
      <vt:lpstr>III. REVENUE</vt:lpstr>
      <vt:lpstr>IV. EXPENDITURE  </vt:lpstr>
      <vt:lpstr>IV. EXPENDITURE  </vt:lpstr>
      <vt:lpstr>IV. EXPENDITURE- GMS </vt:lpstr>
      <vt:lpstr>IV. Gender Specific expenditure </vt:lpstr>
      <vt:lpstr>IV. Gender Specific expenditure</vt:lpstr>
      <vt:lpstr>IV. EMPLOYMENT EXPENDITURE </vt:lpstr>
      <vt:lpstr>IV. EMPLOYMENT EXPENDITURE- Gender Wage Gap Analysis </vt:lpstr>
      <vt:lpstr>V. EXPENDITURE- GENDER IN MAINSTREAM BUDGET </vt:lpstr>
      <vt:lpstr>V. EXPENDITURE- ANALYSIS OF ONE SECTOR EG  </vt:lpstr>
      <vt:lpstr>V. EXPENDITURE- GENDER IN MAINSTREAM BUDGET </vt:lpstr>
      <vt:lpstr>V. EXPENDITURE- GENDER IN MAINSTREAM BUDGET – EDUCATION</vt:lpstr>
      <vt:lpstr>V. EXPENDITURE- GENDER IN MAINSTREAM BUDGET – HOUSING</vt:lpstr>
      <vt:lpstr>V. EXPENDITURE- GENDER IN MAINSTREAM BUDGET – SOCIAL SERVICES</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Hp</cp:lastModifiedBy>
  <cp:revision>164</cp:revision>
  <dcterms:created xsi:type="dcterms:W3CDTF">2014-03-06T12:27:13Z</dcterms:created>
  <dcterms:modified xsi:type="dcterms:W3CDTF">2024-11-04T17:41:29Z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