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8.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70"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embeddedFontLst>
    <p:embeddedFont>
      <p:font typeface="Tahoma" pitchFamily="34" charset="0"/>
      <p:regular r:id="rId17"/>
      <p:bold r:id="rId18"/>
    </p:embeddedFont>
    <p:embeddedFont>
      <p:font typeface="Calibri"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iIYmtD9E98Gh/sxAir1bJuULSje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ED25B63A-76F0-47D1-BA5B-F694CC72B5F0}">
  <a:tblStyle styleId="{ED25B63A-76F0-47D1-BA5B-F694CC72B5F0}"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448" autoAdjust="0"/>
  </p:normalViewPr>
  <p:slideViewPr>
    <p:cSldViewPr snapToGrid="0">
      <p:cViewPr>
        <p:scale>
          <a:sx n="75" d="100"/>
          <a:sy n="75" d="100"/>
        </p:scale>
        <p:origin x="-51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646240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
        <p:cNvGrpSpPr/>
        <p:nvPr/>
      </p:nvGrpSpPr>
      <p:grpSpPr>
        <a:xfrm>
          <a:off x="0" y="0"/>
          <a:ext cx="0" cy="0"/>
          <a:chOff x="0" y="0"/>
          <a:chExt cx="0" cy="0"/>
        </a:xfrm>
      </p:grpSpPr>
      <p:sp>
        <p:nvSpPr>
          <p:cNvPr id="18" name="Google Shape;18;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4"/>
          <p:cNvSpPr>
            <a:spLocks noGrp="1"/>
          </p:cNvSpPr>
          <p:nvPr>
            <p:ph type="pic" idx="2"/>
          </p:nvPr>
        </p:nvSpPr>
        <p:spPr>
          <a:xfrm>
            <a:off x="5183188" y="987425"/>
            <a:ext cx="6172200" cy="4873625"/>
          </a:xfrm>
          <a:prstGeom prst="rect">
            <a:avLst/>
          </a:prstGeom>
          <a:noFill/>
          <a:ln>
            <a:noFill/>
          </a:ln>
        </p:spPr>
      </p:sp>
      <p:sp>
        <p:nvSpPr>
          <p:cNvPr id="64" name="Google Shape;64;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83"/>
        <p:cNvGrpSpPr/>
        <p:nvPr/>
      </p:nvGrpSpPr>
      <p:grpSpPr>
        <a:xfrm>
          <a:off x="0" y="0"/>
          <a:ext cx="0" cy="0"/>
          <a:chOff x="0" y="0"/>
          <a:chExt cx="0" cy="0"/>
        </a:xfrm>
      </p:grpSpPr>
      <p:sp>
        <p:nvSpPr>
          <p:cNvPr id="85" name="Google Shape;85;p1"/>
          <p:cNvSpPr txBox="1">
            <a:spLocks noGrp="1"/>
          </p:cNvSpPr>
          <p:nvPr>
            <p:ph type="subTitle" idx="1"/>
          </p:nvPr>
        </p:nvSpPr>
        <p:spPr>
          <a:xfrm>
            <a:off x="1523998" y="6127765"/>
            <a:ext cx="7946573" cy="271020"/>
          </a:xfrm>
          <a:prstGeom prst="rect">
            <a:avLst/>
          </a:prstGeom>
          <a:noFill/>
          <a:ln>
            <a:noFill/>
          </a:ln>
        </p:spPr>
        <p:txBody>
          <a:bodyPr spcFirstLastPara="1" wrap="square" lIns="91425" tIns="45700" rIns="91425" bIns="45700" anchor="t" anchorCtr="0">
            <a:normAutofit fontScale="62500" lnSpcReduction="20000"/>
          </a:bodyPr>
          <a:lstStyle/>
          <a:p>
            <a:pPr marL="0" lvl="0" indent="0" algn="l">
              <a:spcBef>
                <a:spcPts val="0"/>
              </a:spcBef>
            </a:pPr>
            <a:endParaRPr lang="en-GB" b="1" dirty="0"/>
          </a:p>
          <a:p>
            <a:pPr marL="0" lvl="0" indent="0" algn="l" rtl="0">
              <a:lnSpc>
                <a:spcPct val="90000"/>
              </a:lnSpc>
              <a:spcBef>
                <a:spcPts val="0"/>
              </a:spcBef>
              <a:spcAft>
                <a:spcPts val="0"/>
              </a:spcAft>
              <a:buClr>
                <a:schemeClr val="dk1"/>
              </a:buClr>
              <a:buSzPts val="2400"/>
              <a:buNone/>
            </a:pPr>
            <a:endParaRPr b="1" dirty="0">
              <a:solidFill>
                <a:schemeClr val="dk1"/>
              </a:solidFill>
            </a:endParaRPr>
          </a:p>
        </p:txBody>
      </p:sp>
      <p:sp>
        <p:nvSpPr>
          <p:cNvPr id="86" name="Google Shape;86;p1"/>
          <p:cNvSpPr/>
          <p:nvPr/>
        </p:nvSpPr>
        <p:spPr>
          <a:xfrm>
            <a:off x="1523998" y="5072262"/>
            <a:ext cx="9835167" cy="105550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i="0" u="none" strike="noStrike" cap="none" dirty="0">
              <a:solidFill>
                <a:srgbClr val="FF0000"/>
              </a:solidFill>
              <a:latin typeface="Calibri"/>
              <a:ea typeface="Calibri"/>
              <a:cs typeface="Calibri"/>
              <a:sym typeface="Calibri"/>
            </a:endParaRPr>
          </a:p>
        </p:txBody>
      </p:sp>
      <p:sp>
        <p:nvSpPr>
          <p:cNvPr id="87" name="Google Shape;87;p1"/>
          <p:cNvSpPr txBox="1"/>
          <p:nvPr/>
        </p:nvSpPr>
        <p:spPr>
          <a:xfrm>
            <a:off x="-103239" y="6398786"/>
            <a:ext cx="12295239" cy="487465"/>
          </a:xfrm>
          <a:prstGeom prst="rect">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GB" sz="2400" b="1" i="1" u="none" strike="noStrike" cap="none" dirty="0" smtClean="0">
                <a:solidFill>
                  <a:schemeClr val="tx1"/>
                </a:solidFill>
                <a:latin typeface="Calibri"/>
                <a:ea typeface="Calibri"/>
                <a:cs typeface="Calibri"/>
                <a:sym typeface="Calibri"/>
              </a:rPr>
              <a:t>ZIBAGWE BIOHARVERST COOPERATIVE  - ZINHANGA NYASHA</a:t>
            </a:r>
          </a:p>
        </p:txBody>
      </p:sp>
      <p:grpSp>
        <p:nvGrpSpPr>
          <p:cNvPr id="88" name="Google Shape;88;p1"/>
          <p:cNvGrpSpPr/>
          <p:nvPr/>
        </p:nvGrpSpPr>
        <p:grpSpPr>
          <a:xfrm>
            <a:off x="0" y="147484"/>
            <a:ext cx="11759061" cy="1167022"/>
            <a:chOff x="543012" y="237175"/>
            <a:chExt cx="11206619" cy="1314506"/>
          </a:xfrm>
        </p:grpSpPr>
        <p:pic>
          <p:nvPicPr>
            <p:cNvPr id="89" name="Google Shape;89;p1"/>
            <p:cNvPicPr preferRelativeResize="0"/>
            <p:nvPr/>
          </p:nvPicPr>
          <p:blipFill rotWithShape="1">
            <a:blip r:embed="rId3">
              <a:alphaModFix/>
            </a:blip>
            <a:srcRect/>
            <a:stretch/>
          </p:blipFill>
          <p:spPr>
            <a:xfrm>
              <a:off x="4198096" y="602433"/>
              <a:ext cx="2635392" cy="778756"/>
            </a:xfrm>
            <a:prstGeom prst="rect">
              <a:avLst/>
            </a:prstGeom>
            <a:noFill/>
            <a:ln>
              <a:noFill/>
            </a:ln>
          </p:spPr>
        </p:pic>
        <p:pic>
          <p:nvPicPr>
            <p:cNvPr id="90" name="Google Shape;90;p1"/>
            <p:cNvPicPr preferRelativeResize="0"/>
            <p:nvPr/>
          </p:nvPicPr>
          <p:blipFill rotWithShape="1">
            <a:blip r:embed="rId4">
              <a:alphaModFix/>
            </a:blip>
            <a:srcRect/>
            <a:stretch/>
          </p:blipFill>
          <p:spPr>
            <a:xfrm>
              <a:off x="543012" y="237175"/>
              <a:ext cx="1506626" cy="1314506"/>
            </a:xfrm>
            <a:prstGeom prst="rect">
              <a:avLst/>
            </a:prstGeom>
            <a:noFill/>
            <a:ln>
              <a:noFill/>
            </a:ln>
          </p:spPr>
        </p:pic>
        <p:pic>
          <p:nvPicPr>
            <p:cNvPr id="91" name="Google Shape;91;p1"/>
            <p:cNvPicPr preferRelativeResize="0"/>
            <p:nvPr/>
          </p:nvPicPr>
          <p:blipFill rotWithShape="1">
            <a:blip r:embed="rId5">
              <a:alphaModFix/>
            </a:blip>
            <a:srcRect/>
            <a:stretch/>
          </p:blipFill>
          <p:spPr>
            <a:xfrm>
              <a:off x="9881418" y="679918"/>
              <a:ext cx="1868213" cy="807702"/>
            </a:xfrm>
            <a:prstGeom prst="rect">
              <a:avLst/>
            </a:prstGeom>
            <a:noFill/>
            <a:ln>
              <a:noFill/>
            </a:ln>
          </p:spPr>
        </p:pic>
        <p:pic>
          <p:nvPicPr>
            <p:cNvPr id="92" name="Google Shape;92;p1"/>
            <p:cNvPicPr preferRelativeResize="0"/>
            <p:nvPr/>
          </p:nvPicPr>
          <p:blipFill rotWithShape="1">
            <a:blip r:embed="rId6">
              <a:alphaModFix/>
            </a:blip>
            <a:srcRect/>
            <a:stretch/>
          </p:blipFill>
          <p:spPr>
            <a:xfrm>
              <a:off x="6961239" y="679918"/>
              <a:ext cx="2796159" cy="623788"/>
            </a:xfrm>
            <a:prstGeom prst="rect">
              <a:avLst/>
            </a:prstGeom>
            <a:noFill/>
            <a:ln>
              <a:noFill/>
            </a:ln>
          </p:spPr>
        </p:pic>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30526" y="-1050421"/>
            <a:ext cx="3062272" cy="4766313"/>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2373" y="147484"/>
            <a:ext cx="1620982" cy="1185251"/>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946787"/>
            <a:ext cx="12192000" cy="4451999"/>
          </a:xfrm>
          <a:prstGeom prst="rect">
            <a:avLst/>
          </a:prstGeom>
        </p:spPr>
      </p:pic>
      <p:sp>
        <p:nvSpPr>
          <p:cNvPr id="7" name="Title 6"/>
          <p:cNvSpPr>
            <a:spLocks noGrp="1"/>
          </p:cNvSpPr>
          <p:nvPr>
            <p:ph type="ctrTitle"/>
          </p:nvPr>
        </p:nvSpPr>
        <p:spPr>
          <a:xfrm>
            <a:off x="1524000" y="899093"/>
            <a:ext cx="9144000" cy="1091940"/>
          </a:xfrm>
        </p:spPr>
        <p:txBody>
          <a:bodyPr/>
          <a:lstStyle/>
          <a:p>
            <a:r>
              <a:rPr lang="en-US" sz="3200" b="1" dirty="0"/>
              <a:t>2</a:t>
            </a:r>
            <a:r>
              <a:rPr lang="en-US" sz="3200" b="1" dirty="0" smtClean="0"/>
              <a:t>024 COUNTRY SUMMIT</a:t>
            </a:r>
            <a:endParaRPr lang="en-US" sz="3200" b="1" dirty="0"/>
          </a:p>
        </p:txBody>
      </p:sp>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dirty="0">
                <a:latin typeface="Calibri"/>
                <a:ea typeface="Calibri"/>
                <a:cs typeface="Calibri"/>
                <a:sym typeface="Calibri"/>
              </a:rPr>
              <a:t>CHALLENGES </a:t>
            </a:r>
            <a:endParaRPr b="1" dirty="0">
              <a:latin typeface="Calibri"/>
              <a:ea typeface="Calibri"/>
              <a:cs typeface="Calibri"/>
              <a:sym typeface="Calibri"/>
            </a:endParaRPr>
          </a:p>
        </p:txBody>
      </p:sp>
      <p:sp>
        <p:nvSpPr>
          <p:cNvPr id="163" name="Google Shape;163;p10"/>
          <p:cNvSpPr txBox="1">
            <a:spLocks noGrp="1"/>
          </p:cNvSpPr>
          <p:nvPr>
            <p:ph type="body" idx="1"/>
          </p:nvPr>
        </p:nvSpPr>
        <p:spPr>
          <a:xfrm>
            <a:off x="271463" y="1343025"/>
            <a:ext cx="5748337" cy="4833938"/>
          </a:xfrm>
          <a:prstGeom prst="rect">
            <a:avLst/>
          </a:prstGeom>
          <a:noFill/>
          <a:ln>
            <a:noFill/>
          </a:ln>
        </p:spPr>
        <p:txBody>
          <a:bodyPr spcFirstLastPara="1" wrap="square" lIns="91425" tIns="45700" rIns="91425" bIns="45700" anchor="t" anchorCtr="0">
            <a:normAutofit fontScale="55000" lnSpcReduction="20000"/>
          </a:bodyPr>
          <a:lstStyle/>
          <a:p>
            <a:pPr marL="228600" lvl="0" indent="-168592" algn="l" rtl="0">
              <a:spcBef>
                <a:spcPts val="0"/>
              </a:spcBef>
              <a:spcAft>
                <a:spcPts val="0"/>
              </a:spcAft>
              <a:buSzPct val="64285"/>
              <a:buChar char="•"/>
            </a:pPr>
            <a:endParaRPr b="1" dirty="0">
              <a:latin typeface="Tahoma" pitchFamily="34" charset="0"/>
              <a:ea typeface="Tahoma" pitchFamily="34" charset="0"/>
              <a:cs typeface="Tahoma" pitchFamily="34" charset="0"/>
            </a:endParaRPr>
          </a:p>
          <a:p>
            <a:pPr marL="60008" lvl="0" indent="0" algn="l" rtl="0">
              <a:spcBef>
                <a:spcPts val="0"/>
              </a:spcBef>
              <a:spcAft>
                <a:spcPts val="0"/>
              </a:spcAft>
              <a:buSzPct val="64285"/>
              <a:buNone/>
            </a:pPr>
            <a:r>
              <a:rPr lang="en-GB" sz="2900" b="1" dirty="0" smtClean="0">
                <a:latin typeface="Tahoma" pitchFamily="34" charset="0"/>
                <a:ea typeface="Tahoma" pitchFamily="34" charset="0"/>
                <a:cs typeface="Tahoma" pitchFamily="34" charset="0"/>
              </a:rPr>
              <a:t>Challenges </a:t>
            </a:r>
          </a:p>
          <a:p>
            <a:pPr marL="60008" lvl="0" indent="0" algn="l" rtl="0">
              <a:spcBef>
                <a:spcPts val="0"/>
              </a:spcBef>
              <a:spcAft>
                <a:spcPts val="0"/>
              </a:spcAft>
              <a:buSzPct val="64285"/>
              <a:buNone/>
            </a:pPr>
            <a:endParaRPr sz="2900" b="1" dirty="0" smtClean="0">
              <a:latin typeface="Tahoma" pitchFamily="34" charset="0"/>
              <a:ea typeface="Tahoma" pitchFamily="34" charset="0"/>
              <a:cs typeface="Tahoma" pitchFamily="34" charset="0"/>
            </a:endParaRPr>
          </a:p>
          <a:p>
            <a:pPr marL="60008" lvl="0" indent="0" algn="l" rtl="0">
              <a:spcBef>
                <a:spcPts val="0"/>
              </a:spcBef>
              <a:spcAft>
                <a:spcPts val="0"/>
              </a:spcAft>
              <a:buSzPct val="64285"/>
              <a:buNone/>
            </a:pPr>
            <a:r>
              <a:rPr lang="en-GB" sz="3300" dirty="0" smtClean="0">
                <a:latin typeface="Tahoma" pitchFamily="34" charset="0"/>
                <a:ea typeface="Tahoma" pitchFamily="34" charset="0"/>
                <a:cs typeface="Tahoma" pitchFamily="34" charset="0"/>
              </a:rPr>
              <a:t>1. Community Awareness: Limited understanding of biogas can lead to local resistance.</a:t>
            </a:r>
          </a:p>
          <a:p>
            <a:pPr marL="60008" lvl="0" indent="0" algn="l" rtl="0">
              <a:spcBef>
                <a:spcPts val="0"/>
              </a:spcBef>
              <a:spcAft>
                <a:spcPts val="0"/>
              </a:spcAft>
              <a:buSzPct val="64285"/>
              <a:buNone/>
            </a:pPr>
            <a:r>
              <a:rPr lang="en-GB" sz="3300" dirty="0" smtClean="0">
                <a:latin typeface="Tahoma" pitchFamily="34" charset="0"/>
                <a:ea typeface="Tahoma" pitchFamily="34" charset="0"/>
                <a:cs typeface="Tahoma" pitchFamily="34" charset="0"/>
              </a:rPr>
              <a:t>2. Limited access to skilled labour and expertise.</a:t>
            </a:r>
          </a:p>
          <a:p>
            <a:pPr marL="60008" lvl="0" indent="0" algn="l" rtl="0">
              <a:spcBef>
                <a:spcPts val="0"/>
              </a:spcBef>
              <a:spcAft>
                <a:spcPts val="0"/>
              </a:spcAft>
              <a:buSzPct val="64285"/>
              <a:buNone/>
            </a:pPr>
            <a:r>
              <a:rPr lang="en-GB" sz="3300" dirty="0" smtClean="0">
                <a:latin typeface="Tahoma" pitchFamily="34" charset="0"/>
                <a:ea typeface="Tahoma" pitchFamily="34" charset="0"/>
                <a:cs typeface="Tahoma" pitchFamily="34" charset="0"/>
              </a:rPr>
              <a:t>3. Remote locations and accessibility issues</a:t>
            </a:r>
          </a:p>
          <a:p>
            <a:pPr marL="60008" lvl="0" indent="0" algn="l" rtl="0">
              <a:spcBef>
                <a:spcPts val="0"/>
              </a:spcBef>
              <a:spcAft>
                <a:spcPts val="0"/>
              </a:spcAft>
              <a:buSzPct val="64285"/>
              <a:buNone/>
            </a:pPr>
            <a:r>
              <a:rPr lang="en-GB" sz="3300" dirty="0" smtClean="0">
                <a:latin typeface="Tahoma" pitchFamily="34" charset="0"/>
                <a:ea typeface="Tahoma" pitchFamily="34" charset="0"/>
                <a:cs typeface="Tahoma" pitchFamily="34" charset="0"/>
              </a:rPr>
              <a:t>4. Limited access to funding and financing.</a:t>
            </a:r>
          </a:p>
          <a:p>
            <a:pPr marL="60008" lvl="0" indent="0" algn="l" rtl="0">
              <a:spcBef>
                <a:spcPts val="0"/>
              </a:spcBef>
              <a:spcAft>
                <a:spcPts val="0"/>
              </a:spcAft>
              <a:buSzPct val="64285"/>
              <a:buNone/>
            </a:pPr>
            <a:r>
              <a:rPr lang="en-GB" sz="3300" dirty="0" smtClean="0">
                <a:latin typeface="Tahoma" pitchFamily="34" charset="0"/>
                <a:ea typeface="Tahoma" pitchFamily="34" charset="0"/>
                <a:cs typeface="Tahoma" pitchFamily="34" charset="0"/>
              </a:rPr>
              <a:t>5. Competition from other energy sources</a:t>
            </a:r>
            <a:endParaRPr sz="3300" dirty="0" smtClean="0">
              <a:latin typeface="Tahoma" pitchFamily="34" charset="0"/>
              <a:ea typeface="Tahoma" pitchFamily="34" charset="0"/>
              <a:cs typeface="Tahoma" pitchFamily="34" charset="0"/>
            </a:endParaRPr>
          </a:p>
          <a:p>
            <a:pPr marL="60008" lvl="0" indent="0" algn="l" rtl="0">
              <a:spcBef>
                <a:spcPts val="0"/>
              </a:spcBef>
              <a:spcAft>
                <a:spcPts val="0"/>
              </a:spcAft>
              <a:buSzPct val="64285"/>
              <a:buNone/>
            </a:pPr>
            <a:r>
              <a:rPr lang="en-GB" sz="3300" dirty="0" smtClean="0">
                <a:latin typeface="Tahoma" pitchFamily="34" charset="0"/>
                <a:ea typeface="Tahoma" pitchFamily="34" charset="0"/>
                <a:cs typeface="Tahoma" pitchFamily="34" charset="0"/>
              </a:rPr>
              <a:t>6. Regulatory Hurdles: Navigating regulations and permits is complex and time-consuming.</a:t>
            </a:r>
          </a:p>
          <a:p>
            <a:pPr marL="60008" lvl="0" indent="0" algn="l" rtl="0">
              <a:spcBef>
                <a:spcPts val="0"/>
              </a:spcBef>
              <a:spcAft>
                <a:spcPts val="0"/>
              </a:spcAft>
              <a:buSzPct val="64285"/>
              <a:buNone/>
            </a:pPr>
            <a:r>
              <a:rPr lang="en-GB" sz="3300" dirty="0" smtClean="0">
                <a:latin typeface="Tahoma" pitchFamily="34" charset="0"/>
                <a:ea typeface="Tahoma" pitchFamily="34" charset="0"/>
                <a:cs typeface="Tahoma" pitchFamily="34" charset="0"/>
              </a:rPr>
              <a:t>7 Might be affected by weather as the biogas digester needs sunlight for anaerobic bacteria to be active for digestion to take place</a:t>
            </a:r>
            <a:endParaRPr sz="3300" dirty="0" smtClean="0">
              <a:latin typeface="Tahoma" pitchFamily="34" charset="0"/>
              <a:ea typeface="Tahoma" pitchFamily="34" charset="0"/>
              <a:cs typeface="Tahoma" pitchFamily="34" charset="0"/>
            </a:endParaRPr>
          </a:p>
          <a:p>
            <a:pPr marL="228600" lvl="0" indent="-168592" algn="l" rtl="0">
              <a:spcBef>
                <a:spcPts val="0"/>
              </a:spcBef>
              <a:spcAft>
                <a:spcPts val="0"/>
              </a:spcAft>
              <a:buSzPct val="64285"/>
              <a:buChar char="•"/>
            </a:pPr>
            <a:endParaRPr sz="3300" dirty="0" smtClean="0">
              <a:latin typeface="Tahoma" pitchFamily="34" charset="0"/>
              <a:ea typeface="Tahoma" pitchFamily="34" charset="0"/>
              <a:cs typeface="Tahoma" pitchFamily="34" charset="0"/>
            </a:endParaRPr>
          </a:p>
          <a:p>
            <a:pPr marL="228600" lvl="0" indent="0" algn="l" rtl="0">
              <a:spcBef>
                <a:spcPts val="0"/>
              </a:spcBef>
              <a:spcAft>
                <a:spcPts val="0"/>
              </a:spcAft>
              <a:buNone/>
            </a:pPr>
            <a:endParaRPr sz="3300" dirty="0" smtClean="0">
              <a:latin typeface="Tahoma" pitchFamily="34" charset="0"/>
              <a:ea typeface="Tahoma" pitchFamily="34" charset="0"/>
              <a:cs typeface="Tahoma" pitchFamily="34" charset="0"/>
            </a:endParaRPr>
          </a:p>
          <a:p>
            <a:pPr marL="60008" lvl="0" indent="0" algn="l" rtl="0">
              <a:spcBef>
                <a:spcPts val="0"/>
              </a:spcBef>
              <a:spcAft>
                <a:spcPts val="0"/>
              </a:spcAft>
              <a:buSzPct val="64285"/>
              <a:buNone/>
            </a:pPr>
            <a:r>
              <a:rPr lang="en-GB" sz="3300" b="1" dirty="0" smtClean="0">
                <a:latin typeface="Tahoma" pitchFamily="34" charset="0"/>
                <a:ea typeface="Tahoma" pitchFamily="34" charset="0"/>
                <a:cs typeface="Tahoma" pitchFamily="34" charset="0"/>
              </a:rPr>
              <a:t>To address these challenge</a:t>
            </a:r>
            <a:r>
              <a:rPr lang="en-GB" sz="3300" dirty="0" smtClean="0">
                <a:latin typeface="Tahoma" pitchFamily="34" charset="0"/>
                <a:ea typeface="Tahoma" pitchFamily="34" charset="0"/>
                <a:cs typeface="Tahoma" pitchFamily="34" charset="0"/>
              </a:rPr>
              <a:t>s</a:t>
            </a:r>
          </a:p>
          <a:p>
            <a:pPr marL="60008" lvl="0" indent="0" algn="l" rtl="0">
              <a:spcBef>
                <a:spcPts val="0"/>
              </a:spcBef>
              <a:spcAft>
                <a:spcPts val="0"/>
              </a:spcAft>
              <a:buSzPct val="64285"/>
              <a:buNone/>
            </a:pPr>
            <a:endParaRPr lang="en-GB" sz="3300" dirty="0" smtClean="0">
              <a:latin typeface="Tahoma" pitchFamily="34" charset="0"/>
              <a:ea typeface="Tahoma" pitchFamily="34" charset="0"/>
              <a:cs typeface="Tahoma" pitchFamily="34" charset="0"/>
            </a:endParaRPr>
          </a:p>
          <a:p>
            <a:pPr marL="60008" lvl="0" indent="0" algn="l" rtl="0">
              <a:spcBef>
                <a:spcPts val="0"/>
              </a:spcBef>
              <a:spcAft>
                <a:spcPts val="0"/>
              </a:spcAft>
              <a:buSzPct val="64285"/>
              <a:buNone/>
            </a:pPr>
            <a:r>
              <a:rPr lang="en-GB" sz="3300" dirty="0" smtClean="0">
                <a:latin typeface="Tahoma" pitchFamily="34" charset="0"/>
                <a:ea typeface="Tahoma" pitchFamily="34" charset="0"/>
                <a:cs typeface="Tahoma" pitchFamily="34" charset="0"/>
              </a:rPr>
              <a:t>1. We implemented community awareness programs.</a:t>
            </a:r>
          </a:p>
          <a:p>
            <a:pPr marL="60008" lvl="0" indent="0" algn="l" rtl="0">
              <a:spcBef>
                <a:spcPts val="0"/>
              </a:spcBef>
              <a:spcAft>
                <a:spcPts val="0"/>
              </a:spcAft>
              <a:buSzPct val="64285"/>
              <a:buNone/>
            </a:pPr>
            <a:r>
              <a:rPr lang="en-GB" sz="3300" dirty="0" smtClean="0">
                <a:latin typeface="Tahoma" pitchFamily="34" charset="0"/>
                <a:ea typeface="Tahoma" pitchFamily="34" charset="0"/>
                <a:cs typeface="Tahoma" pitchFamily="34" charset="0"/>
              </a:rPr>
              <a:t>2.Provide training for local labor.</a:t>
            </a:r>
          </a:p>
          <a:p>
            <a:pPr marL="60008" lvl="0" indent="0" algn="l" rtl="0">
              <a:spcBef>
                <a:spcPts val="0"/>
              </a:spcBef>
              <a:spcAft>
                <a:spcPts val="0"/>
              </a:spcAft>
              <a:buSzPct val="64285"/>
              <a:buNone/>
            </a:pPr>
            <a:r>
              <a:rPr lang="en-GB" sz="3300" dirty="0" smtClean="0">
                <a:latin typeface="Tahoma" pitchFamily="34" charset="0"/>
                <a:ea typeface="Tahoma" pitchFamily="34" charset="0"/>
                <a:cs typeface="Tahoma" pitchFamily="34" charset="0"/>
              </a:rPr>
              <a:t>3. We engaged stakeholders for funding support and streamlined regulatory processes. </a:t>
            </a:r>
          </a:p>
          <a:p>
            <a:pPr marL="60008" lvl="0" indent="0" algn="l" rtl="0">
              <a:spcBef>
                <a:spcPts val="0"/>
              </a:spcBef>
              <a:spcAft>
                <a:spcPts val="0"/>
              </a:spcAft>
              <a:buSzPct val="64285"/>
              <a:buNone/>
            </a:pPr>
            <a:r>
              <a:rPr lang="en-GB" sz="3300" dirty="0" smtClean="0">
                <a:latin typeface="Tahoma" pitchFamily="34" charset="0"/>
                <a:ea typeface="Tahoma" pitchFamily="34" charset="0"/>
                <a:cs typeface="Tahoma" pitchFamily="34" charset="0"/>
              </a:rPr>
              <a:t>4. Additionally, we established reliable supply chains for feedstock and create market access strategies to enhance the viability of biogas projects.</a:t>
            </a:r>
            <a:endParaRPr sz="3300" dirty="0">
              <a:latin typeface="Tahoma" pitchFamily="34" charset="0"/>
              <a:ea typeface="Tahoma" pitchFamily="34" charset="0"/>
              <a:cs typeface="Tahoma" pitchFamily="34" charset="0"/>
            </a:endParaRPr>
          </a:p>
        </p:txBody>
      </p:sp>
      <p:sp>
        <p:nvSpPr>
          <p:cNvPr id="164" name="Google Shape;164;p10"/>
          <p:cNvSpPr txBox="1">
            <a:spLocks noGrp="1"/>
          </p:cNvSpPr>
          <p:nvPr>
            <p:ph type="body" idx="2"/>
          </p:nvPr>
        </p:nvSpPr>
        <p:spPr>
          <a:xfrm>
            <a:off x="6172200" y="1414463"/>
            <a:ext cx="5181600" cy="47625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50" y="1300163"/>
            <a:ext cx="6229350" cy="555783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latin typeface="Calibri"/>
                <a:ea typeface="Calibri"/>
                <a:cs typeface="Calibri"/>
                <a:sym typeface="Calibri"/>
              </a:rPr>
              <a:t>LESSONS LEARNED</a:t>
            </a:r>
            <a:endParaRPr b="1">
              <a:latin typeface="Calibri"/>
              <a:ea typeface="Calibri"/>
              <a:cs typeface="Calibri"/>
              <a:sym typeface="Calibri"/>
            </a:endParaRPr>
          </a:p>
        </p:txBody>
      </p:sp>
      <p:sp>
        <p:nvSpPr>
          <p:cNvPr id="170" name="Google Shape;170;p11"/>
          <p:cNvSpPr txBox="1">
            <a:spLocks noGrp="1"/>
          </p:cNvSpPr>
          <p:nvPr>
            <p:ph type="body" idx="1"/>
          </p:nvPr>
        </p:nvSpPr>
        <p:spPr>
          <a:xfrm>
            <a:off x="328613" y="1825625"/>
            <a:ext cx="5691187"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161925" algn="l" rtl="0">
              <a:lnSpc>
                <a:spcPct val="90000"/>
              </a:lnSpc>
              <a:spcBef>
                <a:spcPts val="0"/>
              </a:spcBef>
              <a:spcAft>
                <a:spcPts val="0"/>
              </a:spcAft>
              <a:buClr>
                <a:schemeClr val="dk1"/>
              </a:buClr>
              <a:buSzPct val="100000"/>
              <a:buChar char="•"/>
            </a:pPr>
            <a:r>
              <a:rPr lang="en-GB" b="1" dirty="0"/>
              <a:t>What lessons have been learned</a:t>
            </a:r>
            <a:r>
              <a:rPr lang="en-GB" b="1" dirty="0" smtClean="0"/>
              <a:t>?</a:t>
            </a:r>
          </a:p>
          <a:p>
            <a:pPr marL="66675" lvl="0" indent="0" algn="l" rtl="0">
              <a:lnSpc>
                <a:spcPct val="90000"/>
              </a:lnSpc>
              <a:spcBef>
                <a:spcPts val="0"/>
              </a:spcBef>
              <a:spcAft>
                <a:spcPts val="0"/>
              </a:spcAft>
              <a:buClr>
                <a:schemeClr val="dk1"/>
              </a:buClr>
              <a:buSzPct val="100000"/>
              <a:buNone/>
            </a:pPr>
            <a:endParaRPr lang="en-GB" sz="1800" b="1" dirty="0" smtClean="0"/>
          </a:p>
          <a:p>
            <a:pPr marL="66675" lvl="0" indent="0" algn="l" rtl="0">
              <a:lnSpc>
                <a:spcPct val="90000"/>
              </a:lnSpc>
              <a:spcBef>
                <a:spcPts val="0"/>
              </a:spcBef>
              <a:spcAft>
                <a:spcPts val="0"/>
              </a:spcAft>
              <a:buClr>
                <a:schemeClr val="dk1"/>
              </a:buClr>
              <a:buSzPct val="100000"/>
              <a:buNone/>
            </a:pPr>
            <a:r>
              <a:rPr lang="en-GB" sz="1800" dirty="0" smtClean="0">
                <a:latin typeface="Tahoma" pitchFamily="34" charset="0"/>
                <a:ea typeface="Tahoma" pitchFamily="34" charset="0"/>
                <a:cs typeface="Tahoma" pitchFamily="34" charset="0"/>
              </a:rPr>
              <a:t>1. Proper feedstock  selection and management is crucial</a:t>
            </a:r>
          </a:p>
          <a:p>
            <a:pPr marL="66675" lvl="0" indent="0" algn="l" rtl="0">
              <a:lnSpc>
                <a:spcPct val="90000"/>
              </a:lnSpc>
              <a:spcBef>
                <a:spcPts val="0"/>
              </a:spcBef>
              <a:spcAft>
                <a:spcPts val="0"/>
              </a:spcAft>
              <a:buClr>
                <a:schemeClr val="dk1"/>
              </a:buClr>
              <a:buSzPct val="100000"/>
              <a:buNone/>
            </a:pPr>
            <a:r>
              <a:rPr lang="en-GB" sz="1800" dirty="0" smtClean="0">
                <a:latin typeface="Tahoma" pitchFamily="34" charset="0"/>
                <a:ea typeface="Tahoma" pitchFamily="34" charset="0"/>
                <a:cs typeface="Tahoma" pitchFamily="34" charset="0"/>
              </a:rPr>
              <a:t>2. Digestion process optimization requires continuous monitoring</a:t>
            </a:r>
          </a:p>
          <a:p>
            <a:pPr marL="66675" lvl="0" indent="0" algn="l" rtl="0">
              <a:lnSpc>
                <a:spcPct val="90000"/>
              </a:lnSpc>
              <a:spcBef>
                <a:spcPts val="0"/>
              </a:spcBef>
              <a:spcAft>
                <a:spcPts val="0"/>
              </a:spcAft>
              <a:buClr>
                <a:schemeClr val="dk1"/>
              </a:buClr>
              <a:buSzPct val="100000"/>
              <a:buNone/>
            </a:pPr>
            <a:r>
              <a:rPr lang="en-GB" sz="1800" dirty="0" smtClean="0">
                <a:latin typeface="Tahoma" pitchFamily="34" charset="0"/>
                <a:ea typeface="Tahoma" pitchFamily="34" charset="0"/>
                <a:cs typeface="Tahoma" pitchFamily="34" charset="0"/>
              </a:rPr>
              <a:t>3. Regular maintenance is essential for equipment longevity</a:t>
            </a:r>
          </a:p>
          <a:p>
            <a:pPr marL="66675" lvl="0" indent="0" algn="l" rtl="0">
              <a:lnSpc>
                <a:spcPct val="90000"/>
              </a:lnSpc>
              <a:spcBef>
                <a:spcPts val="0"/>
              </a:spcBef>
              <a:spcAft>
                <a:spcPts val="0"/>
              </a:spcAft>
              <a:buClr>
                <a:schemeClr val="dk1"/>
              </a:buClr>
              <a:buSzPct val="100000"/>
              <a:buNone/>
            </a:pPr>
            <a:r>
              <a:rPr lang="en-GB" sz="1800" dirty="0" smtClean="0">
                <a:latin typeface="Tahoma" pitchFamily="34" charset="0"/>
                <a:ea typeface="Tahoma" pitchFamily="34" charset="0"/>
                <a:cs typeface="Tahoma" pitchFamily="34" charset="0"/>
              </a:rPr>
              <a:t>4.Community engagement and education are vital for success.</a:t>
            </a:r>
          </a:p>
          <a:p>
            <a:pPr marL="66675" lvl="0" indent="0" algn="l" rtl="0">
              <a:lnSpc>
                <a:spcPct val="90000"/>
              </a:lnSpc>
              <a:spcBef>
                <a:spcPts val="0"/>
              </a:spcBef>
              <a:spcAft>
                <a:spcPts val="0"/>
              </a:spcAft>
              <a:buClr>
                <a:schemeClr val="dk1"/>
              </a:buClr>
              <a:buSzPct val="100000"/>
              <a:buNone/>
            </a:pPr>
            <a:r>
              <a:rPr lang="en-GB" sz="1800" dirty="0" smtClean="0">
                <a:latin typeface="Tahoma" pitchFamily="34" charset="0"/>
                <a:ea typeface="Tahoma" pitchFamily="34" charset="0"/>
                <a:cs typeface="Tahoma" pitchFamily="34" charset="0"/>
              </a:rPr>
              <a:t>5. Training and capacity  building for operators and maintenance staff.</a:t>
            </a:r>
          </a:p>
          <a:p>
            <a:pPr marL="66675" lvl="0" indent="0" algn="l" rtl="0">
              <a:lnSpc>
                <a:spcPct val="90000"/>
              </a:lnSpc>
              <a:spcBef>
                <a:spcPts val="0"/>
              </a:spcBef>
              <a:spcAft>
                <a:spcPts val="0"/>
              </a:spcAft>
              <a:buClr>
                <a:schemeClr val="dk1"/>
              </a:buClr>
              <a:buSzPct val="100000"/>
              <a:buNone/>
            </a:pPr>
            <a:r>
              <a:rPr lang="en-GB" sz="1800" dirty="0" smtClean="0">
                <a:latin typeface="Tahoma" pitchFamily="34" charset="0"/>
                <a:ea typeface="Tahoma" pitchFamily="34" charset="0"/>
                <a:cs typeface="Tahoma" pitchFamily="34" charset="0"/>
              </a:rPr>
              <a:t>6. Mitigating potential environmental risks eg water and pollution.</a:t>
            </a:r>
          </a:p>
          <a:p>
            <a:pPr marL="66675" lvl="0" indent="0" algn="l" rtl="0">
              <a:lnSpc>
                <a:spcPct val="90000"/>
              </a:lnSpc>
              <a:spcBef>
                <a:spcPts val="0"/>
              </a:spcBef>
              <a:spcAft>
                <a:spcPts val="0"/>
              </a:spcAft>
              <a:buClr>
                <a:schemeClr val="dk1"/>
              </a:buClr>
              <a:buSzPct val="100000"/>
              <a:buNone/>
            </a:pPr>
            <a:r>
              <a:rPr lang="en-GB" sz="1800" dirty="0" smtClean="0">
                <a:latin typeface="Tahoma" pitchFamily="34" charset="0"/>
                <a:ea typeface="Tahoma" pitchFamily="34" charset="0"/>
                <a:cs typeface="Tahoma" pitchFamily="34" charset="0"/>
              </a:rPr>
              <a:t>7. Community  acceptance and buy-in are critical</a:t>
            </a:r>
          </a:p>
          <a:p>
            <a:pPr marL="66675" lvl="0" indent="0" algn="l" rtl="0">
              <a:lnSpc>
                <a:spcPct val="90000"/>
              </a:lnSpc>
              <a:spcBef>
                <a:spcPts val="0"/>
              </a:spcBef>
              <a:spcAft>
                <a:spcPts val="0"/>
              </a:spcAft>
              <a:buClr>
                <a:schemeClr val="dk1"/>
              </a:buClr>
              <a:buSzPct val="100000"/>
              <a:buNone/>
            </a:pPr>
            <a:r>
              <a:rPr lang="en-GB" sz="1800" dirty="0" smtClean="0">
                <a:latin typeface="Tahoma" pitchFamily="34" charset="0"/>
                <a:ea typeface="Tahoma" pitchFamily="34" charset="0"/>
                <a:cs typeface="Tahoma" pitchFamily="34" charset="0"/>
              </a:rPr>
              <a:t>8. Effective communication and stakeholder communication</a:t>
            </a:r>
          </a:p>
          <a:p>
            <a:pPr marL="66675" lvl="0" indent="0" algn="l" rtl="0">
              <a:lnSpc>
                <a:spcPct val="90000"/>
              </a:lnSpc>
              <a:spcBef>
                <a:spcPts val="0"/>
              </a:spcBef>
              <a:spcAft>
                <a:spcPts val="0"/>
              </a:spcAft>
              <a:buClr>
                <a:schemeClr val="dk1"/>
              </a:buClr>
              <a:buSzPct val="100000"/>
              <a:buNone/>
            </a:pPr>
            <a:r>
              <a:rPr lang="en-GB" sz="1800" dirty="0" smtClean="0">
                <a:latin typeface="Tahoma" pitchFamily="34" charset="0"/>
                <a:ea typeface="Tahoma" pitchFamily="34" charset="0"/>
                <a:cs typeface="Tahoma" pitchFamily="34" charset="0"/>
              </a:rPr>
              <a:t>9. Job creation and local economic benefits</a:t>
            </a:r>
            <a:endParaRPr sz="1800" dirty="0">
              <a:latin typeface="Tahoma" pitchFamily="34" charset="0"/>
              <a:ea typeface="Tahoma" pitchFamily="34" charset="0"/>
              <a:cs typeface="Tahoma" pitchFamily="34" charset="0"/>
            </a:endParaRPr>
          </a:p>
          <a:p>
            <a:pPr marL="0" lvl="0" indent="0" algn="l" rtl="0">
              <a:spcBef>
                <a:spcPts val="0"/>
              </a:spcBef>
              <a:spcAft>
                <a:spcPts val="0"/>
              </a:spcAft>
              <a:buNone/>
            </a:pPr>
            <a:r>
              <a:rPr lang="en-GB" sz="1800" dirty="0">
                <a:latin typeface="Tahoma" pitchFamily="34" charset="0"/>
                <a:ea typeface="Tahoma" pitchFamily="34" charset="0"/>
                <a:cs typeface="Tahoma" pitchFamily="34" charset="0"/>
              </a:rPr>
              <a:t> </a:t>
            </a:r>
            <a:endParaRPr sz="1800" dirty="0">
              <a:latin typeface="Tahoma" pitchFamily="34" charset="0"/>
              <a:ea typeface="Tahoma" pitchFamily="34" charset="0"/>
              <a:cs typeface="Tahoma" pitchFamily="34" charset="0"/>
            </a:endParaRPr>
          </a:p>
        </p:txBody>
      </p:sp>
      <p:sp>
        <p:nvSpPr>
          <p:cNvPr id="171" name="Google Shape;171;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488" y="1657350"/>
            <a:ext cx="6005512" cy="52006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75"/>
        <p:cNvGrpSpPr/>
        <p:nvPr/>
      </p:nvGrpSpPr>
      <p:grpSpPr>
        <a:xfrm>
          <a:off x="0" y="0"/>
          <a:ext cx="0" cy="0"/>
          <a:chOff x="0" y="0"/>
          <a:chExt cx="0" cy="0"/>
        </a:xfrm>
      </p:grpSpPr>
      <p:sp>
        <p:nvSpPr>
          <p:cNvPr id="176" name="Google Shape;17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800"/>
              <a:buFont typeface="Calibri"/>
              <a:buNone/>
            </a:pPr>
            <a:r>
              <a:rPr lang="en-GB" sz="4800" b="1" dirty="0">
                <a:latin typeface="Calibri"/>
                <a:ea typeface="Calibri"/>
                <a:cs typeface="Calibri"/>
                <a:sym typeface="Calibri"/>
              </a:rPr>
              <a:t>SUSTAINABILITY</a:t>
            </a:r>
            <a:endParaRPr sz="4800" b="1" dirty="0">
              <a:latin typeface="Calibri"/>
              <a:ea typeface="Calibri"/>
              <a:cs typeface="Calibri"/>
              <a:sym typeface="Calibri"/>
            </a:endParaRPr>
          </a:p>
        </p:txBody>
      </p:sp>
      <p:sp>
        <p:nvSpPr>
          <p:cNvPr id="177" name="Google Shape;177;p12"/>
          <p:cNvSpPr txBox="1">
            <a:spLocks noGrp="1"/>
          </p:cNvSpPr>
          <p:nvPr>
            <p:ph type="body" idx="1"/>
          </p:nvPr>
        </p:nvSpPr>
        <p:spPr>
          <a:xfrm>
            <a:off x="838200" y="1471613"/>
            <a:ext cx="5181600" cy="470535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ts val="2000"/>
              <a:buNone/>
            </a:pPr>
            <a:r>
              <a:rPr lang="en-GB" sz="2000" b="1" dirty="0">
                <a:latin typeface="Tahoma"/>
                <a:ea typeface="Tahoma"/>
                <a:cs typeface="Tahoma"/>
                <a:sym typeface="Tahoma"/>
              </a:rPr>
              <a:t>What sustainability measures are in place for the </a:t>
            </a:r>
            <a:r>
              <a:rPr lang="en-GB" sz="2000" b="1" dirty="0" smtClean="0">
                <a:latin typeface="Tahoma"/>
                <a:ea typeface="Tahoma"/>
                <a:cs typeface="Tahoma"/>
                <a:sym typeface="Tahoma"/>
              </a:rPr>
              <a:t>enterprise</a:t>
            </a:r>
            <a:endParaRPr lang="en-GB" sz="2000" dirty="0" smtClean="0">
              <a:latin typeface="Tahoma"/>
              <a:ea typeface="Tahoma"/>
              <a:cs typeface="Tahoma"/>
              <a:sym typeface="Tahoma"/>
            </a:endParaRPr>
          </a:p>
          <a:p>
            <a:pPr lvl="0" indent="-457200" algn="l" rtl="0">
              <a:lnSpc>
                <a:spcPct val="90000"/>
              </a:lnSpc>
              <a:spcBef>
                <a:spcPts val="0"/>
              </a:spcBef>
              <a:spcAft>
                <a:spcPts val="0"/>
              </a:spcAft>
              <a:buClr>
                <a:schemeClr val="dk1"/>
              </a:buClr>
              <a:buSzPts val="2000"/>
              <a:buAutoNum type="arabicPeriod"/>
            </a:pPr>
            <a:endParaRPr lang="en-GB" sz="2000" dirty="0" smtClean="0">
              <a:latin typeface="Tahoma"/>
              <a:ea typeface="Tahoma"/>
              <a:cs typeface="Tahoma"/>
              <a:sym typeface="Tahoma"/>
            </a:endParaRPr>
          </a:p>
          <a:p>
            <a:pPr lvl="0" indent="-457200" algn="l" rtl="0">
              <a:lnSpc>
                <a:spcPct val="90000"/>
              </a:lnSpc>
              <a:spcBef>
                <a:spcPts val="0"/>
              </a:spcBef>
              <a:spcAft>
                <a:spcPts val="0"/>
              </a:spcAft>
              <a:buClr>
                <a:schemeClr val="dk1"/>
              </a:buClr>
              <a:buSzPts val="2000"/>
              <a:buAutoNum type="arabicPeriod"/>
            </a:pPr>
            <a:r>
              <a:rPr lang="en-GB" sz="2000" dirty="0" smtClean="0">
                <a:latin typeface="Tahoma"/>
                <a:ea typeface="Tahoma"/>
                <a:cs typeface="Tahoma"/>
                <a:sym typeface="Tahoma"/>
              </a:rPr>
              <a:t>Community engagement- involving local communities in project planning and operations for them to own the project.</a:t>
            </a:r>
            <a:endParaRPr lang="en-GB" sz="2000" dirty="0">
              <a:latin typeface="Tahoma"/>
              <a:ea typeface="Tahoma"/>
              <a:cs typeface="Tahoma"/>
              <a:sym typeface="Tahoma"/>
            </a:endParaRPr>
          </a:p>
          <a:p>
            <a:pPr lvl="0" indent="-457200" algn="l" rtl="0">
              <a:lnSpc>
                <a:spcPct val="90000"/>
              </a:lnSpc>
              <a:spcBef>
                <a:spcPts val="0"/>
              </a:spcBef>
              <a:spcAft>
                <a:spcPts val="0"/>
              </a:spcAft>
              <a:buClr>
                <a:schemeClr val="dk1"/>
              </a:buClr>
              <a:buSzPts val="2000"/>
              <a:buAutoNum type="arabicPeriod"/>
            </a:pPr>
            <a:r>
              <a:rPr lang="en-GB" sz="2000" dirty="0" smtClean="0">
                <a:latin typeface="Tahoma"/>
                <a:ea typeface="Tahoma"/>
                <a:cs typeface="Tahoma"/>
                <a:sym typeface="Tahoma"/>
              </a:rPr>
              <a:t>Renewable energy production- biogas generated from organic waste reduces greenhouse gas emissions</a:t>
            </a:r>
          </a:p>
          <a:p>
            <a:pPr lvl="0" indent="-457200" algn="l" rtl="0">
              <a:lnSpc>
                <a:spcPct val="90000"/>
              </a:lnSpc>
              <a:spcBef>
                <a:spcPts val="0"/>
              </a:spcBef>
              <a:spcAft>
                <a:spcPts val="0"/>
              </a:spcAft>
              <a:buClr>
                <a:schemeClr val="dk1"/>
              </a:buClr>
              <a:buSzPts val="2000"/>
              <a:buAutoNum type="arabicPeriod"/>
            </a:pPr>
            <a:r>
              <a:rPr lang="en-GB" sz="2000" dirty="0" smtClean="0">
                <a:latin typeface="Tahoma"/>
                <a:ea typeface="Tahoma"/>
                <a:cs typeface="Tahoma"/>
                <a:sym typeface="Tahoma"/>
              </a:rPr>
              <a:t>Waste reduction- utilizing organic waste that would otherwise end up in landfills</a:t>
            </a:r>
          </a:p>
          <a:p>
            <a:pPr lvl="0" indent="-457200" algn="l" rtl="0">
              <a:lnSpc>
                <a:spcPct val="90000"/>
              </a:lnSpc>
              <a:spcBef>
                <a:spcPts val="0"/>
              </a:spcBef>
              <a:spcAft>
                <a:spcPts val="0"/>
              </a:spcAft>
              <a:buClr>
                <a:schemeClr val="dk1"/>
              </a:buClr>
              <a:buSzPts val="2000"/>
              <a:buAutoNum type="arabicPeriod"/>
            </a:pPr>
            <a:r>
              <a:rPr lang="en-GB" sz="2000" dirty="0" smtClean="0">
                <a:latin typeface="Tahoma"/>
                <a:ea typeface="Tahoma"/>
                <a:cs typeface="Tahoma"/>
                <a:sym typeface="Tahoma"/>
              </a:rPr>
              <a:t>Soil conservation – Digestate (remaining organic matter used as fertiliser.</a:t>
            </a:r>
          </a:p>
          <a:p>
            <a:pPr lvl="0" indent="-457200" algn="l" rtl="0">
              <a:lnSpc>
                <a:spcPct val="90000"/>
              </a:lnSpc>
              <a:spcBef>
                <a:spcPts val="0"/>
              </a:spcBef>
              <a:spcAft>
                <a:spcPts val="0"/>
              </a:spcAft>
              <a:buClr>
                <a:schemeClr val="dk1"/>
              </a:buClr>
              <a:buSzPts val="2000"/>
              <a:buAutoNum type="arabicPeriod"/>
            </a:pPr>
            <a:r>
              <a:rPr lang="en-GB" sz="2000" dirty="0" smtClean="0">
                <a:latin typeface="Tahoma"/>
                <a:ea typeface="Tahoma"/>
                <a:cs typeface="Tahoma"/>
                <a:sym typeface="Tahoma"/>
              </a:rPr>
              <a:t>Job creation- biogas projects generate employment opportunities.</a:t>
            </a:r>
          </a:p>
          <a:p>
            <a:pPr lvl="0" indent="-457200" algn="l" rtl="0">
              <a:lnSpc>
                <a:spcPct val="90000"/>
              </a:lnSpc>
              <a:spcBef>
                <a:spcPts val="0"/>
              </a:spcBef>
              <a:spcAft>
                <a:spcPts val="0"/>
              </a:spcAft>
              <a:buClr>
                <a:schemeClr val="dk1"/>
              </a:buClr>
              <a:buSzPts val="2000"/>
              <a:buAutoNum type="arabicPeriod"/>
            </a:pPr>
            <a:r>
              <a:rPr lang="en-GB" sz="2000" dirty="0" smtClean="0">
                <a:latin typeface="Tahoma"/>
                <a:ea typeface="Tahoma"/>
                <a:cs typeface="Tahoma"/>
                <a:sym typeface="Tahoma"/>
              </a:rPr>
              <a:t>Economic empowerment- supporting small- scale farmers and enterprenuers </a:t>
            </a:r>
          </a:p>
          <a:p>
            <a:pPr lvl="0" indent="-457200" algn="l" rtl="0">
              <a:lnSpc>
                <a:spcPct val="90000"/>
              </a:lnSpc>
              <a:spcBef>
                <a:spcPts val="0"/>
              </a:spcBef>
              <a:spcAft>
                <a:spcPts val="0"/>
              </a:spcAft>
              <a:buClr>
                <a:schemeClr val="dk1"/>
              </a:buClr>
              <a:buSzPts val="2000"/>
              <a:buAutoNum type="arabicPeriod"/>
            </a:pPr>
            <a:r>
              <a:rPr lang="en-GB" sz="2000" dirty="0" smtClean="0">
                <a:latin typeface="Tahoma"/>
                <a:ea typeface="Tahoma"/>
                <a:cs typeface="Tahoma"/>
                <a:sym typeface="Tahoma"/>
              </a:rPr>
              <a:t>Continuous improvement –Regular assessments and adaptations</a:t>
            </a:r>
          </a:p>
          <a:p>
            <a:pPr lvl="0" indent="-457200" algn="l" rtl="0">
              <a:lnSpc>
                <a:spcPct val="90000"/>
              </a:lnSpc>
              <a:spcBef>
                <a:spcPts val="0"/>
              </a:spcBef>
              <a:spcAft>
                <a:spcPts val="0"/>
              </a:spcAft>
              <a:buClr>
                <a:schemeClr val="dk1"/>
              </a:buClr>
              <a:buSzPts val="2000"/>
              <a:buAutoNum type="arabicPeriod"/>
            </a:pPr>
            <a:r>
              <a:rPr lang="en-GB" sz="2000" dirty="0" smtClean="0">
                <a:latin typeface="Tahoma"/>
                <a:ea typeface="Tahoma"/>
                <a:cs typeface="Tahoma"/>
                <a:sym typeface="Tahoma"/>
              </a:rPr>
              <a:t>Regulatory compliance – adhering to environmental and health regulations </a:t>
            </a:r>
          </a:p>
          <a:p>
            <a:pPr lvl="0" indent="-457200" algn="l" rtl="0">
              <a:lnSpc>
                <a:spcPct val="90000"/>
              </a:lnSpc>
              <a:spcBef>
                <a:spcPts val="0"/>
              </a:spcBef>
              <a:spcAft>
                <a:spcPts val="0"/>
              </a:spcAft>
              <a:buClr>
                <a:schemeClr val="dk1"/>
              </a:buClr>
              <a:buSzPts val="2000"/>
              <a:buAutoNum type="arabicPeriod"/>
            </a:pPr>
            <a:r>
              <a:rPr lang="en-GB" sz="2000" dirty="0" smtClean="0">
                <a:latin typeface="Tahoma"/>
                <a:ea typeface="Tahoma"/>
                <a:cs typeface="Tahoma"/>
                <a:sym typeface="Tahoma"/>
              </a:rPr>
              <a:t>Education and Training – capacity building for entrepreneurs and maintenance staff.</a:t>
            </a:r>
          </a:p>
          <a:p>
            <a:pPr lvl="0" indent="-457200" algn="l" rtl="0">
              <a:lnSpc>
                <a:spcPct val="90000"/>
              </a:lnSpc>
              <a:spcBef>
                <a:spcPts val="0"/>
              </a:spcBef>
              <a:spcAft>
                <a:spcPts val="0"/>
              </a:spcAft>
              <a:buClr>
                <a:schemeClr val="dk1"/>
              </a:buClr>
              <a:buSzPts val="2000"/>
              <a:buAutoNum type="arabicPeriod"/>
            </a:pPr>
            <a:r>
              <a:rPr lang="en-GB" sz="2000" dirty="0" smtClean="0">
                <a:latin typeface="Tahoma"/>
                <a:ea typeface="Tahoma"/>
                <a:cs typeface="Tahoma"/>
                <a:sym typeface="Tahoma"/>
              </a:rPr>
              <a:t>Revenue generation- biogas sales, carbon credits and fertiliser production.</a:t>
            </a:r>
          </a:p>
          <a:p>
            <a:pPr lvl="0" indent="-457200" algn="l" rtl="0">
              <a:lnSpc>
                <a:spcPct val="90000"/>
              </a:lnSpc>
              <a:spcBef>
                <a:spcPts val="0"/>
              </a:spcBef>
              <a:spcAft>
                <a:spcPts val="0"/>
              </a:spcAft>
              <a:buClr>
                <a:schemeClr val="dk1"/>
              </a:buClr>
              <a:buSzPts val="2000"/>
              <a:buAutoNum type="arabicPeriod"/>
            </a:pPr>
            <a:endParaRPr lang="en-GB" sz="2000" dirty="0" smtClean="0">
              <a:latin typeface="Tahoma"/>
              <a:ea typeface="Tahoma"/>
              <a:cs typeface="Tahoma"/>
              <a:sym typeface="Tahoma"/>
            </a:endParaRPr>
          </a:p>
          <a:p>
            <a:pPr lvl="0" indent="-457200" algn="l" rtl="0">
              <a:lnSpc>
                <a:spcPct val="90000"/>
              </a:lnSpc>
              <a:spcBef>
                <a:spcPts val="0"/>
              </a:spcBef>
              <a:spcAft>
                <a:spcPts val="0"/>
              </a:spcAft>
              <a:buClr>
                <a:schemeClr val="dk1"/>
              </a:buClr>
              <a:buSzPts val="2000"/>
              <a:buAutoNum type="arabicPeriod"/>
            </a:pPr>
            <a:endParaRPr sz="2000" dirty="0">
              <a:latin typeface="Tahoma"/>
              <a:ea typeface="Tahoma"/>
              <a:cs typeface="Tahoma"/>
              <a:sym typeface="Tahoma"/>
            </a:endParaRPr>
          </a:p>
        </p:txBody>
      </p:sp>
      <p:sp>
        <p:nvSpPr>
          <p:cNvPr id="178" name="Google Shape;178;p12"/>
          <p:cNvSpPr txBox="1">
            <a:spLocks noGrp="1"/>
          </p:cNvSpPr>
          <p:nvPr>
            <p:ph type="body" idx="2"/>
          </p:nvPr>
        </p:nvSpPr>
        <p:spPr>
          <a:xfrm>
            <a:off x="6172200" y="1500188"/>
            <a:ext cx="5181600" cy="467677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en-GB" dirty="0">
                <a:solidFill>
                  <a:srgbClr val="FF0000"/>
                </a:solidFill>
              </a:rPr>
              <a:t> Insert Photo</a:t>
            </a:r>
            <a:r>
              <a:rPr lang="en-GB" dirty="0"/>
              <a:t> </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79" name="Google Shape;179;p12"/>
          <p:cNvSpPr txBox="1"/>
          <p:nvPr/>
        </p:nvSpPr>
        <p:spPr>
          <a:xfrm>
            <a:off x="0" y="6398786"/>
            <a:ext cx="12192000" cy="467757"/>
          </a:xfrm>
          <a:prstGeom prst="rect">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GB" sz="2400" b="1" i="1" u="none" strike="noStrike" cap="none">
                <a:solidFill>
                  <a:srgbClr val="FF00FF"/>
                </a:solidFill>
                <a:latin typeface="Calibri"/>
                <a:ea typeface="Calibri"/>
                <a:cs typeface="Calibri"/>
                <a:sym typeface="Calibri"/>
              </a:rPr>
              <a:t>“Promoting Gender Inclusive Local Economic Development”</a:t>
            </a:r>
            <a:r>
              <a:rPr lang="en-GB" sz="2400" b="0" i="1" u="none" strike="noStrike" cap="none">
                <a:solidFill>
                  <a:srgbClr val="FF00FF"/>
                </a:solidFill>
                <a:latin typeface="Calibri"/>
                <a:ea typeface="Calibri"/>
                <a:cs typeface="Calibri"/>
                <a:sym typeface="Calibri"/>
              </a:rPr>
              <a:t> </a:t>
            </a:r>
            <a:endParaRPr sz="2400" b="0" i="0" u="none" strike="noStrike" cap="none">
              <a:solidFill>
                <a:srgbClr val="FF00FF"/>
              </a:solidFill>
              <a:latin typeface="Calibri"/>
              <a:ea typeface="Calibri"/>
              <a:cs typeface="Calibri"/>
              <a:sym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514475"/>
            <a:ext cx="5876926" cy="5118188"/>
          </a:xfrm>
          <a:prstGeom prst="rect">
            <a:avLst/>
          </a:prstGeom>
        </p:spPr>
      </p:pic>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t>Next Steps</a:t>
            </a:r>
            <a:endParaRPr b="1"/>
          </a:p>
        </p:txBody>
      </p:sp>
      <p:sp>
        <p:nvSpPr>
          <p:cNvPr id="185" name="Google Shape;185;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chemeClr val="dk1"/>
              </a:buClr>
              <a:buSzPts val="2800"/>
              <a:buChar char="•"/>
            </a:pPr>
            <a:r>
              <a:rPr lang="en-GB" b="1" dirty="0"/>
              <a:t>What are the next steps for the </a:t>
            </a:r>
            <a:r>
              <a:rPr lang="en-GB" b="1" dirty="0" smtClean="0"/>
              <a:t>Enterprise/Business</a:t>
            </a:r>
          </a:p>
          <a:p>
            <a:pPr marL="228600" lvl="0" indent="-228600" algn="l" rtl="0">
              <a:lnSpc>
                <a:spcPct val="90000"/>
              </a:lnSpc>
              <a:spcBef>
                <a:spcPts val="0"/>
              </a:spcBef>
              <a:spcAft>
                <a:spcPts val="0"/>
              </a:spcAft>
              <a:buClr>
                <a:schemeClr val="dk1"/>
              </a:buClr>
              <a:buSzPts val="2800"/>
              <a:buChar char="•"/>
            </a:pPr>
            <a:r>
              <a:rPr lang="en-GB" dirty="0" smtClean="0"/>
              <a:t>Scaling up operations by increasing biogas production and expand facilities.</a:t>
            </a:r>
          </a:p>
          <a:p>
            <a:pPr marL="228600" lvl="0" indent="-228600" algn="l" rtl="0">
              <a:lnSpc>
                <a:spcPct val="90000"/>
              </a:lnSpc>
              <a:spcBef>
                <a:spcPts val="0"/>
              </a:spcBef>
              <a:spcAft>
                <a:spcPts val="0"/>
              </a:spcAft>
              <a:buClr>
                <a:schemeClr val="dk1"/>
              </a:buClr>
              <a:buSzPts val="2800"/>
              <a:buChar char="•"/>
            </a:pPr>
            <a:r>
              <a:rPr lang="en-GB" dirty="0" smtClean="0"/>
              <a:t>Invest in research and development that is exploring new technologies and process e. g fractation and combustion of biogas</a:t>
            </a:r>
          </a:p>
          <a:p>
            <a:pPr marL="228600" lvl="0" indent="-228600" algn="l" rtl="0">
              <a:lnSpc>
                <a:spcPct val="90000"/>
              </a:lnSpc>
              <a:spcBef>
                <a:spcPts val="0"/>
              </a:spcBef>
              <a:spcAft>
                <a:spcPts val="0"/>
              </a:spcAft>
              <a:buClr>
                <a:schemeClr val="dk1"/>
              </a:buClr>
              <a:buSzPts val="2800"/>
              <a:buChar char="•"/>
            </a:pPr>
            <a:r>
              <a:rPr lang="en-GB" dirty="0" smtClean="0"/>
              <a:t>Establish a community engagement program- educate involve local communities</a:t>
            </a:r>
          </a:p>
          <a:p>
            <a:pPr marL="228600" lvl="0" indent="-228600" algn="l" rtl="0">
              <a:lnSpc>
                <a:spcPct val="90000"/>
              </a:lnSpc>
              <a:spcBef>
                <a:spcPts val="0"/>
              </a:spcBef>
              <a:spcAft>
                <a:spcPts val="0"/>
              </a:spcAft>
              <a:buClr>
                <a:schemeClr val="dk1"/>
              </a:buClr>
              <a:buSzPts val="2800"/>
              <a:buChar char="•"/>
            </a:pPr>
            <a:r>
              <a:rPr lang="en-GB" dirty="0" smtClean="0"/>
              <a:t>Develop a strategic business plan- outlining growth, expansion strategies</a:t>
            </a:r>
          </a:p>
          <a:p>
            <a:pPr marL="228600" lvl="0" indent="-228600" algn="l" rtl="0">
              <a:lnSpc>
                <a:spcPct val="90000"/>
              </a:lnSpc>
              <a:spcBef>
                <a:spcPts val="0"/>
              </a:spcBef>
              <a:spcAft>
                <a:spcPts val="0"/>
              </a:spcAft>
              <a:buClr>
                <a:schemeClr val="dk1"/>
              </a:buClr>
              <a:buSzPts val="2800"/>
              <a:buChar char="•"/>
            </a:pPr>
            <a:r>
              <a:rPr lang="en-GB" dirty="0" smtClean="0"/>
              <a:t>Develop a sustainability report- track environmental, social, economic impacts</a:t>
            </a:r>
          </a:p>
          <a:p>
            <a:pPr marL="228600" lvl="0" indent="-228600" algn="l" rtl="0">
              <a:lnSpc>
                <a:spcPct val="90000"/>
              </a:lnSpc>
              <a:spcBef>
                <a:spcPts val="0"/>
              </a:spcBef>
              <a:spcAft>
                <a:spcPts val="0"/>
              </a:spcAft>
              <a:buClr>
                <a:schemeClr val="dk1"/>
              </a:buClr>
              <a:buSzPts val="2800"/>
              <a:buChar char="•"/>
            </a:pPr>
            <a:r>
              <a:rPr lang="en-GB" dirty="0" smtClean="0"/>
              <a:t>Establish a revenue diversification strategy- reduce dependence on single revenue streams</a:t>
            </a:r>
            <a:endParaRPr dirty="0"/>
          </a:p>
        </p:txBody>
      </p:sp>
      <p:sp>
        <p:nvSpPr>
          <p:cNvPr id="186" name="Google Shape;186;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600" y="4140199"/>
            <a:ext cx="5994400" cy="226060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599" y="1803400"/>
            <a:ext cx="2997201" cy="233679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175" y="1803400"/>
            <a:ext cx="2698750" cy="233679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90"/>
        <p:cNvGrpSpPr/>
        <p:nvPr/>
      </p:nvGrpSpPr>
      <p:grpSpPr>
        <a:xfrm>
          <a:off x="0" y="0"/>
          <a:ext cx="0" cy="0"/>
          <a:chOff x="0" y="0"/>
          <a:chExt cx="0" cy="0"/>
        </a:xfrm>
      </p:grpSpPr>
      <p:sp>
        <p:nvSpPr>
          <p:cNvPr id="191" name="Google Shape;191;p14"/>
          <p:cNvSpPr txBox="1">
            <a:spLocks noGrp="1"/>
          </p:cNvSpPr>
          <p:nvPr>
            <p:ph type="title"/>
          </p:nvPr>
        </p:nvSpPr>
        <p:spPr>
          <a:xfrm>
            <a:off x="1484311" y="115910"/>
            <a:ext cx="10018713" cy="7727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Additional information?</a:t>
            </a:r>
            <a:endParaRPr b="1"/>
          </a:p>
        </p:txBody>
      </p:sp>
      <p:sp>
        <p:nvSpPr>
          <p:cNvPr id="192" name="Google Shape;192;p14"/>
          <p:cNvSpPr txBox="1">
            <a:spLocks noGrp="1"/>
          </p:cNvSpPr>
          <p:nvPr>
            <p:ph type="body" idx="1"/>
          </p:nvPr>
        </p:nvSpPr>
        <p:spPr>
          <a:xfrm>
            <a:off x="1484310" y="991673"/>
            <a:ext cx="10325617" cy="5563673"/>
          </a:xfrm>
          <a:prstGeom prst="rect">
            <a:avLst/>
          </a:prstGeom>
          <a:noFill/>
          <a:ln>
            <a:noFill/>
          </a:ln>
        </p:spPr>
        <p:txBody>
          <a:bodyPr spcFirstLastPara="1" wrap="square" lIns="91425" tIns="45700" rIns="91425" bIns="45700" anchor="t" anchorCtr="0">
            <a:normAutofit fontScale="77500" lnSpcReduction="20000"/>
          </a:bodyPr>
          <a:lstStyle/>
          <a:p>
            <a:pPr marL="228600" lvl="0" indent="-50800" algn="l" rtl="0">
              <a:lnSpc>
                <a:spcPct val="90000"/>
              </a:lnSpc>
              <a:spcBef>
                <a:spcPts val="0"/>
              </a:spcBef>
              <a:spcAft>
                <a:spcPts val="0"/>
              </a:spcAft>
              <a:buClr>
                <a:schemeClr val="dk1"/>
              </a:buClr>
              <a:buSzPts val="2800"/>
              <a:buNone/>
            </a:pPr>
            <a:r>
              <a:rPr lang="en-US" dirty="0" smtClean="0">
                <a:latin typeface="Tahoma" pitchFamily="34" charset="0"/>
                <a:ea typeface="Tahoma" pitchFamily="34" charset="0"/>
                <a:cs typeface="Tahoma" pitchFamily="34" charset="0"/>
              </a:rPr>
              <a:t>Currently our project has constructed 46 biogases around the Zibagwe District.  The biogases were constructed at strategic points especially clinics and schools.  In schools the program is complimenting the feed program that was introduced by His Excellency the President of Zimbabwe Dr. E.D. Mnangagwa.  The schools are now using the biogas for cooking thereby saving the children falling prey to abusers when going into the bush fetching firewood.</a:t>
            </a:r>
          </a:p>
          <a:p>
            <a:pPr marL="228600" lvl="0" indent="-50800" algn="l" rtl="0">
              <a:lnSpc>
                <a:spcPct val="90000"/>
              </a:lnSpc>
              <a:spcBef>
                <a:spcPts val="0"/>
              </a:spcBef>
              <a:spcAft>
                <a:spcPts val="0"/>
              </a:spcAft>
              <a:buClr>
                <a:schemeClr val="dk1"/>
              </a:buClr>
              <a:buSzPts val="2800"/>
              <a:buNone/>
            </a:pPr>
            <a:endParaRPr lang="en-US" dirty="0" smtClean="0">
              <a:latin typeface="Tahoma" pitchFamily="34" charset="0"/>
              <a:ea typeface="Tahoma" pitchFamily="34" charset="0"/>
              <a:cs typeface="Tahoma" pitchFamily="34" charset="0"/>
            </a:endParaRPr>
          </a:p>
          <a:p>
            <a:pPr marL="228600" lvl="0" indent="-50800" algn="l" rtl="0">
              <a:lnSpc>
                <a:spcPct val="90000"/>
              </a:lnSpc>
              <a:spcBef>
                <a:spcPts val="0"/>
              </a:spcBef>
              <a:spcAft>
                <a:spcPts val="0"/>
              </a:spcAft>
              <a:buClr>
                <a:schemeClr val="dk1"/>
              </a:buClr>
              <a:buSzPts val="2800"/>
              <a:buNone/>
            </a:pPr>
            <a:r>
              <a:rPr lang="en-US" dirty="0" smtClean="0">
                <a:latin typeface="Tahoma" pitchFamily="34" charset="0"/>
                <a:ea typeface="Tahoma" pitchFamily="34" charset="0"/>
                <a:cs typeface="Tahoma" pitchFamily="34" charset="0"/>
              </a:rPr>
              <a:t>The biogases were also constructed at the clinics where they cater for waiting mothers and connected to refrigerators for vaccine preservation.  At all council clinics we have mother waiting shelters where we have expectant mothers waiting for delivering.  The waiting mothers will not have hustles of going to fetch firewood for cooking  where they might be raped by artisanal miners.  The cooking is now easy for them as they will be using biogas for cooking.  In all the 46 cites they have a biogas stove and biogas bag where biogas can be stored for later use when the weather is not conducive for the production of biogas.</a:t>
            </a:r>
          </a:p>
          <a:p>
            <a:pPr marL="228600" lvl="0" indent="-50800" algn="l" rtl="0">
              <a:lnSpc>
                <a:spcPct val="90000"/>
              </a:lnSpc>
              <a:spcBef>
                <a:spcPts val="0"/>
              </a:spcBef>
              <a:spcAft>
                <a:spcPts val="0"/>
              </a:spcAft>
              <a:buClr>
                <a:schemeClr val="dk1"/>
              </a:buClr>
              <a:buSzPts val="2800"/>
              <a:buNone/>
            </a:pPr>
            <a:endParaRPr lang="en-US" dirty="0">
              <a:latin typeface="Tahoma" pitchFamily="34" charset="0"/>
              <a:ea typeface="Tahoma" pitchFamily="34" charset="0"/>
              <a:cs typeface="Tahoma" pitchFamily="34" charset="0"/>
            </a:endParaRPr>
          </a:p>
          <a:p>
            <a:pPr marL="228600" lvl="0" indent="-50800" algn="l" rtl="0">
              <a:lnSpc>
                <a:spcPct val="90000"/>
              </a:lnSpc>
              <a:spcBef>
                <a:spcPts val="0"/>
              </a:spcBef>
              <a:spcAft>
                <a:spcPts val="0"/>
              </a:spcAft>
              <a:buClr>
                <a:schemeClr val="dk1"/>
              </a:buClr>
              <a:buSzPts val="2800"/>
              <a:buNone/>
            </a:pPr>
            <a:r>
              <a:rPr lang="en-US" dirty="0" smtClean="0">
                <a:latin typeface="Tahoma" pitchFamily="34" charset="0"/>
                <a:ea typeface="Tahoma" pitchFamily="34" charset="0"/>
                <a:cs typeface="Tahoma" pitchFamily="34" charset="0"/>
              </a:rPr>
              <a:t>We are encouraging our communities to purchase the biogas bags and stoves so that they can use biogas even if they do not have a biogas digester at their household. In the near future we see each and every household having a biogas digester.</a:t>
            </a:r>
          </a:p>
          <a:p>
            <a:pPr marL="228600" lvl="0" indent="-50800" algn="l" rtl="0">
              <a:lnSpc>
                <a:spcPct val="90000"/>
              </a:lnSpc>
              <a:spcBef>
                <a:spcPts val="0"/>
              </a:spcBef>
              <a:spcAft>
                <a:spcPts val="0"/>
              </a:spcAft>
              <a:buClr>
                <a:schemeClr val="dk1"/>
              </a:buClr>
              <a:buSzPts val="2800"/>
              <a:buNone/>
            </a:pPr>
            <a:endParaRPr lang="en-US" dirty="0">
              <a:latin typeface="Tahoma" pitchFamily="34" charset="0"/>
              <a:ea typeface="Tahoma" pitchFamily="34" charset="0"/>
              <a:cs typeface="Tahoma" pitchFamily="34" charset="0"/>
            </a:endParaRPr>
          </a:p>
          <a:p>
            <a:pPr marL="228600" lvl="0" indent="-50800" algn="l" rtl="0">
              <a:lnSpc>
                <a:spcPct val="90000"/>
              </a:lnSpc>
              <a:spcBef>
                <a:spcPts val="0"/>
              </a:spcBef>
              <a:spcAft>
                <a:spcPts val="0"/>
              </a:spcAft>
              <a:buClr>
                <a:schemeClr val="dk1"/>
              </a:buClr>
              <a:buSzPts val="2800"/>
              <a:buNone/>
            </a:pPr>
            <a:endParaRPr lang="en-US" dirty="0"/>
          </a:p>
          <a:p>
            <a:pPr marL="228600" lvl="0" indent="-50800" algn="l" rtl="0">
              <a:lnSpc>
                <a:spcPct val="90000"/>
              </a:lnSpc>
              <a:spcBef>
                <a:spcPts val="0"/>
              </a:spcBef>
              <a:spcAft>
                <a:spcPts val="0"/>
              </a:spcAft>
              <a:buClr>
                <a:schemeClr val="dk1"/>
              </a:buClr>
              <a:buSzPts val="2800"/>
              <a:buNone/>
            </a:pPr>
            <a:endParaRPr dirty="0"/>
          </a:p>
        </p:txBody>
      </p:sp>
      <p:sp>
        <p:nvSpPr>
          <p:cNvPr id="193" name="Google Shape;193;p14"/>
          <p:cNvSpPr txBox="1"/>
          <p:nvPr/>
        </p:nvSpPr>
        <p:spPr>
          <a:xfrm>
            <a:off x="0" y="6398786"/>
            <a:ext cx="12192000" cy="467757"/>
          </a:xfrm>
          <a:prstGeom prst="rect">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GB" sz="2400" b="1" i="1" u="none" strike="noStrike" cap="none">
                <a:solidFill>
                  <a:srgbClr val="FF00FF"/>
                </a:solidFill>
                <a:latin typeface="Calibri"/>
                <a:ea typeface="Calibri"/>
                <a:cs typeface="Calibri"/>
                <a:sym typeface="Calibri"/>
              </a:rPr>
              <a:t>“Promoting Gender Inclusive Local Economic Development”</a:t>
            </a:r>
            <a:r>
              <a:rPr lang="en-GB" sz="2400" b="0" i="1" u="none" strike="noStrike" cap="none">
                <a:solidFill>
                  <a:srgbClr val="FF00FF"/>
                </a:solidFill>
                <a:latin typeface="Calibri"/>
                <a:ea typeface="Calibri"/>
                <a:cs typeface="Calibri"/>
                <a:sym typeface="Calibri"/>
              </a:rPr>
              <a:t> </a:t>
            </a:r>
            <a:endParaRPr sz="2400" b="0" i="0" u="none" strike="noStrike" cap="none">
              <a:solidFill>
                <a:srgbClr val="FF00FF"/>
              </a:solidFill>
              <a:latin typeface="Calibri"/>
              <a:ea typeface="Calibri"/>
              <a:cs typeface="Calibri"/>
              <a:sym typeface="Calibri"/>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b="1" dirty="0" smtClean="0">
                <a:latin typeface="+mn-lt"/>
              </a:rPr>
              <a:t>PLEASE DESCRIBE THE ENTERPRISE </a:t>
            </a:r>
            <a:endParaRPr lang="en-ZA" b="1" dirty="0">
              <a:latin typeface="+mn-lt"/>
            </a:endParaRPr>
          </a:p>
        </p:txBody>
      </p:sp>
      <p:sp>
        <p:nvSpPr>
          <p:cNvPr id="4" name="Content Placeholder 3"/>
          <p:cNvSpPr>
            <a:spLocks noGrp="1"/>
          </p:cNvSpPr>
          <p:nvPr>
            <p:ph sz="half" idx="1"/>
          </p:nvPr>
        </p:nvSpPr>
        <p:spPr>
          <a:xfrm>
            <a:off x="838200" y="1600200"/>
            <a:ext cx="5181600" cy="4798585"/>
          </a:xfrm>
        </p:spPr>
        <p:style>
          <a:lnRef idx="2">
            <a:schemeClr val="dk1"/>
          </a:lnRef>
          <a:fillRef idx="1">
            <a:schemeClr val="lt1"/>
          </a:fillRef>
          <a:effectRef idx="0">
            <a:schemeClr val="dk1"/>
          </a:effectRef>
          <a:fontRef idx="minor">
            <a:schemeClr val="dk1"/>
          </a:fontRef>
        </p:style>
        <p:txBody>
          <a:bodyPr>
            <a:normAutofit fontScale="77500" lnSpcReduction="20000"/>
          </a:bodyPr>
          <a:lstStyle/>
          <a:p>
            <a:r>
              <a:rPr lang="en-ZA" sz="2000" dirty="0">
                <a:latin typeface="Tahoma" pitchFamily="34" charset="0"/>
                <a:ea typeface="Tahoma" pitchFamily="34" charset="0"/>
                <a:cs typeface="Tahoma" pitchFamily="34" charset="0"/>
              </a:rPr>
              <a:t>Zibagwe has noted an increase in deforestation in its council </a:t>
            </a:r>
            <a:r>
              <a:rPr lang="en-ZA" sz="2000" dirty="0" smtClean="0">
                <a:latin typeface="Tahoma" pitchFamily="34" charset="0"/>
                <a:ea typeface="Tahoma" pitchFamily="34" charset="0"/>
                <a:cs typeface="Tahoma" pitchFamily="34" charset="0"/>
              </a:rPr>
              <a:t>area and also </a:t>
            </a:r>
            <a:r>
              <a:rPr lang="en-ZA" sz="2000" dirty="0">
                <a:latin typeface="Tahoma" pitchFamily="34" charset="0"/>
                <a:ea typeface="Tahoma" pitchFamily="34" charset="0"/>
                <a:cs typeface="Tahoma" pitchFamily="34" charset="0"/>
              </a:rPr>
              <a:t>noted that energy needs are a growing concern in </a:t>
            </a:r>
            <a:r>
              <a:rPr lang="en-ZA" sz="2000" dirty="0" smtClean="0">
                <a:latin typeface="Tahoma" pitchFamily="34" charset="0"/>
                <a:ea typeface="Tahoma" pitchFamily="34" charset="0"/>
                <a:cs typeface="Tahoma" pitchFamily="34" charset="0"/>
              </a:rPr>
              <a:t>its </a:t>
            </a:r>
            <a:r>
              <a:rPr lang="en-ZA" sz="2000" dirty="0">
                <a:latin typeface="Tahoma" pitchFamily="34" charset="0"/>
                <a:ea typeface="Tahoma" pitchFamily="34" charset="0"/>
                <a:cs typeface="Tahoma" pitchFamily="34" charset="0"/>
              </a:rPr>
              <a:t>communities </a:t>
            </a:r>
            <a:r>
              <a:rPr lang="en-ZA" sz="2000" dirty="0" smtClean="0">
                <a:latin typeface="Tahoma" pitchFamily="34" charset="0"/>
                <a:ea typeface="Tahoma" pitchFamily="34" charset="0"/>
                <a:cs typeface="Tahoma" pitchFamily="34" charset="0"/>
              </a:rPr>
              <a:t> </a:t>
            </a:r>
            <a:r>
              <a:rPr lang="en-ZA" sz="2000" dirty="0">
                <a:latin typeface="Tahoma" pitchFamily="34" charset="0"/>
                <a:ea typeface="Tahoma" pitchFamily="34" charset="0"/>
                <a:cs typeface="Tahoma" pitchFamily="34" charset="0"/>
              </a:rPr>
              <a:t>that most households depend on firewood. For women and girls reliance on firewood translates into high labour, energy demands and increased health costs. The responsibility of collecting firewood often falls on girls leading to lower rates of school enrolment for school aged </a:t>
            </a:r>
            <a:r>
              <a:rPr lang="en-ZA" sz="2000" dirty="0" smtClean="0">
                <a:latin typeface="Tahoma" pitchFamily="34" charset="0"/>
                <a:ea typeface="Tahoma" pitchFamily="34" charset="0"/>
                <a:cs typeface="Tahoma" pitchFamily="34" charset="0"/>
              </a:rPr>
              <a:t>girls. Female </a:t>
            </a:r>
            <a:r>
              <a:rPr lang="en-ZA" sz="2000" dirty="0">
                <a:latin typeface="Tahoma" pitchFamily="34" charset="0"/>
                <a:ea typeface="Tahoma" pitchFamily="34" charset="0"/>
                <a:cs typeface="Tahoma" pitchFamily="34" charset="0"/>
              </a:rPr>
              <a:t>headed households are more likely to be worried about health risks associated with smoke related illnesses, mitigate climate change and lower air pollution. </a:t>
            </a:r>
            <a:r>
              <a:rPr lang="en-ZA" sz="2000" dirty="0" smtClean="0">
                <a:latin typeface="Tahoma" pitchFamily="34" charset="0"/>
                <a:ea typeface="Tahoma" pitchFamily="34" charset="0"/>
                <a:cs typeface="Tahoma" pitchFamily="34" charset="0"/>
              </a:rPr>
              <a:t> Council constructed 46 biogas digesters around the district that are seeing women, youths ,PWD and men benefit through use of clean energy in the form of biogas.</a:t>
            </a:r>
          </a:p>
          <a:p>
            <a:r>
              <a:rPr lang="en-GB" sz="2000" dirty="0" smtClean="0">
                <a:latin typeface="Tahoma" panose="020B0604030504040204" pitchFamily="34" charset="0"/>
                <a:ea typeface="Tahoma" panose="020B0604030504040204" pitchFamily="34" charset="0"/>
                <a:cs typeface="Tahoma" panose="020B0604030504040204" pitchFamily="34" charset="0"/>
              </a:rPr>
              <a:t>Number of Members- 50.</a:t>
            </a:r>
          </a:p>
          <a:p>
            <a:r>
              <a:rPr lang="en-GB" sz="2000" dirty="0">
                <a:latin typeface="Tahoma" panose="020B0604030504040204" pitchFamily="34" charset="0"/>
                <a:ea typeface="Tahoma" panose="020B0604030504040204" pitchFamily="34" charset="0"/>
                <a:cs typeface="Tahoma" panose="020B0604030504040204" pitchFamily="34" charset="0"/>
              </a:rPr>
              <a:t>R</a:t>
            </a:r>
            <a:r>
              <a:rPr lang="en-GB" sz="2000" dirty="0" smtClean="0">
                <a:latin typeface="Tahoma" panose="020B0604030504040204" pitchFamily="34" charset="0"/>
                <a:ea typeface="Tahoma" panose="020B0604030504040204" pitchFamily="34" charset="0"/>
                <a:cs typeface="Tahoma" panose="020B0604030504040204" pitchFamily="34" charset="0"/>
              </a:rPr>
              <a:t>egistration status</a:t>
            </a:r>
            <a:r>
              <a:rPr lang="en-GB" sz="2000" dirty="0">
                <a:latin typeface="Tahoma" panose="020B0604030504040204" pitchFamily="34" charset="0"/>
                <a:ea typeface="Tahoma" panose="020B0604030504040204" pitchFamily="34" charset="0"/>
                <a:cs typeface="Tahoma" panose="020B0604030504040204" pitchFamily="34" charset="0"/>
              </a:rPr>
              <a:t> </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en-GB" sz="2000" b="1" dirty="0" smtClean="0">
                <a:latin typeface="Tahoma" panose="020B0604030504040204" pitchFamily="34" charset="0"/>
                <a:ea typeface="Tahoma" panose="020B0604030504040204" pitchFamily="34" charset="0"/>
                <a:cs typeface="Tahoma" panose="020B0604030504040204" pitchFamily="34" charset="0"/>
              </a:rPr>
              <a:t>not yet registered</a:t>
            </a:r>
            <a:r>
              <a:rPr lang="en-GB" sz="2000" dirty="0" smtClean="0">
                <a:latin typeface="Tahoma" panose="020B0604030504040204" pitchFamily="34" charset="0"/>
                <a:ea typeface="Tahoma" panose="020B0604030504040204" pitchFamily="34" charset="0"/>
                <a:cs typeface="Tahoma" panose="020B0604030504040204" pitchFamily="34" charset="0"/>
              </a:rPr>
              <a:t> </a:t>
            </a:r>
          </a:p>
          <a:p>
            <a:r>
              <a:rPr lang="en-GB" sz="2000" dirty="0" smtClean="0">
                <a:latin typeface="Tahoma" panose="020B0604030504040204" pitchFamily="34" charset="0"/>
                <a:ea typeface="Tahoma" panose="020B0604030504040204" pitchFamily="34" charset="0"/>
                <a:cs typeface="Tahoma" panose="020B0604030504040204" pitchFamily="34" charset="0"/>
              </a:rPr>
              <a:t>What type of registration is in place- </a:t>
            </a:r>
            <a:r>
              <a:rPr lang="en-GB" sz="2000" b="1" dirty="0" smtClean="0">
                <a:latin typeface="Tahoma" panose="020B0604030504040204" pitchFamily="34" charset="0"/>
                <a:ea typeface="Tahoma" panose="020B0604030504040204" pitchFamily="34" charset="0"/>
                <a:cs typeface="Tahoma" panose="020B0604030504040204" pitchFamily="34" charset="0"/>
              </a:rPr>
              <a:t>In the process of registering as a cooperative</a:t>
            </a:r>
          </a:p>
          <a:p>
            <a:r>
              <a:rPr lang="en-GB" sz="2000" dirty="0" smtClean="0">
                <a:latin typeface="Tahoma" panose="020B0604030504040204" pitchFamily="34" charset="0"/>
                <a:ea typeface="Tahoma" panose="020B0604030504040204" pitchFamily="34" charset="0"/>
                <a:cs typeface="Tahoma" panose="020B0604030504040204" pitchFamily="34" charset="0"/>
              </a:rPr>
              <a:t>How often does the enterprise have meetings-</a:t>
            </a:r>
          </a:p>
          <a:p>
            <a:r>
              <a:rPr lang="en-GB" sz="2000" b="1" dirty="0" smtClean="0">
                <a:latin typeface="Tahoma" panose="020B0604030504040204" pitchFamily="34" charset="0"/>
                <a:ea typeface="Tahoma" panose="020B0604030504040204" pitchFamily="34" charset="0"/>
                <a:cs typeface="Tahoma" panose="020B0604030504040204" pitchFamily="34" charset="0"/>
              </a:rPr>
              <a:t>Monthly</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sz="half" idx="2"/>
          </p:nvPr>
        </p:nvSpPr>
        <p:spPr/>
        <p:style>
          <a:lnRef idx="2">
            <a:schemeClr val="dk1"/>
          </a:lnRef>
          <a:fillRef idx="1">
            <a:schemeClr val="lt1"/>
          </a:fillRef>
          <a:effectRef idx="0">
            <a:schemeClr val="dk1"/>
          </a:effectRef>
          <a:fontRef idx="minor">
            <a:schemeClr val="dk1"/>
          </a:fontRef>
        </p:style>
        <p:txBody>
          <a:bodyPr>
            <a:normAutofit fontScale="77500" lnSpcReduction="20000"/>
          </a:bodyPr>
          <a:lstStyle/>
          <a:p>
            <a:r>
              <a:rPr lang="en-ZA" dirty="0" smtClean="0">
                <a:solidFill>
                  <a:srgbClr val="FF0000"/>
                </a:solidFill>
              </a:rPr>
              <a:t>Insert Photo or video </a:t>
            </a:r>
            <a:endParaRPr lang="en-GB" dirty="0">
              <a:solidFill>
                <a:srgbClr val="FF0000"/>
              </a:solidFill>
            </a:endParaRPr>
          </a:p>
        </p:txBody>
      </p:sp>
      <p:sp>
        <p:nvSpPr>
          <p:cNvPr id="6" name="TextBox 5"/>
          <p:cNvSpPr txBox="1"/>
          <p:nvPr/>
        </p:nvSpPr>
        <p:spPr>
          <a:xfrm>
            <a:off x="0" y="6398786"/>
            <a:ext cx="12192000" cy="46775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GB" sz="2400" b="1" i="1" dirty="0">
                <a:solidFill>
                  <a:srgbClr val="FF00FF"/>
                </a:solidFill>
              </a:rPr>
              <a:t>“Promoting Gender Inclusive Local Economic Development”</a:t>
            </a:r>
            <a:r>
              <a:rPr lang="en-GB" sz="2400" i="1" dirty="0">
                <a:solidFill>
                  <a:srgbClr val="FF00FF"/>
                </a:solidFill>
              </a:rPr>
              <a:t> </a:t>
            </a:r>
            <a:endParaRPr lang="en-ZW" sz="2400" dirty="0">
              <a:solidFill>
                <a:srgbClr val="FF00FF"/>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1557338"/>
            <a:ext cx="5962650" cy="4841448"/>
          </a:xfrm>
          <a:prstGeom prst="rect">
            <a:avLst/>
          </a:prstGeom>
        </p:spPr>
      </p:pic>
    </p:spTree>
    <p:extLst>
      <p:ext uri="{BB962C8B-B14F-4D97-AF65-F5344CB8AC3E}">
        <p14:creationId xmlns:p14="http://schemas.microsoft.com/office/powerpoint/2010/main" val="423325933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latin typeface="Calibri"/>
                <a:ea typeface="Calibri"/>
                <a:cs typeface="Calibri"/>
                <a:sym typeface="Calibri"/>
              </a:rPr>
              <a:t>BUSINESS PLAN &amp; MODEL?</a:t>
            </a:r>
            <a:endParaRPr b="1">
              <a:latin typeface="Calibri"/>
              <a:ea typeface="Calibri"/>
              <a:cs typeface="Calibri"/>
              <a:sym typeface="Calibri"/>
            </a:endParaRPr>
          </a:p>
        </p:txBody>
      </p:sp>
      <p:sp>
        <p:nvSpPr>
          <p:cNvPr id="107" name="Google Shape;107;p3"/>
          <p:cNvSpPr txBox="1">
            <a:spLocks noGrp="1"/>
          </p:cNvSpPr>
          <p:nvPr>
            <p:ph type="body" idx="1"/>
          </p:nvPr>
        </p:nvSpPr>
        <p:spPr>
          <a:xfrm>
            <a:off x="1065210" y="2249486"/>
            <a:ext cx="5030700" cy="41493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chemeClr val="dk1"/>
              </a:buClr>
              <a:buSzPts val="2000"/>
              <a:buChar char="•"/>
            </a:pPr>
            <a:r>
              <a:rPr lang="en-GB" sz="2000" dirty="0">
                <a:solidFill>
                  <a:schemeClr val="dk1"/>
                </a:solidFill>
                <a:latin typeface="Tahoma"/>
                <a:ea typeface="Tahoma"/>
                <a:cs typeface="Tahoma"/>
                <a:sym typeface="Tahoma"/>
              </a:rPr>
              <a:t>Do you have a </a:t>
            </a:r>
            <a:r>
              <a:rPr lang="en-GB" sz="2000" b="1" dirty="0">
                <a:solidFill>
                  <a:schemeClr val="dk1"/>
                </a:solidFill>
                <a:latin typeface="Tahoma"/>
                <a:ea typeface="Tahoma"/>
                <a:cs typeface="Tahoma"/>
                <a:sym typeface="Tahoma"/>
              </a:rPr>
              <a:t>Business Plan </a:t>
            </a:r>
            <a:r>
              <a:rPr lang="en-GB" sz="2000" dirty="0">
                <a:solidFill>
                  <a:schemeClr val="dk1"/>
                </a:solidFill>
                <a:latin typeface="Tahoma"/>
                <a:ea typeface="Tahoma"/>
                <a:cs typeface="Tahoma"/>
                <a:sym typeface="Tahoma"/>
              </a:rPr>
              <a:t>in place</a:t>
            </a:r>
            <a:r>
              <a:rPr lang="en-GB" sz="2000" dirty="0" smtClean="0">
                <a:solidFill>
                  <a:schemeClr val="dk1"/>
                </a:solidFill>
                <a:latin typeface="Tahoma"/>
                <a:ea typeface="Tahoma"/>
                <a:cs typeface="Tahoma"/>
                <a:sym typeface="Tahoma"/>
              </a:rPr>
              <a:t>? </a:t>
            </a:r>
            <a:r>
              <a:rPr lang="en-GB" sz="2000" b="1" dirty="0" smtClean="0">
                <a:solidFill>
                  <a:schemeClr val="dk1"/>
                </a:solidFill>
                <a:latin typeface="Tahoma"/>
                <a:ea typeface="Tahoma"/>
                <a:cs typeface="Tahoma"/>
                <a:sym typeface="Tahoma"/>
              </a:rPr>
              <a:t>YES</a:t>
            </a:r>
            <a:endParaRPr b="1" dirty="0"/>
          </a:p>
          <a:p>
            <a:pPr marL="228600" lvl="0" indent="-228600" algn="l" rtl="0">
              <a:lnSpc>
                <a:spcPct val="90000"/>
              </a:lnSpc>
              <a:spcBef>
                <a:spcPts val="1000"/>
              </a:spcBef>
              <a:spcAft>
                <a:spcPts val="0"/>
              </a:spcAft>
              <a:buClr>
                <a:schemeClr val="dk1"/>
              </a:buClr>
              <a:buSzPts val="2000"/>
              <a:buChar char="•"/>
            </a:pPr>
            <a:r>
              <a:rPr lang="en-GB" sz="2000" dirty="0">
                <a:solidFill>
                  <a:schemeClr val="dk1"/>
                </a:solidFill>
                <a:latin typeface="Tahoma"/>
                <a:ea typeface="Tahoma"/>
                <a:cs typeface="Tahoma"/>
                <a:sym typeface="Tahoma"/>
              </a:rPr>
              <a:t>Has the enterprise implemented the </a:t>
            </a:r>
            <a:r>
              <a:rPr lang="en-GB" sz="2000" b="1" dirty="0">
                <a:solidFill>
                  <a:schemeClr val="dk1"/>
                </a:solidFill>
                <a:latin typeface="Tahoma"/>
                <a:ea typeface="Tahoma"/>
                <a:cs typeface="Tahoma"/>
                <a:sym typeface="Tahoma"/>
              </a:rPr>
              <a:t>business </a:t>
            </a:r>
            <a:r>
              <a:rPr lang="en-GB" sz="2000" b="1" dirty="0" smtClean="0">
                <a:solidFill>
                  <a:schemeClr val="dk1"/>
                </a:solidFill>
                <a:latin typeface="Tahoma"/>
                <a:ea typeface="Tahoma"/>
                <a:cs typeface="Tahoma"/>
                <a:sym typeface="Tahoma"/>
              </a:rPr>
              <a:t>plan-</a:t>
            </a:r>
            <a:r>
              <a:rPr lang="en-GB" sz="2000" b="1" dirty="0" smtClean="0">
                <a:latin typeface="Tahoma"/>
                <a:ea typeface="Tahoma"/>
                <a:cs typeface="Tahoma"/>
                <a:sym typeface="Tahoma"/>
              </a:rPr>
              <a:t> YES</a:t>
            </a:r>
            <a:endParaRPr dirty="0"/>
          </a:p>
          <a:p>
            <a:pPr marL="0" lvl="0" indent="0" algn="l" rtl="0">
              <a:lnSpc>
                <a:spcPct val="90000"/>
              </a:lnSpc>
              <a:spcBef>
                <a:spcPts val="1000"/>
              </a:spcBef>
              <a:spcAft>
                <a:spcPts val="0"/>
              </a:spcAft>
              <a:buClr>
                <a:schemeClr val="dk1"/>
              </a:buClr>
              <a:buSzPts val="2000"/>
              <a:buNone/>
            </a:pPr>
            <a:r>
              <a:rPr lang="en-GB" sz="2000" b="1" dirty="0">
                <a:solidFill>
                  <a:schemeClr val="dk1"/>
                </a:solidFill>
                <a:latin typeface="Tahoma"/>
                <a:ea typeface="Tahoma"/>
                <a:cs typeface="Tahoma"/>
                <a:sym typeface="Tahoma"/>
              </a:rPr>
              <a:t>Describe the business </a:t>
            </a:r>
            <a:r>
              <a:rPr lang="en-GB" sz="2000" b="1" dirty="0" smtClean="0">
                <a:solidFill>
                  <a:schemeClr val="dk1"/>
                </a:solidFill>
                <a:latin typeface="Tahoma"/>
                <a:ea typeface="Tahoma"/>
                <a:cs typeface="Tahoma"/>
                <a:sym typeface="Tahoma"/>
              </a:rPr>
              <a:t>mode</a:t>
            </a:r>
            <a:r>
              <a:rPr lang="en-GB" sz="2000" dirty="0" smtClean="0">
                <a:solidFill>
                  <a:schemeClr val="dk1"/>
                </a:solidFill>
                <a:latin typeface="Tahoma"/>
                <a:ea typeface="Tahoma"/>
                <a:cs typeface="Tahoma"/>
                <a:sym typeface="Tahoma"/>
              </a:rPr>
              <a:t>l</a:t>
            </a:r>
          </a:p>
          <a:p>
            <a:pPr marL="228600" lvl="0" indent="-228600" algn="l" rtl="0">
              <a:lnSpc>
                <a:spcPct val="90000"/>
              </a:lnSpc>
              <a:spcBef>
                <a:spcPts val="1000"/>
              </a:spcBef>
              <a:spcAft>
                <a:spcPts val="0"/>
              </a:spcAft>
              <a:buClr>
                <a:schemeClr val="dk1"/>
              </a:buClr>
              <a:buSzPts val="2000"/>
              <a:buChar char="•"/>
            </a:pPr>
            <a:r>
              <a:rPr lang="en-GB" sz="2000" dirty="0" smtClean="0">
                <a:latin typeface="Tahoma"/>
                <a:ea typeface="Tahoma"/>
                <a:cs typeface="Tahoma"/>
                <a:sym typeface="Tahoma"/>
              </a:rPr>
              <a:t>The business model is a framework a company uses to creat,deliver and capture value. It comprises how the business operate s, how it generates revenue and how it interact with customers. </a:t>
            </a:r>
            <a:endParaRPr dirty="0"/>
          </a:p>
          <a:p>
            <a:pPr marL="228600" lvl="0" indent="-228600" algn="l" rtl="0">
              <a:lnSpc>
                <a:spcPct val="90000"/>
              </a:lnSpc>
              <a:spcBef>
                <a:spcPts val="1000"/>
              </a:spcBef>
              <a:spcAft>
                <a:spcPts val="0"/>
              </a:spcAft>
              <a:buClr>
                <a:schemeClr val="dk1"/>
              </a:buClr>
              <a:buSzPts val="2000"/>
              <a:buChar char="•"/>
            </a:pPr>
            <a:r>
              <a:rPr lang="en-GB" sz="2000" b="1" dirty="0">
                <a:solidFill>
                  <a:schemeClr val="dk1"/>
                </a:solidFill>
                <a:latin typeface="Tahoma"/>
                <a:ea typeface="Tahoma"/>
                <a:cs typeface="Tahoma"/>
                <a:sym typeface="Tahoma"/>
              </a:rPr>
              <a:t>What kind of support has the business received</a:t>
            </a:r>
            <a:r>
              <a:rPr lang="en-GB" sz="2000" b="1" dirty="0" smtClean="0">
                <a:solidFill>
                  <a:schemeClr val="dk1"/>
                </a:solidFill>
                <a:latin typeface="Tahoma"/>
                <a:ea typeface="Tahoma"/>
                <a:cs typeface="Tahoma"/>
                <a:sym typeface="Tahoma"/>
              </a:rPr>
              <a:t>?</a:t>
            </a:r>
          </a:p>
          <a:p>
            <a:pPr marL="228600" lvl="0" indent="-228600" algn="l" rtl="0">
              <a:lnSpc>
                <a:spcPct val="90000"/>
              </a:lnSpc>
              <a:spcBef>
                <a:spcPts val="1000"/>
              </a:spcBef>
              <a:spcAft>
                <a:spcPts val="0"/>
              </a:spcAft>
              <a:buClr>
                <a:schemeClr val="dk1"/>
              </a:buClr>
              <a:buSzPts val="2000"/>
              <a:buChar char="•"/>
            </a:pPr>
            <a:r>
              <a:rPr lang="en-GB" sz="2000" dirty="0" smtClean="0">
                <a:latin typeface="Tahoma"/>
                <a:ea typeface="Tahoma"/>
                <a:cs typeface="Tahoma"/>
                <a:sym typeface="Tahoma"/>
              </a:rPr>
              <a:t>Construction of 46 Biogases</a:t>
            </a:r>
          </a:p>
          <a:p>
            <a:pPr marL="228600" lvl="0" indent="-228600" algn="l" rtl="0">
              <a:lnSpc>
                <a:spcPct val="90000"/>
              </a:lnSpc>
              <a:spcBef>
                <a:spcPts val="1000"/>
              </a:spcBef>
              <a:spcAft>
                <a:spcPts val="0"/>
              </a:spcAft>
              <a:buClr>
                <a:schemeClr val="dk1"/>
              </a:buClr>
              <a:buSzPts val="2000"/>
              <a:buChar char="•"/>
            </a:pPr>
            <a:r>
              <a:rPr lang="en-GB" sz="2000" dirty="0" smtClean="0">
                <a:latin typeface="Tahoma"/>
                <a:ea typeface="Tahoma"/>
                <a:cs typeface="Tahoma"/>
                <a:sym typeface="Tahoma"/>
              </a:rPr>
              <a:t>Procurement of 46 Biogas Bas and stoves.</a:t>
            </a:r>
          </a:p>
          <a:p>
            <a:pPr marL="342900">
              <a:buSzPts val="2000"/>
            </a:pPr>
            <a:r>
              <a:rPr lang="en-GB" sz="2000" dirty="0" smtClean="0">
                <a:latin typeface="Tahoma"/>
                <a:ea typeface="Tahoma"/>
                <a:cs typeface="Tahoma"/>
                <a:sym typeface="Tahoma"/>
              </a:rPr>
              <a:t>Capacity building in the form of training of Entrepreneurs.</a:t>
            </a:r>
          </a:p>
          <a:p>
            <a:pPr marL="342900">
              <a:buSzPts val="2000"/>
            </a:pPr>
            <a:r>
              <a:rPr lang="en-GB" sz="2000" dirty="0" smtClean="0">
                <a:latin typeface="Tahoma"/>
                <a:ea typeface="Tahoma"/>
                <a:cs typeface="Tahoma"/>
                <a:sym typeface="Tahoma"/>
              </a:rPr>
              <a:t>Support letters to access loans and company registration</a:t>
            </a:r>
          </a:p>
          <a:p>
            <a:pPr marL="228600" lvl="0" indent="-228600" algn="l" rtl="0">
              <a:lnSpc>
                <a:spcPct val="90000"/>
              </a:lnSpc>
              <a:spcBef>
                <a:spcPts val="1000"/>
              </a:spcBef>
              <a:spcAft>
                <a:spcPts val="0"/>
              </a:spcAft>
              <a:buClr>
                <a:schemeClr val="dk1"/>
              </a:buClr>
              <a:buSzPts val="2000"/>
              <a:buChar char="•"/>
            </a:pPr>
            <a:endParaRPr dirty="0"/>
          </a:p>
        </p:txBody>
      </p:sp>
      <p:sp>
        <p:nvSpPr>
          <p:cNvPr id="108" name="Google Shape;108;p3"/>
          <p:cNvSpPr txBox="1">
            <a:spLocks noGrp="1"/>
          </p:cNvSpPr>
          <p:nvPr>
            <p:ph type="body" idx="2"/>
          </p:nvPr>
        </p:nvSpPr>
        <p:spPr>
          <a:xfrm>
            <a:off x="6172200" y="2249486"/>
            <a:ext cx="5058177" cy="3790706"/>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rmAutofit fontScale="40000" lnSpcReduction="20000"/>
          </a:bodyPr>
          <a:lstStyle/>
          <a:p>
            <a:r>
              <a:rPr lang="en-GB" dirty="0">
                <a:solidFill>
                  <a:srgbClr val="FF0000"/>
                </a:solidFill>
                <a:latin typeface="Calibri"/>
                <a:ea typeface="Calibri"/>
                <a:cs typeface="Calibri"/>
                <a:sym typeface="Calibri"/>
              </a:rPr>
              <a:t> </a:t>
            </a:r>
            <a:r>
              <a:rPr lang="en-ZW" b="1" dirty="0"/>
              <a:t>LOCAL ECONOMIC DEVELOPMENT (LED) BUSINESS PLAN</a:t>
            </a:r>
            <a:endParaRPr lang="en-US" dirty="0"/>
          </a:p>
          <a:p>
            <a:r>
              <a:rPr lang="en-ZW" b="1" dirty="0"/>
              <a:t>ZIBAGWE BIOGAS PRODUCTION ENTERPRISE</a:t>
            </a:r>
            <a:endParaRPr lang="en-US" dirty="0"/>
          </a:p>
          <a:p>
            <a:r>
              <a:rPr lang="en-ZW" b="1" dirty="0"/>
              <a:t> </a:t>
            </a:r>
            <a:endParaRPr lang="en-US" dirty="0"/>
          </a:p>
          <a:p>
            <a:r>
              <a:rPr lang="en-ZW" b="1" dirty="0"/>
              <a:t>1.0 Executive Summary</a:t>
            </a:r>
            <a:endParaRPr lang="en-US" dirty="0"/>
          </a:p>
          <a:p>
            <a:r>
              <a:rPr lang="en-ZW" dirty="0"/>
              <a:t>An outline of the Zibagwe Biogas Production Enterprise owned/managed by the Zibagwe Biogas Production Cooperative. Zibagwe Rural District Council (RDC) noted a marked increase in deforestation in its catchment area. The household energy requirements are rising steeply owing to the increasing population, with most households depending on firewood as a source of energy. For women and girls, over-reliance on firewood as an energy source translates to high labour and energy demands as well as increased health costs. The responsibility of collecting firewood often falls on girls leading to lower rates of school enrolment for school-aged girls. Unlike male-headed households, female-headed households are more likely to be worried about health risks associated with smoke-related illnesses, mitigate climate change and lower air pollution. Progress has been slow and limited for women in very poor countries. Women face a myriad of challenges, which revolve around reproduction, productive and community work. Among the challenges are; limited access to family productive assets, limited education, low economic status, limited access to social issues, regular domestic burden, all of which contribute to increased cases of domestic violence. The establishment of 46 x 10m3 biogas digesters in all the 33 wards of Zibagwe RDC is expected to address the challenges highlighted. Biogas use could dramatically improve women`s lives in terms of health as it limits their exposure to indoor smoke.</a:t>
            </a:r>
            <a:endParaRPr lang="en-US" dirty="0"/>
          </a:p>
          <a:p>
            <a:pPr marL="0" lvl="0" indent="0" algn="l" rtl="0">
              <a:lnSpc>
                <a:spcPct val="90000"/>
              </a:lnSpc>
              <a:spcBef>
                <a:spcPts val="0"/>
              </a:spcBef>
              <a:spcAft>
                <a:spcPts val="0"/>
              </a:spcAft>
              <a:buClr>
                <a:srgbClr val="FF0000"/>
              </a:buClr>
              <a:buSzPts val="2800"/>
              <a:buNone/>
            </a:pPr>
            <a:endParaRPr dirty="0"/>
          </a:p>
        </p:txBody>
      </p:sp>
      <p:sp>
        <p:nvSpPr>
          <p:cNvPr id="109" name="Google Shape;109;p3"/>
          <p:cNvSpPr txBox="1"/>
          <p:nvPr/>
        </p:nvSpPr>
        <p:spPr>
          <a:xfrm>
            <a:off x="0" y="6398786"/>
            <a:ext cx="12192000" cy="467757"/>
          </a:xfrm>
          <a:prstGeom prst="rect">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GB" sz="2400" b="1" i="1" u="none" strike="noStrike" cap="none">
                <a:solidFill>
                  <a:srgbClr val="FF00FF"/>
                </a:solidFill>
                <a:latin typeface="Calibri"/>
                <a:ea typeface="Calibri"/>
                <a:cs typeface="Calibri"/>
                <a:sym typeface="Calibri"/>
              </a:rPr>
              <a:t>“Promoting Gender Inclusive Local Economic Development”</a:t>
            </a:r>
            <a:r>
              <a:rPr lang="en-GB" sz="2400" b="0" i="1" u="none" strike="noStrike" cap="none">
                <a:solidFill>
                  <a:srgbClr val="FF00FF"/>
                </a:solidFill>
                <a:latin typeface="Calibri"/>
                <a:ea typeface="Calibri"/>
                <a:cs typeface="Calibri"/>
                <a:sym typeface="Calibri"/>
              </a:rPr>
              <a:t> </a:t>
            </a:r>
            <a:endParaRPr sz="2400" b="0" i="0" u="none" strike="noStrike" cap="none">
              <a:solidFill>
                <a:srgbClr val="FF00FF"/>
              </a:solidFill>
              <a:latin typeface="Calibri"/>
              <a:ea typeface="Calibri"/>
              <a:cs typeface="Calibri"/>
              <a:sym typeface="Calibri"/>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latin typeface="Calibri"/>
                <a:ea typeface="Calibri"/>
                <a:cs typeface="Calibri"/>
                <a:sym typeface="Calibri"/>
              </a:rPr>
              <a:t>BUSINESS AND FINANCIAL MANAGEMENT?</a:t>
            </a:r>
            <a:endParaRPr b="1">
              <a:latin typeface="Calibri"/>
              <a:ea typeface="Calibri"/>
              <a:cs typeface="Calibri"/>
              <a:sym typeface="Calibri"/>
            </a:endParaRPr>
          </a:p>
        </p:txBody>
      </p:sp>
      <p:sp>
        <p:nvSpPr>
          <p:cNvPr id="115" name="Google Shape;115;p4"/>
          <p:cNvSpPr txBox="1">
            <a:spLocks noGrp="1"/>
          </p:cNvSpPr>
          <p:nvPr>
            <p:ph type="body" idx="1"/>
          </p:nvPr>
        </p:nvSpPr>
        <p:spPr>
          <a:xfrm>
            <a:off x="838200" y="1825625"/>
            <a:ext cx="5181600" cy="4351338"/>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rmAutofit fontScale="25000" lnSpcReduction="20000"/>
          </a:bodyPr>
          <a:lstStyle/>
          <a:p>
            <a:pPr marL="228600" lvl="0" indent="-190500" algn="l" rtl="0">
              <a:lnSpc>
                <a:spcPct val="90000"/>
              </a:lnSpc>
              <a:spcBef>
                <a:spcPts val="0"/>
              </a:spcBef>
              <a:spcAft>
                <a:spcPts val="0"/>
              </a:spcAft>
              <a:buClr>
                <a:schemeClr val="dk1"/>
              </a:buClr>
              <a:buSzPct val="100000"/>
              <a:buChar char="•"/>
            </a:pPr>
            <a:r>
              <a:rPr lang="en-GB" sz="6400" dirty="0">
                <a:solidFill>
                  <a:schemeClr val="dk1"/>
                </a:solidFill>
                <a:latin typeface="Tahoma" pitchFamily="34" charset="0"/>
                <a:ea typeface="Tahoma" pitchFamily="34" charset="0"/>
                <a:cs typeface="Tahoma" pitchFamily="34" charset="0"/>
                <a:sym typeface="Tahoma"/>
              </a:rPr>
              <a:t>Does the enterprise have a </a:t>
            </a:r>
            <a:r>
              <a:rPr lang="en-GB" sz="6400" b="1" i="1" dirty="0">
                <a:solidFill>
                  <a:schemeClr val="dk1"/>
                </a:solidFill>
                <a:latin typeface="Tahoma" pitchFamily="34" charset="0"/>
                <a:ea typeface="Tahoma" pitchFamily="34" charset="0"/>
                <a:cs typeface="Tahoma" pitchFamily="34" charset="0"/>
                <a:sym typeface="Tahoma"/>
              </a:rPr>
              <a:t>budget or forecasting tool</a:t>
            </a:r>
            <a:r>
              <a:rPr lang="en-GB" sz="6400" dirty="0">
                <a:solidFill>
                  <a:schemeClr val="dk1"/>
                </a:solidFill>
                <a:latin typeface="Tahoma" pitchFamily="34" charset="0"/>
                <a:ea typeface="Tahoma" pitchFamily="34" charset="0"/>
                <a:cs typeface="Tahoma" pitchFamily="34" charset="0"/>
                <a:sym typeface="Tahoma"/>
              </a:rPr>
              <a:t> for the business</a:t>
            </a:r>
            <a:r>
              <a:rPr lang="en-GB" sz="6400" dirty="0" smtClean="0">
                <a:solidFill>
                  <a:schemeClr val="dk1"/>
                </a:solidFill>
                <a:latin typeface="Tahoma" pitchFamily="34" charset="0"/>
                <a:ea typeface="Tahoma" pitchFamily="34" charset="0"/>
                <a:cs typeface="Tahoma" pitchFamily="34" charset="0"/>
                <a:sym typeface="Tahoma"/>
              </a:rPr>
              <a:t>? </a:t>
            </a:r>
          </a:p>
          <a:p>
            <a:pPr marL="228600" lvl="0" indent="-190500" algn="l" rtl="0">
              <a:lnSpc>
                <a:spcPct val="90000"/>
              </a:lnSpc>
              <a:spcBef>
                <a:spcPts val="0"/>
              </a:spcBef>
              <a:spcAft>
                <a:spcPts val="0"/>
              </a:spcAft>
              <a:buClr>
                <a:schemeClr val="dk1"/>
              </a:buClr>
              <a:buSzPct val="100000"/>
              <a:buChar char="•"/>
            </a:pPr>
            <a:r>
              <a:rPr lang="en-GB" sz="6400" dirty="0" smtClean="0">
                <a:solidFill>
                  <a:schemeClr val="dk1"/>
                </a:solidFill>
                <a:latin typeface="Tahoma" pitchFamily="34" charset="0"/>
                <a:ea typeface="Tahoma" pitchFamily="34" charset="0"/>
                <a:cs typeface="Tahoma" pitchFamily="34" charset="0"/>
                <a:sym typeface="Tahoma"/>
              </a:rPr>
              <a:t> </a:t>
            </a:r>
          </a:p>
          <a:p>
            <a:pPr marL="228600" lvl="0" indent="-190500" algn="l" rtl="0">
              <a:lnSpc>
                <a:spcPct val="90000"/>
              </a:lnSpc>
              <a:spcBef>
                <a:spcPts val="0"/>
              </a:spcBef>
              <a:spcAft>
                <a:spcPts val="0"/>
              </a:spcAft>
              <a:buClr>
                <a:schemeClr val="dk1"/>
              </a:buClr>
              <a:buSzPct val="100000"/>
              <a:buChar char="•"/>
            </a:pPr>
            <a:r>
              <a:rPr lang="en-GB" sz="6400" dirty="0" smtClean="0">
                <a:latin typeface="Tahoma" pitchFamily="34" charset="0"/>
                <a:ea typeface="Tahoma" pitchFamily="34" charset="0"/>
                <a:cs typeface="Tahoma" pitchFamily="34" charset="0"/>
                <a:sym typeface="Tahoma"/>
              </a:rPr>
              <a:t>Yes the enterprise uses Microsoft spreadsheet as budget forecasting tool</a:t>
            </a:r>
            <a:endParaRPr sz="6400" dirty="0">
              <a:latin typeface="Tahoma" pitchFamily="34" charset="0"/>
              <a:ea typeface="Tahoma" pitchFamily="34" charset="0"/>
              <a:cs typeface="Tahoma" pitchFamily="34" charset="0"/>
              <a:sym typeface="Arial"/>
            </a:endParaRPr>
          </a:p>
          <a:p>
            <a:pPr marL="228600" lvl="0" indent="-190500" algn="l" rtl="0">
              <a:lnSpc>
                <a:spcPct val="90000"/>
              </a:lnSpc>
              <a:spcBef>
                <a:spcPts val="0"/>
              </a:spcBef>
              <a:spcAft>
                <a:spcPts val="0"/>
              </a:spcAft>
              <a:buSzPct val="100000"/>
              <a:buFont typeface="Tahoma"/>
              <a:buChar char="•"/>
            </a:pPr>
            <a:endParaRPr sz="4000" dirty="0">
              <a:latin typeface="Tahoma" pitchFamily="34" charset="0"/>
              <a:ea typeface="Tahoma" pitchFamily="34" charset="0"/>
              <a:cs typeface="Tahoma" pitchFamily="34" charset="0"/>
              <a:sym typeface="Tahoma"/>
            </a:endParaRPr>
          </a:p>
          <a:p>
            <a:pPr marL="228600" lvl="0" indent="-190500" algn="l" rtl="0">
              <a:lnSpc>
                <a:spcPct val="90000"/>
              </a:lnSpc>
              <a:spcBef>
                <a:spcPts val="1000"/>
              </a:spcBef>
              <a:spcAft>
                <a:spcPts val="0"/>
              </a:spcAft>
              <a:buClr>
                <a:schemeClr val="dk1"/>
              </a:buClr>
              <a:buSzPct val="100000"/>
              <a:buChar char="•"/>
            </a:pPr>
            <a:r>
              <a:rPr lang="en-GB" sz="6400" dirty="0">
                <a:solidFill>
                  <a:schemeClr val="dk1"/>
                </a:solidFill>
                <a:latin typeface="Tahoma" pitchFamily="34" charset="0"/>
                <a:ea typeface="Tahoma" pitchFamily="34" charset="0"/>
                <a:cs typeface="Tahoma" pitchFamily="34" charset="0"/>
                <a:sym typeface="Tahoma"/>
              </a:rPr>
              <a:t>Does the enterprise have a record keeping system that keeps track of </a:t>
            </a:r>
            <a:r>
              <a:rPr lang="en-GB" sz="6400" b="1" i="1" dirty="0">
                <a:solidFill>
                  <a:schemeClr val="dk1"/>
                </a:solidFill>
                <a:latin typeface="Tahoma" pitchFamily="34" charset="0"/>
                <a:ea typeface="Tahoma" pitchFamily="34" charset="0"/>
                <a:cs typeface="Tahoma" pitchFamily="34" charset="0"/>
                <a:sym typeface="Tahoma"/>
              </a:rPr>
              <a:t>expenses, sales </a:t>
            </a:r>
            <a:r>
              <a:rPr lang="en-GB" sz="6400" dirty="0">
                <a:solidFill>
                  <a:schemeClr val="dk1"/>
                </a:solidFill>
                <a:latin typeface="Tahoma" pitchFamily="34" charset="0"/>
                <a:ea typeface="Tahoma" pitchFamily="34" charset="0"/>
                <a:cs typeface="Tahoma" pitchFamily="34" charset="0"/>
                <a:sym typeface="Tahoma"/>
              </a:rPr>
              <a:t>and </a:t>
            </a:r>
            <a:r>
              <a:rPr lang="en-GB" sz="6400" b="1" dirty="0">
                <a:solidFill>
                  <a:schemeClr val="dk1"/>
                </a:solidFill>
                <a:latin typeface="Tahoma" pitchFamily="34" charset="0"/>
                <a:ea typeface="Tahoma" pitchFamily="34" charset="0"/>
                <a:cs typeface="Tahoma" pitchFamily="34" charset="0"/>
                <a:sym typeface="Tahoma"/>
              </a:rPr>
              <a:t>stock</a:t>
            </a:r>
            <a:r>
              <a:rPr lang="en-GB" sz="6400" dirty="0">
                <a:solidFill>
                  <a:schemeClr val="dk1"/>
                </a:solidFill>
                <a:latin typeface="Tahoma" pitchFamily="34" charset="0"/>
                <a:ea typeface="Tahoma" pitchFamily="34" charset="0"/>
                <a:cs typeface="Tahoma" pitchFamily="34" charset="0"/>
                <a:sym typeface="Tahoma"/>
              </a:rPr>
              <a:t> inventory?</a:t>
            </a:r>
            <a:endParaRPr sz="6400" dirty="0">
              <a:solidFill>
                <a:schemeClr val="dk1"/>
              </a:solidFill>
              <a:latin typeface="Tahoma" pitchFamily="34" charset="0"/>
              <a:ea typeface="Tahoma" pitchFamily="34" charset="0"/>
              <a:cs typeface="Tahoma" pitchFamily="34" charset="0"/>
              <a:sym typeface="Tahoma"/>
            </a:endParaRPr>
          </a:p>
          <a:p>
            <a:pPr marL="228600" lvl="0" indent="-101600" algn="l" rtl="0">
              <a:spcBef>
                <a:spcPts val="1000"/>
              </a:spcBef>
              <a:spcAft>
                <a:spcPts val="0"/>
              </a:spcAft>
              <a:buNone/>
            </a:pPr>
            <a:r>
              <a:rPr lang="en-GB" sz="6400" dirty="0" smtClean="0">
                <a:latin typeface="Tahoma" pitchFamily="34" charset="0"/>
                <a:ea typeface="Tahoma" pitchFamily="34" charset="0"/>
                <a:cs typeface="Tahoma" pitchFamily="34" charset="0"/>
                <a:sym typeface="Arial"/>
              </a:rPr>
              <a:t>Yes the enterprise has record keeping system as it has a register of enterprenuers and records of expenses that were incurred in the forming of the cooperative. At the moment there are no sales as our project is still at infancy stage.</a:t>
            </a:r>
            <a:r>
              <a:rPr lang="en-GB" sz="6400" dirty="0">
                <a:latin typeface="Tahoma" pitchFamily="34" charset="0"/>
                <a:ea typeface="Tahoma" pitchFamily="34" charset="0"/>
                <a:cs typeface="Tahoma" pitchFamily="34" charset="0"/>
                <a:sym typeface="Arial"/>
              </a:rPr>
              <a:t/>
            </a:r>
            <a:br>
              <a:rPr lang="en-GB" sz="6400" dirty="0">
                <a:latin typeface="Tahoma" pitchFamily="34" charset="0"/>
                <a:ea typeface="Tahoma" pitchFamily="34" charset="0"/>
                <a:cs typeface="Tahoma" pitchFamily="34" charset="0"/>
                <a:sym typeface="Arial"/>
              </a:rPr>
            </a:br>
            <a:endParaRPr sz="6400" dirty="0">
              <a:latin typeface="Tahoma" pitchFamily="34" charset="0"/>
              <a:ea typeface="Tahoma" pitchFamily="34" charset="0"/>
              <a:cs typeface="Tahoma" pitchFamily="34" charset="0"/>
              <a:sym typeface="Arial"/>
            </a:endParaRPr>
          </a:p>
          <a:p>
            <a:pPr marL="228600" lvl="0" indent="-190500" algn="l" rtl="0">
              <a:lnSpc>
                <a:spcPct val="90000"/>
              </a:lnSpc>
              <a:spcBef>
                <a:spcPts val="1000"/>
              </a:spcBef>
              <a:spcAft>
                <a:spcPts val="0"/>
              </a:spcAft>
              <a:buSzPct val="100000"/>
              <a:buFont typeface="Tahoma"/>
              <a:buChar char="•"/>
            </a:pPr>
            <a:endParaRPr sz="4000" dirty="0">
              <a:latin typeface="Tahoma" pitchFamily="34" charset="0"/>
              <a:ea typeface="Tahoma" pitchFamily="34" charset="0"/>
              <a:cs typeface="Tahoma" pitchFamily="34" charset="0"/>
              <a:sym typeface="Tahoma"/>
            </a:endParaRPr>
          </a:p>
          <a:p>
            <a:pPr marL="228600" lvl="0" indent="-190500" algn="l" rtl="0">
              <a:lnSpc>
                <a:spcPct val="90000"/>
              </a:lnSpc>
              <a:spcBef>
                <a:spcPts val="1000"/>
              </a:spcBef>
              <a:spcAft>
                <a:spcPts val="0"/>
              </a:spcAft>
              <a:buClr>
                <a:schemeClr val="dk1"/>
              </a:buClr>
              <a:buSzPct val="100000"/>
              <a:buChar char="•"/>
            </a:pPr>
            <a:r>
              <a:rPr lang="en-GB" sz="6400" dirty="0">
                <a:solidFill>
                  <a:schemeClr val="dk1"/>
                </a:solidFill>
                <a:latin typeface="Tahoma" pitchFamily="34" charset="0"/>
                <a:ea typeface="Tahoma" pitchFamily="34" charset="0"/>
                <a:cs typeface="Tahoma" pitchFamily="34" charset="0"/>
                <a:sym typeface="Tahoma"/>
              </a:rPr>
              <a:t>Does the enterprise have a </a:t>
            </a:r>
            <a:r>
              <a:rPr lang="en-GB" sz="6400" b="1" i="1" dirty="0">
                <a:solidFill>
                  <a:schemeClr val="dk1"/>
                </a:solidFill>
                <a:latin typeface="Tahoma" pitchFamily="34" charset="0"/>
                <a:ea typeface="Tahoma" pitchFamily="34" charset="0"/>
                <a:cs typeface="Tahoma" pitchFamily="34" charset="0"/>
                <a:sym typeface="Tahoma"/>
              </a:rPr>
              <a:t>bank account </a:t>
            </a:r>
            <a:r>
              <a:rPr lang="en-GB" sz="6400" b="1" i="1" dirty="0" smtClean="0">
                <a:solidFill>
                  <a:schemeClr val="dk1"/>
                </a:solidFill>
                <a:latin typeface="Tahoma" pitchFamily="34" charset="0"/>
                <a:ea typeface="Tahoma" pitchFamily="34" charset="0"/>
                <a:cs typeface="Tahoma" pitchFamily="34" charset="0"/>
                <a:sym typeface="Tahoma"/>
              </a:rPr>
              <a:t>–</a:t>
            </a:r>
            <a:r>
              <a:rPr lang="en-GB" sz="4000" b="1" i="1" dirty="0" smtClean="0">
                <a:solidFill>
                  <a:schemeClr val="dk1"/>
                </a:solidFill>
                <a:latin typeface="Tahoma" pitchFamily="34" charset="0"/>
                <a:ea typeface="Tahoma" pitchFamily="34" charset="0"/>
                <a:cs typeface="Tahoma" pitchFamily="34" charset="0"/>
                <a:sym typeface="Tahoma"/>
              </a:rPr>
              <a:t> </a:t>
            </a:r>
            <a:r>
              <a:rPr lang="en-GB" sz="6400" b="1" dirty="0" smtClean="0">
                <a:solidFill>
                  <a:schemeClr val="dk1"/>
                </a:solidFill>
                <a:latin typeface="Tahoma" pitchFamily="34" charset="0"/>
                <a:ea typeface="Tahoma" pitchFamily="34" charset="0"/>
                <a:cs typeface="Tahoma" pitchFamily="34" charset="0"/>
                <a:sym typeface="Tahoma"/>
              </a:rPr>
              <a:t>No</a:t>
            </a:r>
            <a:r>
              <a:rPr lang="en-GB" sz="6400" dirty="0" smtClean="0">
                <a:solidFill>
                  <a:schemeClr val="dk1"/>
                </a:solidFill>
                <a:latin typeface="Tahoma" pitchFamily="34" charset="0"/>
                <a:ea typeface="Tahoma" pitchFamily="34" charset="0"/>
                <a:cs typeface="Tahoma" pitchFamily="34" charset="0"/>
                <a:sym typeface="Tahoma"/>
              </a:rPr>
              <a:t> the business does not have a business account as it is still at the infancy stage</a:t>
            </a:r>
            <a:endParaRPr sz="6400" dirty="0">
              <a:solidFill>
                <a:schemeClr val="dk1"/>
              </a:solidFill>
              <a:latin typeface="Tahoma" pitchFamily="34" charset="0"/>
              <a:ea typeface="Tahoma" pitchFamily="34" charset="0"/>
              <a:cs typeface="Tahoma" pitchFamily="34" charset="0"/>
              <a:sym typeface="Tahoma"/>
            </a:endParaRPr>
          </a:p>
        </p:txBody>
      </p:sp>
      <p:sp>
        <p:nvSpPr>
          <p:cNvPr id="116" name="Google Shape;116;p4"/>
          <p:cNvSpPr txBox="1">
            <a:spLocks noGrp="1"/>
          </p:cNvSpPr>
          <p:nvPr>
            <p:ph type="body" idx="2"/>
          </p:nvPr>
        </p:nvSpPr>
        <p:spPr>
          <a:xfrm>
            <a:off x="6172200" y="1825625"/>
            <a:ext cx="5181600" cy="4351338"/>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en-GB">
                <a:solidFill>
                  <a:srgbClr val="FF0000"/>
                </a:solidFill>
                <a:latin typeface="Calibri"/>
                <a:ea typeface="Calibri"/>
                <a:cs typeface="Calibri"/>
                <a:sym typeface="Calibri"/>
              </a:rPr>
              <a:t> Insert Photo</a:t>
            </a:r>
            <a:r>
              <a:rPr lang="en-GB">
                <a:solidFill>
                  <a:schemeClr val="dk1"/>
                </a:solidFill>
                <a:latin typeface="Calibri"/>
                <a:ea typeface="Calibri"/>
                <a:cs typeface="Calibri"/>
                <a:sym typeface="Calibri"/>
              </a:rPr>
              <a:t> </a:t>
            </a:r>
            <a:endParaRPr/>
          </a:p>
          <a:p>
            <a:pPr marL="228600" lvl="0" indent="-50800" algn="l" rtl="0">
              <a:lnSpc>
                <a:spcPct val="90000"/>
              </a:lnSpc>
              <a:spcBef>
                <a:spcPts val="1000"/>
              </a:spcBef>
              <a:spcAft>
                <a:spcPts val="0"/>
              </a:spcAft>
              <a:buClr>
                <a:schemeClr val="dk1"/>
              </a:buClr>
              <a:buSzPts val="2800"/>
              <a:buNone/>
            </a:pPr>
            <a:endParaRPr/>
          </a:p>
        </p:txBody>
      </p:sp>
      <p:sp>
        <p:nvSpPr>
          <p:cNvPr id="117" name="Google Shape;117;p4"/>
          <p:cNvSpPr txBox="1"/>
          <p:nvPr/>
        </p:nvSpPr>
        <p:spPr>
          <a:xfrm>
            <a:off x="0" y="6398786"/>
            <a:ext cx="12192000" cy="467757"/>
          </a:xfrm>
          <a:prstGeom prst="rect">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GB" sz="2400" b="1" i="1" u="none" strike="noStrike" cap="none">
                <a:solidFill>
                  <a:srgbClr val="FF00FF"/>
                </a:solidFill>
                <a:latin typeface="Calibri"/>
                <a:ea typeface="Calibri"/>
                <a:cs typeface="Calibri"/>
                <a:sym typeface="Calibri"/>
              </a:rPr>
              <a:t>“Promoting Gender Inclusive Local Economic Development”</a:t>
            </a:r>
            <a:r>
              <a:rPr lang="en-GB" sz="2400" b="0" i="1" u="none" strike="noStrike" cap="none">
                <a:solidFill>
                  <a:srgbClr val="FF00FF"/>
                </a:solidFill>
                <a:latin typeface="Calibri"/>
                <a:ea typeface="Calibri"/>
                <a:cs typeface="Calibri"/>
                <a:sym typeface="Calibri"/>
              </a:rPr>
              <a:t> </a:t>
            </a:r>
            <a:endParaRPr sz="2400" b="0" i="0" u="none" strike="noStrike" cap="none">
              <a:solidFill>
                <a:srgbClr val="FF00FF"/>
              </a:solidFill>
              <a:latin typeface="Calibri"/>
              <a:ea typeface="Calibri"/>
              <a:cs typeface="Calibri"/>
              <a:sym typeface="Calibri"/>
            </a:endParaRPr>
          </a:p>
        </p:txBody>
      </p:sp>
      <p:pic>
        <p:nvPicPr>
          <p:cNvPr id="118" name="Google Shape;118;p4"/>
          <p:cNvPicPr preferRelativeResize="0"/>
          <p:nvPr/>
        </p:nvPicPr>
        <p:blipFill>
          <a:blip r:embed="rId3">
            <a:alphaModFix/>
          </a:blip>
          <a:stretch>
            <a:fillRect/>
          </a:stretch>
        </p:blipFill>
        <p:spPr>
          <a:xfrm>
            <a:off x="6096000" y="1585914"/>
            <a:ext cx="5173275" cy="4504138"/>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22"/>
        <p:cNvGrpSpPr/>
        <p:nvPr/>
      </p:nvGrpSpPr>
      <p:grpSpPr>
        <a:xfrm>
          <a:off x="0" y="0"/>
          <a:ext cx="0" cy="0"/>
          <a:chOff x="0" y="0"/>
          <a:chExt cx="0" cy="0"/>
        </a:xfrm>
      </p:grpSpPr>
      <p:sp>
        <p:nvSpPr>
          <p:cNvPr id="123" name="Google Shape;123;p5"/>
          <p:cNvSpPr txBox="1">
            <a:spLocks noGrp="1"/>
          </p:cNvSpPr>
          <p:nvPr>
            <p:ph type="title"/>
          </p:nvPr>
        </p:nvSpPr>
        <p:spPr>
          <a:xfrm>
            <a:off x="1768460" y="427860"/>
            <a:ext cx="10018713" cy="72093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800"/>
              <a:buFont typeface="Calibri"/>
              <a:buNone/>
            </a:pPr>
            <a:r>
              <a:rPr lang="en-GB" sz="2800" b="1">
                <a:latin typeface="Calibri"/>
                <a:ea typeface="Calibri"/>
                <a:cs typeface="Calibri"/>
                <a:sym typeface="Calibri"/>
              </a:rPr>
              <a:t>INCOME AND EXPENSES FOR THE BUSINESS FOR THE LAST SIX MONTHS</a:t>
            </a:r>
            <a:endParaRPr sz="2800" b="1">
              <a:latin typeface="Calibri"/>
              <a:ea typeface="Calibri"/>
              <a:cs typeface="Calibri"/>
              <a:sym typeface="Calibri"/>
            </a:endParaRPr>
          </a:p>
        </p:txBody>
      </p:sp>
      <p:graphicFrame>
        <p:nvGraphicFramePr>
          <p:cNvPr id="124" name="Google Shape;124;p5"/>
          <p:cNvGraphicFramePr/>
          <p:nvPr>
            <p:extLst>
              <p:ext uri="{D42A27DB-BD31-4B8C-83A1-F6EECF244321}">
                <p14:modId xmlns:p14="http://schemas.microsoft.com/office/powerpoint/2010/main" val="13622219"/>
              </p:ext>
            </p:extLst>
          </p:nvPr>
        </p:nvGraphicFramePr>
        <p:xfrm>
          <a:off x="308003" y="1927994"/>
          <a:ext cx="11367325" cy="2848750"/>
        </p:xfrm>
        <a:graphic>
          <a:graphicData uri="http://schemas.openxmlformats.org/drawingml/2006/table">
            <a:tbl>
              <a:tblPr firstRow="1" bandRow="1">
                <a:noFill/>
                <a:tableStyleId>{ED25B63A-76F0-47D1-BA5B-F694CC72B5F0}</a:tableStyleId>
              </a:tblPr>
              <a:tblGrid>
                <a:gridCol w="950775"/>
                <a:gridCol w="673150"/>
                <a:gridCol w="811950"/>
                <a:gridCol w="811950"/>
                <a:gridCol w="811950"/>
                <a:gridCol w="811950"/>
                <a:gridCol w="811950"/>
                <a:gridCol w="811950"/>
                <a:gridCol w="811950"/>
                <a:gridCol w="811950"/>
                <a:gridCol w="811950"/>
                <a:gridCol w="811950"/>
                <a:gridCol w="811950"/>
                <a:gridCol w="811950"/>
              </a:tblGrid>
              <a:tr h="641950">
                <a:tc>
                  <a:txBody>
                    <a:bodyPr/>
                    <a:lstStyle/>
                    <a:p>
                      <a:pPr marL="0" marR="0" lvl="0" indent="0" algn="l" rtl="0">
                        <a:spcBef>
                          <a:spcPts val="0"/>
                        </a:spcBef>
                        <a:spcAft>
                          <a:spcPts val="0"/>
                        </a:spcAft>
                        <a:buNone/>
                      </a:pPr>
                      <a:r>
                        <a:rPr lang="en-GB" sz="1800" u="none" strike="noStrike" cap="none" dirty="0">
                          <a:solidFill>
                            <a:schemeClr val="dk1"/>
                          </a:solidFill>
                        </a:rPr>
                        <a:t>Month</a:t>
                      </a:r>
                      <a:endParaRPr sz="1800" dirty="0">
                        <a:solidFill>
                          <a:schemeClr val="dk1"/>
                        </a:solidFill>
                      </a:endParaRPr>
                    </a:p>
                  </a:txBody>
                  <a:tcPr marL="91450" marR="91450" marT="45725" marB="45725"/>
                </a:tc>
                <a:tc>
                  <a:txBody>
                    <a:bodyPr/>
                    <a:lstStyle/>
                    <a:p>
                      <a:pPr marL="0" marR="0" lvl="0" indent="0" algn="l" rtl="0">
                        <a:spcBef>
                          <a:spcPts val="0"/>
                        </a:spcBef>
                        <a:spcAft>
                          <a:spcPts val="0"/>
                        </a:spcAft>
                        <a:buNone/>
                      </a:pPr>
                      <a:r>
                        <a:rPr lang="en-GB" sz="1800">
                          <a:solidFill>
                            <a:schemeClr val="dk1"/>
                          </a:solidFill>
                        </a:rPr>
                        <a:t>Jan</a:t>
                      </a:r>
                      <a:endParaRPr sz="1800">
                        <a:solidFill>
                          <a:schemeClr val="dk1"/>
                        </a:solidFill>
                      </a:endParaRPr>
                    </a:p>
                  </a:txBody>
                  <a:tcPr marL="91450" marR="91450" marT="45725" marB="45725"/>
                </a:tc>
                <a:tc>
                  <a:txBody>
                    <a:bodyPr/>
                    <a:lstStyle/>
                    <a:p>
                      <a:pPr marL="0" marR="0" lvl="0" indent="0" algn="l" rtl="0">
                        <a:spcBef>
                          <a:spcPts val="0"/>
                        </a:spcBef>
                        <a:spcAft>
                          <a:spcPts val="0"/>
                        </a:spcAft>
                        <a:buNone/>
                      </a:pPr>
                      <a:r>
                        <a:rPr lang="en-GB" sz="1800">
                          <a:solidFill>
                            <a:schemeClr val="dk1"/>
                          </a:solidFill>
                        </a:rPr>
                        <a:t>Feb</a:t>
                      </a:r>
                      <a:endParaRPr sz="1800">
                        <a:solidFill>
                          <a:schemeClr val="dk1"/>
                        </a:solidFill>
                      </a:endParaRPr>
                    </a:p>
                  </a:txBody>
                  <a:tcPr marL="91450" marR="91450" marT="45725" marB="45725"/>
                </a:tc>
                <a:tc>
                  <a:txBody>
                    <a:bodyPr/>
                    <a:lstStyle/>
                    <a:p>
                      <a:pPr marL="0" marR="0" lvl="0" indent="0" algn="l" rtl="0">
                        <a:spcBef>
                          <a:spcPts val="0"/>
                        </a:spcBef>
                        <a:spcAft>
                          <a:spcPts val="0"/>
                        </a:spcAft>
                        <a:buNone/>
                      </a:pPr>
                      <a:r>
                        <a:rPr lang="en-GB" sz="1800">
                          <a:solidFill>
                            <a:schemeClr val="dk1"/>
                          </a:solidFill>
                        </a:rPr>
                        <a:t>Mar</a:t>
                      </a:r>
                      <a:endParaRPr sz="1800">
                        <a:solidFill>
                          <a:schemeClr val="dk1"/>
                        </a:solidFill>
                      </a:endParaRPr>
                    </a:p>
                  </a:txBody>
                  <a:tcPr marL="91450" marR="91450" marT="45725" marB="45725"/>
                </a:tc>
                <a:tc>
                  <a:txBody>
                    <a:bodyPr/>
                    <a:lstStyle/>
                    <a:p>
                      <a:pPr marL="0" marR="0" lvl="0" indent="0" algn="l" rtl="0">
                        <a:spcBef>
                          <a:spcPts val="0"/>
                        </a:spcBef>
                        <a:spcAft>
                          <a:spcPts val="0"/>
                        </a:spcAft>
                        <a:buNone/>
                      </a:pPr>
                      <a:r>
                        <a:rPr lang="en-GB" sz="1800">
                          <a:solidFill>
                            <a:schemeClr val="dk1"/>
                          </a:solidFill>
                        </a:rPr>
                        <a:t>Apr</a:t>
                      </a:r>
                      <a:endParaRPr sz="1800">
                        <a:solidFill>
                          <a:schemeClr val="dk1"/>
                        </a:solidFill>
                      </a:endParaRPr>
                    </a:p>
                  </a:txBody>
                  <a:tcPr marL="91450" marR="91450" marT="45725" marB="45725"/>
                </a:tc>
                <a:tc>
                  <a:txBody>
                    <a:bodyPr/>
                    <a:lstStyle/>
                    <a:p>
                      <a:pPr marL="0" marR="0" lvl="0" indent="0" algn="l" rtl="0">
                        <a:spcBef>
                          <a:spcPts val="0"/>
                        </a:spcBef>
                        <a:spcAft>
                          <a:spcPts val="0"/>
                        </a:spcAft>
                        <a:buNone/>
                      </a:pPr>
                      <a:r>
                        <a:rPr lang="en-GB" sz="1800">
                          <a:solidFill>
                            <a:schemeClr val="dk1"/>
                          </a:solidFill>
                        </a:rPr>
                        <a:t>May</a:t>
                      </a:r>
                      <a:endParaRPr sz="1800">
                        <a:solidFill>
                          <a:schemeClr val="dk1"/>
                        </a:solidFill>
                      </a:endParaRPr>
                    </a:p>
                  </a:txBody>
                  <a:tcPr marL="91450" marR="91450" marT="45725" marB="45725"/>
                </a:tc>
                <a:tc>
                  <a:txBody>
                    <a:bodyPr/>
                    <a:lstStyle/>
                    <a:p>
                      <a:pPr marL="0" marR="0" lvl="0" indent="0" algn="l" rtl="0">
                        <a:spcBef>
                          <a:spcPts val="0"/>
                        </a:spcBef>
                        <a:spcAft>
                          <a:spcPts val="0"/>
                        </a:spcAft>
                        <a:buNone/>
                      </a:pPr>
                      <a:r>
                        <a:rPr lang="en-GB" sz="1800">
                          <a:solidFill>
                            <a:schemeClr val="dk1"/>
                          </a:solidFill>
                        </a:rPr>
                        <a:t>Jun</a:t>
                      </a:r>
                      <a:endParaRPr sz="1800">
                        <a:solidFill>
                          <a:schemeClr val="dk1"/>
                        </a:solidFill>
                      </a:endParaRPr>
                    </a:p>
                  </a:txBody>
                  <a:tcPr marL="91450" marR="91450" marT="45725" marB="45725"/>
                </a:tc>
                <a:tc>
                  <a:txBody>
                    <a:bodyPr/>
                    <a:lstStyle/>
                    <a:p>
                      <a:pPr marL="0" marR="0" lvl="0" indent="0" algn="l" rtl="0">
                        <a:spcBef>
                          <a:spcPts val="0"/>
                        </a:spcBef>
                        <a:spcAft>
                          <a:spcPts val="0"/>
                        </a:spcAft>
                        <a:buNone/>
                      </a:pPr>
                      <a:r>
                        <a:rPr lang="en-GB" sz="1800">
                          <a:solidFill>
                            <a:schemeClr val="dk1"/>
                          </a:solidFill>
                        </a:rPr>
                        <a:t>Jul</a:t>
                      </a:r>
                      <a:endParaRPr sz="1800">
                        <a:solidFill>
                          <a:schemeClr val="dk1"/>
                        </a:solidFill>
                      </a:endParaRPr>
                    </a:p>
                  </a:txBody>
                  <a:tcPr marL="91450" marR="91450" marT="45725" marB="45725"/>
                </a:tc>
                <a:tc>
                  <a:txBody>
                    <a:bodyPr/>
                    <a:lstStyle/>
                    <a:p>
                      <a:pPr marL="0" marR="0" lvl="0" indent="0" algn="l" rtl="0">
                        <a:spcBef>
                          <a:spcPts val="0"/>
                        </a:spcBef>
                        <a:spcAft>
                          <a:spcPts val="0"/>
                        </a:spcAft>
                        <a:buNone/>
                      </a:pPr>
                      <a:r>
                        <a:rPr lang="en-GB" sz="1800">
                          <a:solidFill>
                            <a:schemeClr val="dk1"/>
                          </a:solidFill>
                        </a:rPr>
                        <a:t>Aug</a:t>
                      </a:r>
                      <a:endParaRPr sz="1800">
                        <a:solidFill>
                          <a:schemeClr val="dk1"/>
                        </a:solidFill>
                      </a:endParaRPr>
                    </a:p>
                  </a:txBody>
                  <a:tcPr marL="91450" marR="91450" marT="45725" marB="45725"/>
                </a:tc>
                <a:tc>
                  <a:txBody>
                    <a:bodyPr/>
                    <a:lstStyle/>
                    <a:p>
                      <a:pPr marL="0" marR="0" lvl="0" indent="0" algn="l" rtl="0">
                        <a:spcBef>
                          <a:spcPts val="0"/>
                        </a:spcBef>
                        <a:spcAft>
                          <a:spcPts val="0"/>
                        </a:spcAft>
                        <a:buNone/>
                      </a:pPr>
                      <a:r>
                        <a:rPr lang="en-GB" sz="1800">
                          <a:solidFill>
                            <a:schemeClr val="dk1"/>
                          </a:solidFill>
                        </a:rPr>
                        <a:t>Sept</a:t>
                      </a:r>
                      <a:endParaRPr sz="1800">
                        <a:solidFill>
                          <a:schemeClr val="dk1"/>
                        </a:solidFill>
                      </a:endParaRPr>
                    </a:p>
                  </a:txBody>
                  <a:tcPr marL="91450" marR="91450" marT="45725" marB="45725"/>
                </a:tc>
                <a:tc>
                  <a:txBody>
                    <a:bodyPr/>
                    <a:lstStyle/>
                    <a:p>
                      <a:pPr marL="0" marR="0" lvl="0" indent="0" algn="l" rtl="0">
                        <a:spcBef>
                          <a:spcPts val="0"/>
                        </a:spcBef>
                        <a:spcAft>
                          <a:spcPts val="0"/>
                        </a:spcAft>
                        <a:buNone/>
                      </a:pPr>
                      <a:r>
                        <a:rPr lang="en-GB" sz="1800">
                          <a:solidFill>
                            <a:schemeClr val="dk1"/>
                          </a:solidFill>
                        </a:rPr>
                        <a:t>Oct</a:t>
                      </a:r>
                      <a:endParaRPr sz="1800">
                        <a:solidFill>
                          <a:schemeClr val="dk1"/>
                        </a:solidFill>
                      </a:endParaRPr>
                    </a:p>
                  </a:txBody>
                  <a:tcPr marL="91450" marR="91450" marT="45725" marB="45725"/>
                </a:tc>
                <a:tc>
                  <a:txBody>
                    <a:bodyPr/>
                    <a:lstStyle/>
                    <a:p>
                      <a:pPr marL="0" marR="0" lvl="0" indent="0" algn="l" rtl="0">
                        <a:spcBef>
                          <a:spcPts val="0"/>
                        </a:spcBef>
                        <a:spcAft>
                          <a:spcPts val="0"/>
                        </a:spcAft>
                        <a:buNone/>
                      </a:pPr>
                      <a:r>
                        <a:rPr lang="en-GB" sz="1800">
                          <a:solidFill>
                            <a:schemeClr val="dk1"/>
                          </a:solidFill>
                        </a:rPr>
                        <a:t>Nov</a:t>
                      </a:r>
                      <a:endParaRPr sz="1800">
                        <a:solidFill>
                          <a:schemeClr val="dk1"/>
                        </a:solidFill>
                      </a:endParaRPr>
                    </a:p>
                  </a:txBody>
                  <a:tcPr marL="91450" marR="91450" marT="45725" marB="45725"/>
                </a:tc>
                <a:tc>
                  <a:txBody>
                    <a:bodyPr/>
                    <a:lstStyle/>
                    <a:p>
                      <a:pPr marL="0" marR="0" lvl="0" indent="0" algn="l" rtl="0">
                        <a:spcBef>
                          <a:spcPts val="0"/>
                        </a:spcBef>
                        <a:spcAft>
                          <a:spcPts val="0"/>
                        </a:spcAft>
                        <a:buNone/>
                      </a:pPr>
                      <a:r>
                        <a:rPr lang="en-GB" sz="1800">
                          <a:solidFill>
                            <a:schemeClr val="dk1"/>
                          </a:solidFill>
                        </a:rPr>
                        <a:t>Dec</a:t>
                      </a:r>
                      <a:endParaRPr sz="1800">
                        <a:solidFill>
                          <a:schemeClr val="dk1"/>
                        </a:solidFill>
                      </a:endParaRPr>
                    </a:p>
                  </a:txBody>
                  <a:tcPr marL="91450" marR="91450" marT="45725" marB="45725"/>
                </a:tc>
                <a:tc>
                  <a:txBody>
                    <a:bodyPr/>
                    <a:lstStyle/>
                    <a:p>
                      <a:pPr marL="0" marR="0" lvl="0" indent="0" algn="l" rtl="0">
                        <a:spcBef>
                          <a:spcPts val="0"/>
                        </a:spcBef>
                        <a:spcAft>
                          <a:spcPts val="0"/>
                        </a:spcAft>
                        <a:buNone/>
                      </a:pPr>
                      <a:r>
                        <a:rPr lang="en-GB" sz="1800">
                          <a:solidFill>
                            <a:schemeClr val="dk1"/>
                          </a:solidFill>
                        </a:rPr>
                        <a:t>Total</a:t>
                      </a:r>
                      <a:endParaRPr sz="1800">
                        <a:solidFill>
                          <a:schemeClr val="dk1"/>
                        </a:solidFill>
                      </a:endParaRPr>
                    </a:p>
                  </a:txBody>
                  <a:tcPr marL="91450" marR="91450" marT="45725" marB="45725"/>
                </a:tc>
              </a:tr>
              <a:tr h="735600">
                <a:tc>
                  <a:txBody>
                    <a:bodyPr/>
                    <a:lstStyle/>
                    <a:p>
                      <a:pPr marL="0" marR="0" lvl="0" indent="0" algn="l" rtl="0">
                        <a:spcBef>
                          <a:spcPts val="0"/>
                        </a:spcBef>
                        <a:spcAft>
                          <a:spcPts val="0"/>
                        </a:spcAft>
                        <a:buNone/>
                      </a:pPr>
                      <a:r>
                        <a:rPr lang="en-GB" sz="1800"/>
                        <a:t>Sales (USD)</a:t>
                      </a:r>
                      <a:endParaRPr sz="180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r>
              <a:tr h="735600">
                <a:tc>
                  <a:txBody>
                    <a:bodyPr/>
                    <a:lstStyle/>
                    <a:p>
                      <a:pPr marL="0" marR="0" lvl="0" indent="0" algn="l" rtl="0">
                        <a:spcBef>
                          <a:spcPts val="0"/>
                        </a:spcBef>
                        <a:spcAft>
                          <a:spcPts val="0"/>
                        </a:spcAft>
                        <a:buNone/>
                      </a:pPr>
                      <a:r>
                        <a:rPr lang="en-GB" sz="1800"/>
                        <a:t>Quantity (Kgs)</a:t>
                      </a:r>
                      <a:endParaRPr sz="180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r>
              <a:tr h="735600">
                <a:tc>
                  <a:txBody>
                    <a:bodyPr/>
                    <a:lstStyle/>
                    <a:p>
                      <a:pPr marL="0" marR="0" lvl="0" indent="0" algn="l" rtl="0">
                        <a:spcBef>
                          <a:spcPts val="0"/>
                        </a:spcBef>
                        <a:spcAft>
                          <a:spcPts val="0"/>
                        </a:spcAft>
                        <a:buNone/>
                      </a:pPr>
                      <a:r>
                        <a:rPr lang="en-GB" sz="1800"/>
                        <a:t>Expenses</a:t>
                      </a:r>
                      <a:endParaRPr sz="180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c>
                  <a:txBody>
                    <a:bodyPr/>
                    <a:lstStyle/>
                    <a:p>
                      <a:pPr marL="0" marR="0" lvl="0" indent="0" algn="l" rtl="0">
                        <a:spcBef>
                          <a:spcPts val="0"/>
                        </a:spcBef>
                        <a:spcAft>
                          <a:spcPts val="0"/>
                        </a:spcAft>
                        <a:buNone/>
                      </a:pPr>
                      <a:r>
                        <a:rPr lang="en-US" sz="1800" dirty="0" smtClean="0"/>
                        <a:t>0</a:t>
                      </a:r>
                      <a:endParaRPr sz="1800" dirty="0"/>
                    </a:p>
                  </a:txBody>
                  <a:tcPr marL="91450" marR="91450" marT="45725" marB="45725"/>
                </a:tc>
              </a:tr>
            </a:tbl>
          </a:graphicData>
        </a:graphic>
      </p:graphicFrame>
      <p:sp>
        <p:nvSpPr>
          <p:cNvPr id="125" name="Google Shape;125;p5"/>
          <p:cNvSpPr txBox="1"/>
          <p:nvPr/>
        </p:nvSpPr>
        <p:spPr>
          <a:xfrm>
            <a:off x="0" y="6398786"/>
            <a:ext cx="12192000" cy="467757"/>
          </a:xfrm>
          <a:prstGeom prst="rect">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GB" sz="2400" b="1" i="1" u="none" strike="noStrike" cap="none">
                <a:solidFill>
                  <a:srgbClr val="FF00FF"/>
                </a:solidFill>
                <a:latin typeface="Calibri"/>
                <a:ea typeface="Calibri"/>
                <a:cs typeface="Calibri"/>
                <a:sym typeface="Calibri"/>
              </a:rPr>
              <a:t>“Promoting Gender Inclusive Local Economic Development”</a:t>
            </a:r>
            <a:r>
              <a:rPr lang="en-GB" sz="2400" b="0" i="1" u="none" strike="noStrike" cap="none">
                <a:solidFill>
                  <a:srgbClr val="FF00FF"/>
                </a:solidFill>
                <a:latin typeface="Calibri"/>
                <a:ea typeface="Calibri"/>
                <a:cs typeface="Calibri"/>
                <a:sym typeface="Calibri"/>
              </a:rPr>
              <a:t> </a:t>
            </a:r>
            <a:endParaRPr sz="2400" b="0" i="0" u="none" strike="noStrike" cap="none">
              <a:solidFill>
                <a:srgbClr val="FF00FF"/>
              </a:solidFill>
              <a:latin typeface="Calibri"/>
              <a:ea typeface="Calibri"/>
              <a:cs typeface="Calibri"/>
              <a:sym typeface="Calibri"/>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29"/>
        <p:cNvGrpSpPr/>
        <p:nvPr/>
      </p:nvGrpSpPr>
      <p:grpSpPr>
        <a:xfrm>
          <a:off x="0" y="0"/>
          <a:ext cx="0" cy="0"/>
          <a:chOff x="0" y="0"/>
          <a:chExt cx="0" cy="0"/>
        </a:xfrm>
      </p:grpSpPr>
      <p:sp>
        <p:nvSpPr>
          <p:cNvPr id="130" name="Google Shape;130;p6"/>
          <p:cNvSpPr txBox="1">
            <a:spLocks noGrp="1"/>
          </p:cNvSpPr>
          <p:nvPr>
            <p:ph type="title"/>
          </p:nvPr>
        </p:nvSpPr>
        <p:spPr>
          <a:xfrm>
            <a:off x="1305042" y="214313"/>
            <a:ext cx="9905998" cy="800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dirty="0">
                <a:latin typeface="Calibri"/>
                <a:ea typeface="Calibri"/>
                <a:cs typeface="Calibri"/>
                <a:sym typeface="Calibri"/>
              </a:rPr>
              <a:t>MARKETING AND SAVINGS</a:t>
            </a:r>
            <a:endParaRPr b="1" dirty="0">
              <a:latin typeface="Calibri"/>
              <a:ea typeface="Calibri"/>
              <a:cs typeface="Calibri"/>
              <a:sym typeface="Calibri"/>
            </a:endParaRPr>
          </a:p>
        </p:txBody>
      </p:sp>
      <p:sp>
        <p:nvSpPr>
          <p:cNvPr id="131" name="Google Shape;131;p6"/>
          <p:cNvSpPr txBox="1">
            <a:spLocks noGrp="1"/>
          </p:cNvSpPr>
          <p:nvPr>
            <p:ph type="body" idx="1"/>
          </p:nvPr>
        </p:nvSpPr>
        <p:spPr>
          <a:xfrm>
            <a:off x="838200" y="914400"/>
            <a:ext cx="5181600" cy="5484386"/>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rmAutofit fontScale="47500" lnSpcReduction="20000"/>
          </a:bodyPr>
          <a:lstStyle/>
          <a:p>
            <a:pPr marL="228600" lvl="0" indent="-228600" algn="l" rtl="0">
              <a:lnSpc>
                <a:spcPct val="100000"/>
              </a:lnSpc>
              <a:spcBef>
                <a:spcPts val="0"/>
              </a:spcBef>
              <a:spcAft>
                <a:spcPts val="0"/>
              </a:spcAft>
              <a:buClr>
                <a:schemeClr val="dk1"/>
              </a:buClr>
              <a:buSzPts val="2000"/>
              <a:buChar char="•"/>
            </a:pPr>
            <a:r>
              <a:rPr lang="en-GB" sz="2500" b="1" dirty="0">
                <a:solidFill>
                  <a:schemeClr val="dk1"/>
                </a:solidFill>
                <a:latin typeface="Tahoma" pitchFamily="34" charset="0"/>
                <a:ea typeface="Tahoma" pitchFamily="34" charset="0"/>
                <a:cs typeface="Tahoma" pitchFamily="34" charset="0"/>
                <a:sym typeface="Tahoma"/>
              </a:rPr>
              <a:t>What/who is your main market</a:t>
            </a:r>
            <a:r>
              <a:rPr lang="en-GB" sz="2500" b="1" dirty="0" smtClean="0">
                <a:solidFill>
                  <a:schemeClr val="dk1"/>
                </a:solidFill>
                <a:latin typeface="Tahoma" pitchFamily="34" charset="0"/>
                <a:ea typeface="Tahoma" pitchFamily="34" charset="0"/>
                <a:cs typeface="Tahoma" pitchFamily="34" charset="0"/>
                <a:sym typeface="Tahoma"/>
              </a:rPr>
              <a:t>?</a:t>
            </a:r>
          </a:p>
          <a:p>
            <a:pPr marL="0" lvl="0" indent="0" algn="l" rtl="0">
              <a:lnSpc>
                <a:spcPct val="100000"/>
              </a:lnSpc>
              <a:spcBef>
                <a:spcPts val="0"/>
              </a:spcBef>
              <a:spcAft>
                <a:spcPts val="0"/>
              </a:spcAft>
              <a:buClr>
                <a:schemeClr val="dk1"/>
              </a:buClr>
              <a:buSzPts val="2000"/>
              <a:buNone/>
            </a:pPr>
            <a:r>
              <a:rPr lang="en-GB" sz="2500" dirty="0" smtClean="0">
                <a:latin typeface="Tahoma" pitchFamily="34" charset="0"/>
                <a:ea typeface="Tahoma" pitchFamily="34" charset="0"/>
                <a:cs typeface="Tahoma" pitchFamily="34" charset="0"/>
                <a:sym typeface="Tahoma"/>
              </a:rPr>
              <a:t>The Zibagwe community and surrounding farmers</a:t>
            </a:r>
            <a:endParaRPr sz="2500" dirty="0">
              <a:latin typeface="Tahoma" pitchFamily="34" charset="0"/>
              <a:ea typeface="Tahoma" pitchFamily="34" charset="0"/>
              <a:cs typeface="Tahoma" pitchFamily="34" charset="0"/>
              <a:sym typeface="Tahoma"/>
            </a:endParaRPr>
          </a:p>
          <a:p>
            <a:pPr marL="228600" lvl="0" indent="-228600" algn="l" rtl="0">
              <a:lnSpc>
                <a:spcPct val="100000"/>
              </a:lnSpc>
              <a:spcBef>
                <a:spcPts val="1000"/>
              </a:spcBef>
              <a:spcAft>
                <a:spcPts val="0"/>
              </a:spcAft>
              <a:buClr>
                <a:schemeClr val="dk1"/>
              </a:buClr>
              <a:buSzPts val="2000"/>
              <a:buChar char="•"/>
            </a:pPr>
            <a:r>
              <a:rPr lang="en-GB" sz="2500" b="1" dirty="0">
                <a:solidFill>
                  <a:schemeClr val="dk1"/>
                </a:solidFill>
                <a:latin typeface="Tahoma" pitchFamily="34" charset="0"/>
                <a:ea typeface="Tahoma" pitchFamily="34" charset="0"/>
                <a:cs typeface="Tahoma" pitchFamily="34" charset="0"/>
                <a:sym typeface="Tahoma"/>
              </a:rPr>
              <a:t>What marketing strategies has your enterprise employed? </a:t>
            </a:r>
            <a:endParaRPr lang="en-GB" sz="2500" b="1" dirty="0" smtClean="0">
              <a:solidFill>
                <a:schemeClr val="dk1"/>
              </a:solidFill>
              <a:latin typeface="Tahoma" pitchFamily="34" charset="0"/>
              <a:ea typeface="Tahoma" pitchFamily="34" charset="0"/>
              <a:cs typeface="Tahoma" pitchFamily="34" charset="0"/>
              <a:sym typeface="Tahoma"/>
            </a:endParaRPr>
          </a:p>
          <a:p>
            <a:pPr marL="228600" lvl="0" indent="-228600" algn="l" rtl="0">
              <a:lnSpc>
                <a:spcPct val="100000"/>
              </a:lnSpc>
              <a:spcBef>
                <a:spcPts val="1000"/>
              </a:spcBef>
              <a:spcAft>
                <a:spcPts val="0"/>
              </a:spcAft>
              <a:buClr>
                <a:schemeClr val="dk1"/>
              </a:buClr>
              <a:buSzPts val="2000"/>
              <a:buChar char="•"/>
            </a:pPr>
            <a:r>
              <a:rPr lang="en-GB" sz="2500" dirty="0" smtClean="0">
                <a:latin typeface="Tahoma" pitchFamily="34" charset="0"/>
                <a:ea typeface="Tahoma" pitchFamily="34" charset="0"/>
                <a:cs typeface="Tahoma" pitchFamily="34" charset="0"/>
                <a:sym typeface="Tahoma"/>
              </a:rPr>
              <a:t>Workshops and trainings- These are organised events  to educate stakeholders on biogas benefits, technology and usage.</a:t>
            </a:r>
          </a:p>
          <a:p>
            <a:pPr marL="228600" lvl="0" indent="-228600" algn="l" rtl="0">
              <a:lnSpc>
                <a:spcPct val="100000"/>
              </a:lnSpc>
              <a:spcBef>
                <a:spcPts val="1000"/>
              </a:spcBef>
              <a:spcAft>
                <a:spcPts val="0"/>
              </a:spcAft>
              <a:buClr>
                <a:schemeClr val="dk1"/>
              </a:buClr>
              <a:buSzPts val="2000"/>
              <a:buChar char="•"/>
            </a:pPr>
            <a:r>
              <a:rPr lang="en-GB" sz="2500" dirty="0" smtClean="0">
                <a:latin typeface="Tahoma" pitchFamily="34" charset="0"/>
                <a:ea typeface="Tahoma" pitchFamily="34" charset="0"/>
                <a:cs typeface="Tahoma" pitchFamily="34" charset="0"/>
                <a:sym typeface="Tahoma"/>
              </a:rPr>
              <a:t>Showcasing at tradeshows, Expos, Symposiums and Agricultural shows</a:t>
            </a:r>
            <a:r>
              <a:rPr lang="en-US" sz="2500" dirty="0" smtClean="0">
                <a:latin typeface="Tahoma" pitchFamily="34" charset="0"/>
                <a:ea typeface="Tahoma" pitchFamily="34" charset="0"/>
                <a:cs typeface="Tahoma" pitchFamily="34" charset="0"/>
                <a:sym typeface="Tahoma"/>
              </a:rPr>
              <a:t> to raise awareness on the importance of using biogas</a:t>
            </a:r>
          </a:p>
          <a:p>
            <a:pPr marL="228600" lvl="0" indent="-228600" algn="l" rtl="0">
              <a:lnSpc>
                <a:spcPct val="100000"/>
              </a:lnSpc>
              <a:spcBef>
                <a:spcPts val="1000"/>
              </a:spcBef>
              <a:spcAft>
                <a:spcPts val="0"/>
              </a:spcAft>
              <a:buClr>
                <a:schemeClr val="dk1"/>
              </a:buClr>
              <a:buSzPts val="2000"/>
              <a:buChar char="•"/>
            </a:pPr>
            <a:r>
              <a:rPr lang="en-US" sz="2500" dirty="0" smtClean="0">
                <a:latin typeface="Tahoma" pitchFamily="34" charset="0"/>
                <a:ea typeface="Tahoma" pitchFamily="34" charset="0"/>
                <a:cs typeface="Tahoma" pitchFamily="34" charset="0"/>
                <a:sym typeface="Tahoma"/>
              </a:rPr>
              <a:t>Collaborating with influencers that is partnering with Environmental advocates, farmers and Industry experts </a:t>
            </a:r>
            <a:r>
              <a:rPr lang="en-US" sz="2500" dirty="0" err="1" smtClean="0">
                <a:latin typeface="Tahoma" pitchFamily="34" charset="0"/>
                <a:ea typeface="Tahoma" pitchFamily="34" charset="0"/>
                <a:cs typeface="Tahoma" pitchFamily="34" charset="0"/>
                <a:sym typeface="Tahoma"/>
              </a:rPr>
              <a:t>eg</a:t>
            </a:r>
            <a:r>
              <a:rPr lang="en-US" sz="2500" dirty="0" smtClean="0">
                <a:latin typeface="Tahoma" pitchFamily="34" charset="0"/>
                <a:ea typeface="Tahoma" pitchFamily="34" charset="0"/>
                <a:cs typeface="Tahoma" pitchFamily="34" charset="0"/>
                <a:sym typeface="Tahoma"/>
              </a:rPr>
              <a:t> the Backstopping workshop.</a:t>
            </a:r>
            <a:endParaRPr sz="2500" dirty="0">
              <a:latin typeface="Tahoma" pitchFamily="34" charset="0"/>
              <a:ea typeface="Tahoma" pitchFamily="34" charset="0"/>
              <a:cs typeface="Tahoma" pitchFamily="34" charset="0"/>
            </a:endParaRPr>
          </a:p>
          <a:p>
            <a:pPr marL="228600" lvl="0" indent="-228600" algn="l" rtl="0">
              <a:lnSpc>
                <a:spcPct val="100000"/>
              </a:lnSpc>
              <a:spcBef>
                <a:spcPts val="1000"/>
              </a:spcBef>
              <a:spcAft>
                <a:spcPts val="0"/>
              </a:spcAft>
              <a:buClr>
                <a:schemeClr val="dk1"/>
              </a:buClr>
              <a:buSzPts val="2000"/>
              <a:buChar char="•"/>
            </a:pPr>
            <a:r>
              <a:rPr lang="en-GB" sz="2500" b="1" dirty="0">
                <a:solidFill>
                  <a:schemeClr val="dk1"/>
                </a:solidFill>
                <a:latin typeface="Tahoma" pitchFamily="34" charset="0"/>
                <a:ea typeface="Tahoma" pitchFamily="34" charset="0"/>
                <a:cs typeface="Tahoma" pitchFamily="34" charset="0"/>
                <a:sym typeface="Tahoma"/>
              </a:rPr>
              <a:t>What challenges does the enterprise face in the market</a:t>
            </a:r>
            <a:r>
              <a:rPr lang="en-GB" sz="2500" b="1" dirty="0" smtClean="0">
                <a:solidFill>
                  <a:schemeClr val="dk1"/>
                </a:solidFill>
                <a:latin typeface="Tahoma" pitchFamily="34" charset="0"/>
                <a:ea typeface="Tahoma" pitchFamily="34" charset="0"/>
                <a:cs typeface="Tahoma" pitchFamily="34" charset="0"/>
                <a:sym typeface="Tahoma"/>
              </a:rPr>
              <a:t>?</a:t>
            </a:r>
          </a:p>
          <a:p>
            <a:pPr marL="228600" lvl="0" indent="-228600" algn="l" rtl="0">
              <a:lnSpc>
                <a:spcPct val="100000"/>
              </a:lnSpc>
              <a:spcBef>
                <a:spcPts val="1000"/>
              </a:spcBef>
              <a:spcAft>
                <a:spcPts val="0"/>
              </a:spcAft>
              <a:buClr>
                <a:schemeClr val="dk1"/>
              </a:buClr>
              <a:buSzPts val="2000"/>
              <a:buChar char="•"/>
            </a:pPr>
            <a:r>
              <a:rPr lang="en-GB" sz="2500" dirty="0" smtClean="0">
                <a:latin typeface="Tahoma" pitchFamily="34" charset="0"/>
                <a:ea typeface="Tahoma" pitchFamily="34" charset="0"/>
                <a:cs typeface="Tahoma" pitchFamily="34" charset="0"/>
                <a:sym typeface="Tahoma"/>
              </a:rPr>
              <a:t>Limited public awareness and understanding of biogas benefits.</a:t>
            </a:r>
          </a:p>
          <a:p>
            <a:pPr marL="228600" lvl="0" indent="-228600" algn="l" rtl="0">
              <a:lnSpc>
                <a:spcPct val="100000"/>
              </a:lnSpc>
              <a:spcBef>
                <a:spcPts val="1000"/>
              </a:spcBef>
              <a:spcAft>
                <a:spcPts val="0"/>
              </a:spcAft>
              <a:buClr>
                <a:schemeClr val="dk1"/>
              </a:buClr>
              <a:buSzPts val="2000"/>
              <a:buChar char="•"/>
            </a:pPr>
            <a:r>
              <a:rPr lang="en-GB" sz="2500" dirty="0" smtClean="0">
                <a:latin typeface="Tahoma" pitchFamily="34" charset="0"/>
                <a:ea typeface="Tahoma" pitchFamily="34" charset="0"/>
                <a:cs typeface="Tahoma" pitchFamily="34" charset="0"/>
                <a:sym typeface="Tahoma"/>
              </a:rPr>
              <a:t>Low returns on investment due to high operating costs</a:t>
            </a:r>
          </a:p>
          <a:p>
            <a:pPr marL="228600" lvl="0" indent="-228600" algn="l" rtl="0">
              <a:lnSpc>
                <a:spcPct val="100000"/>
              </a:lnSpc>
              <a:spcBef>
                <a:spcPts val="1000"/>
              </a:spcBef>
              <a:spcAft>
                <a:spcPts val="0"/>
              </a:spcAft>
              <a:buClr>
                <a:schemeClr val="dk1"/>
              </a:buClr>
              <a:buSzPts val="2000"/>
              <a:buChar char="•"/>
            </a:pPr>
            <a:r>
              <a:rPr lang="en-GB" sz="2500" dirty="0" smtClean="0">
                <a:latin typeface="Tahoma" pitchFamily="34" charset="0"/>
                <a:ea typeface="Tahoma" pitchFamily="34" charset="0"/>
                <a:cs typeface="Tahoma" pitchFamily="34" charset="0"/>
                <a:sym typeface="Tahoma"/>
              </a:rPr>
              <a:t>Competition from established energy sources.</a:t>
            </a:r>
          </a:p>
          <a:p>
            <a:pPr marL="228600" lvl="0" indent="-228600" algn="l" rtl="0">
              <a:lnSpc>
                <a:spcPct val="100000"/>
              </a:lnSpc>
              <a:spcBef>
                <a:spcPts val="1000"/>
              </a:spcBef>
              <a:spcAft>
                <a:spcPts val="0"/>
              </a:spcAft>
              <a:buClr>
                <a:schemeClr val="dk1"/>
              </a:buClr>
              <a:buSzPts val="2000"/>
              <a:buChar char="•"/>
            </a:pPr>
            <a:r>
              <a:rPr lang="en-GB" sz="2500" dirty="0" smtClean="0">
                <a:latin typeface="Tahoma" pitchFamily="34" charset="0"/>
                <a:ea typeface="Tahoma" pitchFamily="34" charset="0"/>
                <a:cs typeface="Tahoma" pitchFamily="34" charset="0"/>
                <a:sym typeface="Tahoma"/>
              </a:rPr>
              <a:t>Limited expertise and trained personnel</a:t>
            </a:r>
          </a:p>
          <a:p>
            <a:pPr marL="228600" lvl="0" indent="-228600" algn="l" rtl="0">
              <a:lnSpc>
                <a:spcPct val="100000"/>
              </a:lnSpc>
              <a:spcBef>
                <a:spcPts val="1000"/>
              </a:spcBef>
              <a:spcAft>
                <a:spcPts val="0"/>
              </a:spcAft>
              <a:buClr>
                <a:schemeClr val="dk1"/>
              </a:buClr>
              <a:buSzPts val="2000"/>
              <a:buChar char="•"/>
            </a:pPr>
            <a:r>
              <a:rPr lang="en-GB" sz="2500" b="1" dirty="0" smtClean="0">
                <a:solidFill>
                  <a:schemeClr val="dk1"/>
                </a:solidFill>
                <a:latin typeface="Tahoma" pitchFamily="34" charset="0"/>
                <a:ea typeface="Tahoma" pitchFamily="34" charset="0"/>
                <a:cs typeface="Tahoma" pitchFamily="34" charset="0"/>
                <a:sym typeface="Tahoma"/>
              </a:rPr>
              <a:t>What </a:t>
            </a:r>
            <a:r>
              <a:rPr lang="en-GB" sz="2500" b="1" dirty="0">
                <a:solidFill>
                  <a:schemeClr val="dk1"/>
                </a:solidFill>
                <a:latin typeface="Tahoma" pitchFamily="34" charset="0"/>
                <a:ea typeface="Tahoma" pitchFamily="34" charset="0"/>
                <a:cs typeface="Tahoma" pitchFamily="34" charset="0"/>
                <a:sym typeface="Tahoma"/>
              </a:rPr>
              <a:t>opportunities do you see in the market</a:t>
            </a:r>
            <a:r>
              <a:rPr lang="en-GB" sz="2500" b="1" dirty="0" smtClean="0">
                <a:solidFill>
                  <a:schemeClr val="dk1"/>
                </a:solidFill>
                <a:latin typeface="Tahoma" pitchFamily="34" charset="0"/>
                <a:ea typeface="Tahoma" pitchFamily="34" charset="0"/>
                <a:cs typeface="Tahoma" pitchFamily="34" charset="0"/>
                <a:sym typeface="Tahoma"/>
              </a:rPr>
              <a:t>?</a:t>
            </a:r>
          </a:p>
          <a:p>
            <a:pPr marL="228600" lvl="0" indent="-228600" algn="l" rtl="0">
              <a:lnSpc>
                <a:spcPct val="100000"/>
              </a:lnSpc>
              <a:spcBef>
                <a:spcPts val="1000"/>
              </a:spcBef>
              <a:spcAft>
                <a:spcPts val="0"/>
              </a:spcAft>
              <a:buClr>
                <a:schemeClr val="dk1"/>
              </a:buClr>
              <a:buSzPts val="2000"/>
              <a:buChar char="•"/>
            </a:pPr>
            <a:r>
              <a:rPr lang="en-GB" sz="2500" dirty="0" smtClean="0">
                <a:latin typeface="Tahoma" pitchFamily="34" charset="0"/>
                <a:ea typeface="Tahoma" pitchFamily="34" charset="0"/>
                <a:cs typeface="Tahoma" pitchFamily="34" charset="0"/>
                <a:sym typeface="Tahoma"/>
              </a:rPr>
              <a:t>Increasing demand for renewable energy.</a:t>
            </a:r>
          </a:p>
          <a:p>
            <a:pPr marL="228600" lvl="0" indent="-228600" algn="l" rtl="0">
              <a:lnSpc>
                <a:spcPct val="100000"/>
              </a:lnSpc>
              <a:spcBef>
                <a:spcPts val="1000"/>
              </a:spcBef>
              <a:spcAft>
                <a:spcPts val="0"/>
              </a:spcAft>
              <a:buClr>
                <a:schemeClr val="dk1"/>
              </a:buClr>
              <a:buSzPts val="2000"/>
              <a:buChar char="•"/>
            </a:pPr>
            <a:r>
              <a:rPr lang="en-GB" sz="2500" dirty="0">
                <a:latin typeface="Tahoma" pitchFamily="34" charset="0"/>
                <a:ea typeface="Tahoma" pitchFamily="34" charset="0"/>
                <a:cs typeface="Tahoma" pitchFamily="34" charset="0"/>
                <a:sym typeface="Tahoma"/>
              </a:rPr>
              <a:t>A</a:t>
            </a:r>
            <a:r>
              <a:rPr lang="en-GB" sz="2500" dirty="0" smtClean="0">
                <a:latin typeface="Tahoma" pitchFamily="34" charset="0"/>
                <a:ea typeface="Tahoma" pitchFamily="34" charset="0"/>
                <a:cs typeface="Tahoma" pitchFamily="34" charset="0"/>
                <a:sym typeface="Tahoma"/>
              </a:rPr>
              <a:t>ttracting investors for biogas project development</a:t>
            </a:r>
          </a:p>
          <a:p>
            <a:pPr marL="228600" lvl="0" indent="-228600" algn="l" rtl="0">
              <a:lnSpc>
                <a:spcPct val="100000"/>
              </a:lnSpc>
              <a:spcBef>
                <a:spcPts val="1000"/>
              </a:spcBef>
              <a:spcAft>
                <a:spcPts val="0"/>
              </a:spcAft>
              <a:buClr>
                <a:schemeClr val="dk1"/>
              </a:buClr>
              <a:buSzPts val="2000"/>
              <a:buChar char="•"/>
            </a:pPr>
            <a:r>
              <a:rPr lang="en-GB" sz="2500" dirty="0" smtClean="0">
                <a:latin typeface="Tahoma" pitchFamily="34" charset="0"/>
                <a:ea typeface="Tahoma" pitchFamily="34" charset="0"/>
                <a:cs typeface="Tahoma" pitchFamily="34" charset="0"/>
                <a:sym typeface="Tahoma"/>
              </a:rPr>
              <a:t>Agriculture , Biogas-based (fertilizers, farm energy  self-sufficiency.</a:t>
            </a:r>
          </a:p>
          <a:p>
            <a:pPr marL="228600" lvl="0" indent="-228600" algn="l" rtl="0">
              <a:lnSpc>
                <a:spcPct val="100000"/>
              </a:lnSpc>
              <a:spcBef>
                <a:spcPts val="1000"/>
              </a:spcBef>
              <a:spcAft>
                <a:spcPts val="0"/>
              </a:spcAft>
              <a:buClr>
                <a:schemeClr val="dk1"/>
              </a:buClr>
              <a:buSzPts val="2000"/>
              <a:buChar char="•"/>
            </a:pPr>
            <a:r>
              <a:rPr lang="en-GB" sz="2500" dirty="0" smtClean="0">
                <a:latin typeface="Tahoma" pitchFamily="34" charset="0"/>
                <a:ea typeface="Tahoma" pitchFamily="34" charset="0"/>
                <a:cs typeface="Tahoma" pitchFamily="34" charset="0"/>
                <a:sym typeface="Tahoma"/>
              </a:rPr>
              <a:t>Waste management  - Biogas from organic waste</a:t>
            </a:r>
          </a:p>
          <a:p>
            <a:pPr marL="228600" lvl="0" indent="-228600" algn="l" rtl="0">
              <a:lnSpc>
                <a:spcPct val="100000"/>
              </a:lnSpc>
              <a:spcBef>
                <a:spcPts val="1000"/>
              </a:spcBef>
              <a:spcAft>
                <a:spcPts val="0"/>
              </a:spcAft>
              <a:buClr>
                <a:schemeClr val="dk1"/>
              </a:buClr>
              <a:buSzPts val="2000"/>
              <a:buChar char="•"/>
            </a:pPr>
            <a:r>
              <a:rPr lang="en-GB" sz="2500" dirty="0" smtClean="0">
                <a:latin typeface="Tahoma" pitchFamily="34" charset="0"/>
                <a:ea typeface="Tahoma" pitchFamily="34" charset="0"/>
                <a:cs typeface="Tahoma" pitchFamily="34" charset="0"/>
                <a:sym typeface="Tahoma"/>
              </a:rPr>
              <a:t>Intergration with other renewables e.g solar</a:t>
            </a:r>
            <a:endParaRPr sz="2500" dirty="0">
              <a:latin typeface="Tahoma" pitchFamily="34" charset="0"/>
              <a:ea typeface="Tahoma" pitchFamily="34" charset="0"/>
              <a:cs typeface="Tahoma" pitchFamily="34" charset="0"/>
            </a:endParaRPr>
          </a:p>
          <a:p>
            <a:pPr marL="228600" lvl="0" indent="-50800" algn="l" rtl="0">
              <a:lnSpc>
                <a:spcPct val="100000"/>
              </a:lnSpc>
              <a:spcBef>
                <a:spcPts val="1000"/>
              </a:spcBef>
              <a:spcAft>
                <a:spcPts val="0"/>
              </a:spcAft>
              <a:buClr>
                <a:schemeClr val="dk1"/>
              </a:buClr>
              <a:buSzPts val="2800"/>
              <a:buNone/>
            </a:pPr>
            <a:endParaRPr dirty="0">
              <a:latin typeface="Tahoma"/>
              <a:ea typeface="Tahoma"/>
              <a:cs typeface="Tahoma"/>
              <a:sym typeface="Tahoma"/>
            </a:endParaRPr>
          </a:p>
          <a:p>
            <a:pPr marL="228600" lvl="0" indent="-88900" algn="l" rtl="0">
              <a:lnSpc>
                <a:spcPct val="100000"/>
              </a:lnSpc>
              <a:spcBef>
                <a:spcPts val="1000"/>
              </a:spcBef>
              <a:spcAft>
                <a:spcPts val="0"/>
              </a:spcAft>
              <a:buClr>
                <a:schemeClr val="dk1"/>
              </a:buClr>
              <a:buSzPts val="2200"/>
              <a:buNone/>
            </a:pPr>
            <a:endParaRPr sz="2200" dirty="0">
              <a:latin typeface="Tahoma"/>
              <a:ea typeface="Tahoma"/>
              <a:cs typeface="Tahoma"/>
              <a:sym typeface="Tahoma"/>
            </a:endParaRPr>
          </a:p>
        </p:txBody>
      </p:sp>
      <p:sp>
        <p:nvSpPr>
          <p:cNvPr id="132" name="Google Shape;132;p6"/>
          <p:cNvSpPr txBox="1">
            <a:spLocks noGrp="1"/>
          </p:cNvSpPr>
          <p:nvPr>
            <p:ph type="body" idx="2"/>
          </p:nvPr>
        </p:nvSpPr>
        <p:spPr>
          <a:xfrm>
            <a:off x="6096000" y="914400"/>
            <a:ext cx="5257800" cy="5484386"/>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en-GB" dirty="0">
                <a:solidFill>
                  <a:srgbClr val="FF0000"/>
                </a:solidFill>
                <a:latin typeface="Calibri"/>
                <a:ea typeface="Calibri"/>
                <a:cs typeface="Calibri"/>
                <a:sym typeface="Calibri"/>
              </a:rPr>
              <a:t> Insert Photo</a:t>
            </a:r>
            <a:r>
              <a:rPr lang="en-GB" dirty="0">
                <a:solidFill>
                  <a:schemeClr val="dk1"/>
                </a:solidFill>
                <a:latin typeface="Calibri"/>
                <a:ea typeface="Calibri"/>
                <a:cs typeface="Calibri"/>
                <a:sym typeface="Calibri"/>
              </a:rPr>
              <a:t> </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33" name="Google Shape;133;p6"/>
          <p:cNvSpPr txBox="1"/>
          <p:nvPr/>
        </p:nvSpPr>
        <p:spPr>
          <a:xfrm>
            <a:off x="0" y="6398786"/>
            <a:ext cx="12192000" cy="882678"/>
          </a:xfrm>
          <a:prstGeom prst="rect">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GB" sz="2400" b="1" i="1" u="none" strike="noStrike" cap="none">
                <a:solidFill>
                  <a:srgbClr val="FF00FF"/>
                </a:solidFill>
                <a:latin typeface="Calibri"/>
                <a:ea typeface="Calibri"/>
                <a:cs typeface="Calibri"/>
                <a:sym typeface="Calibri"/>
              </a:rPr>
              <a:t>“Promoting Gender Inclusive Local Economic Development”</a:t>
            </a:r>
            <a:r>
              <a:rPr lang="en-GB" sz="2400" b="0" i="1" u="none" strike="noStrike" cap="none">
                <a:solidFill>
                  <a:srgbClr val="FF00FF"/>
                </a:solidFill>
                <a:latin typeface="Calibri"/>
                <a:ea typeface="Calibri"/>
                <a:cs typeface="Calibri"/>
                <a:sym typeface="Calibri"/>
              </a:rPr>
              <a:t> </a:t>
            </a:r>
            <a:endParaRPr sz="2400" b="0" i="0" u="none" strike="noStrike" cap="none">
              <a:solidFill>
                <a:srgbClr val="FF00FF"/>
              </a:solidFill>
              <a:latin typeface="Calibri"/>
              <a:ea typeface="Calibri"/>
              <a:cs typeface="Calibri"/>
              <a:sym typeface="Calibri"/>
            </a:endParaRPr>
          </a:p>
          <a:p>
            <a:pPr marL="0" marR="0" lvl="0" indent="0" algn="ctr" rtl="0">
              <a:lnSpc>
                <a:spcPct val="107000"/>
              </a:lnSpc>
              <a:spcBef>
                <a:spcPts val="0"/>
              </a:spcBef>
              <a:spcAft>
                <a:spcPts val="0"/>
              </a:spcAft>
              <a:buNone/>
            </a:pPr>
            <a:r>
              <a:rPr lang="en-GB" sz="2400" b="0" i="1" u="none" strike="noStrike" cap="none">
                <a:solidFill>
                  <a:srgbClr val="FF00FF"/>
                </a:solidFill>
                <a:latin typeface="Calibri"/>
                <a:ea typeface="Calibri"/>
                <a:cs typeface="Calibri"/>
                <a:sym typeface="Calibri"/>
              </a:rPr>
              <a:t> </a:t>
            </a:r>
            <a:endParaRPr sz="2400" b="0" i="0" u="none" strike="noStrike" cap="none">
              <a:solidFill>
                <a:srgbClr val="FF00FF"/>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828674"/>
            <a:ext cx="6096000" cy="5570112"/>
          </a:xfrm>
          <a:prstGeom prst="rect">
            <a:avLst/>
          </a:prstGeom>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37"/>
        <p:cNvGrpSpPr/>
        <p:nvPr/>
      </p:nvGrpSpPr>
      <p:grpSpPr>
        <a:xfrm>
          <a:off x="0" y="0"/>
          <a:ext cx="0" cy="0"/>
          <a:chOff x="0" y="0"/>
          <a:chExt cx="0" cy="0"/>
        </a:xfrm>
      </p:grpSpPr>
      <p:sp>
        <p:nvSpPr>
          <p:cNvPr id="138" name="Google Shape;138;p7"/>
          <p:cNvSpPr txBox="1">
            <a:spLocks noGrp="1"/>
          </p:cNvSpPr>
          <p:nvPr>
            <p:ph type="title"/>
          </p:nvPr>
        </p:nvSpPr>
        <p:spPr>
          <a:xfrm>
            <a:off x="1305042" y="467123"/>
            <a:ext cx="9905998" cy="14785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latin typeface="Calibri"/>
                <a:ea typeface="Calibri"/>
                <a:cs typeface="Calibri"/>
                <a:sym typeface="Calibri"/>
              </a:rPr>
              <a:t>MARKETING AND SAVINGS</a:t>
            </a:r>
            <a:endParaRPr b="1">
              <a:latin typeface="Calibri"/>
              <a:ea typeface="Calibri"/>
              <a:cs typeface="Calibri"/>
              <a:sym typeface="Calibri"/>
            </a:endParaRPr>
          </a:p>
        </p:txBody>
      </p:sp>
      <p:sp>
        <p:nvSpPr>
          <p:cNvPr id="139" name="Google Shape;139;p7"/>
          <p:cNvSpPr txBox="1">
            <a:spLocks noGrp="1"/>
          </p:cNvSpPr>
          <p:nvPr>
            <p:ph type="body" idx="1"/>
          </p:nvPr>
        </p:nvSpPr>
        <p:spPr>
          <a:xfrm>
            <a:off x="838200" y="1825625"/>
            <a:ext cx="5181600" cy="4351338"/>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rmAutofit fontScale="92500" lnSpcReduction="10000"/>
          </a:bodyPr>
          <a:lstStyle/>
          <a:p>
            <a:pPr marL="228600" lvl="0" indent="-228600" algn="l" rtl="0">
              <a:lnSpc>
                <a:spcPct val="100000"/>
              </a:lnSpc>
              <a:spcBef>
                <a:spcPts val="0"/>
              </a:spcBef>
              <a:spcAft>
                <a:spcPts val="0"/>
              </a:spcAft>
              <a:buClr>
                <a:schemeClr val="dk1"/>
              </a:buClr>
              <a:buSzPts val="2000"/>
              <a:buChar char="•"/>
            </a:pPr>
            <a:r>
              <a:rPr lang="en-GB" sz="2000" dirty="0">
                <a:solidFill>
                  <a:schemeClr val="dk1"/>
                </a:solidFill>
                <a:latin typeface="Tahoma"/>
                <a:ea typeface="Tahoma"/>
                <a:cs typeface="Tahoma"/>
                <a:sym typeface="Tahoma"/>
              </a:rPr>
              <a:t>Does the enterprise have any savings</a:t>
            </a:r>
            <a:r>
              <a:rPr lang="en-GB" sz="2000" dirty="0" smtClean="0">
                <a:solidFill>
                  <a:schemeClr val="dk1"/>
                </a:solidFill>
                <a:latin typeface="Tahoma"/>
                <a:ea typeface="Tahoma"/>
                <a:cs typeface="Tahoma"/>
                <a:sym typeface="Tahoma"/>
              </a:rPr>
              <a:t>? </a:t>
            </a:r>
            <a:r>
              <a:rPr lang="en-GB" sz="2000" b="1" dirty="0" smtClean="0">
                <a:solidFill>
                  <a:schemeClr val="dk1"/>
                </a:solidFill>
                <a:latin typeface="Tahoma"/>
                <a:ea typeface="Tahoma"/>
                <a:cs typeface="Tahoma"/>
                <a:sym typeface="Tahoma"/>
              </a:rPr>
              <a:t>YES</a:t>
            </a:r>
            <a:endParaRPr b="1" dirty="0"/>
          </a:p>
          <a:p>
            <a:pPr marL="228600" lvl="0" indent="-228600" algn="l" rtl="0">
              <a:lnSpc>
                <a:spcPct val="100000"/>
              </a:lnSpc>
              <a:spcBef>
                <a:spcPts val="1000"/>
              </a:spcBef>
              <a:spcAft>
                <a:spcPts val="0"/>
              </a:spcAft>
              <a:buClr>
                <a:schemeClr val="dk1"/>
              </a:buClr>
              <a:buSzPts val="2000"/>
              <a:buChar char="•"/>
            </a:pPr>
            <a:r>
              <a:rPr lang="en-GB" sz="2000" dirty="0">
                <a:solidFill>
                  <a:schemeClr val="dk1"/>
                </a:solidFill>
                <a:latin typeface="Tahoma"/>
                <a:ea typeface="Tahoma"/>
                <a:cs typeface="Tahoma"/>
                <a:sym typeface="Tahoma"/>
              </a:rPr>
              <a:t>Are group members organised into savings </a:t>
            </a:r>
            <a:r>
              <a:rPr lang="en-GB" sz="2000" dirty="0" smtClean="0">
                <a:solidFill>
                  <a:schemeClr val="dk1"/>
                </a:solidFill>
                <a:latin typeface="Tahoma"/>
                <a:ea typeface="Tahoma"/>
                <a:cs typeface="Tahoma"/>
                <a:sym typeface="Tahoma"/>
              </a:rPr>
              <a:t>groups </a:t>
            </a:r>
            <a:r>
              <a:rPr lang="en-GB" sz="2000" b="1" dirty="0" smtClean="0">
                <a:solidFill>
                  <a:schemeClr val="dk1"/>
                </a:solidFill>
                <a:latin typeface="Tahoma"/>
                <a:ea typeface="Tahoma"/>
                <a:cs typeface="Tahoma"/>
                <a:sym typeface="Tahoma"/>
              </a:rPr>
              <a:t>Yes</a:t>
            </a:r>
            <a:endParaRPr b="1" dirty="0"/>
          </a:p>
          <a:p>
            <a:pPr marL="228600" lvl="0" indent="-228600" algn="l" rtl="0">
              <a:lnSpc>
                <a:spcPct val="100000"/>
              </a:lnSpc>
              <a:spcBef>
                <a:spcPts val="1000"/>
              </a:spcBef>
              <a:spcAft>
                <a:spcPts val="0"/>
              </a:spcAft>
              <a:buClr>
                <a:schemeClr val="dk1"/>
              </a:buClr>
              <a:buSzPts val="2000"/>
              <a:buChar char="•"/>
            </a:pPr>
            <a:r>
              <a:rPr lang="en-GB" sz="2000" dirty="0">
                <a:solidFill>
                  <a:schemeClr val="dk1"/>
                </a:solidFill>
                <a:latin typeface="Tahoma"/>
                <a:ea typeface="Tahoma"/>
                <a:cs typeface="Tahoma"/>
                <a:sym typeface="Tahoma"/>
              </a:rPr>
              <a:t>How effective are the savings </a:t>
            </a:r>
            <a:r>
              <a:rPr lang="en-GB" sz="2000" dirty="0" smtClean="0">
                <a:solidFill>
                  <a:schemeClr val="dk1"/>
                </a:solidFill>
                <a:latin typeface="Tahoma"/>
                <a:ea typeface="Tahoma"/>
                <a:cs typeface="Tahoma"/>
                <a:sym typeface="Tahoma"/>
              </a:rPr>
              <a:t>groups. </a:t>
            </a:r>
          </a:p>
          <a:p>
            <a:pPr marL="228600" lvl="0" indent="-228600" algn="l" rtl="0">
              <a:lnSpc>
                <a:spcPct val="100000"/>
              </a:lnSpc>
              <a:spcBef>
                <a:spcPts val="1000"/>
              </a:spcBef>
              <a:spcAft>
                <a:spcPts val="0"/>
              </a:spcAft>
              <a:buClr>
                <a:schemeClr val="dk1"/>
              </a:buClr>
              <a:buSzPts val="2000"/>
              <a:buChar char="•"/>
            </a:pPr>
            <a:r>
              <a:rPr lang="en-GB" sz="2000" dirty="0" smtClean="0">
                <a:latin typeface="Tahoma"/>
                <a:ea typeface="Tahoma"/>
                <a:cs typeface="Tahoma"/>
                <a:sym typeface="Tahoma"/>
              </a:rPr>
              <a:t>They are very effective as the members have managed to create other income generating projects through the AISLES (Mikando)</a:t>
            </a:r>
            <a:endParaRPr dirty="0"/>
          </a:p>
          <a:p>
            <a:pPr marL="228600" lvl="0" indent="-228600" algn="l" rtl="0">
              <a:lnSpc>
                <a:spcPct val="100000"/>
              </a:lnSpc>
              <a:spcBef>
                <a:spcPts val="1000"/>
              </a:spcBef>
              <a:spcAft>
                <a:spcPts val="0"/>
              </a:spcAft>
              <a:buClr>
                <a:schemeClr val="dk1"/>
              </a:buClr>
              <a:buSzPts val="2000"/>
              <a:buChar char="•"/>
            </a:pPr>
            <a:r>
              <a:rPr lang="en-GB" sz="2000" dirty="0">
                <a:solidFill>
                  <a:schemeClr val="dk1"/>
                </a:solidFill>
                <a:latin typeface="Tahoma"/>
                <a:ea typeface="Tahoma"/>
                <a:cs typeface="Tahoma"/>
                <a:sym typeface="Tahoma"/>
              </a:rPr>
              <a:t>What financial services has the group </a:t>
            </a:r>
            <a:r>
              <a:rPr lang="en-GB" sz="2000" dirty="0" smtClean="0">
                <a:solidFill>
                  <a:schemeClr val="dk1"/>
                </a:solidFill>
                <a:latin typeface="Tahoma"/>
                <a:ea typeface="Tahoma"/>
                <a:cs typeface="Tahoma"/>
                <a:sym typeface="Tahoma"/>
              </a:rPr>
              <a:t>accessed-  The group is in the process of applying for loans from Ministry of women Affairs, Ministry of Youth, Women’s Bank and Empower Bank</a:t>
            </a:r>
            <a:endParaRPr dirty="0"/>
          </a:p>
          <a:p>
            <a:pPr marL="0" lvl="0" indent="0" algn="l" rtl="0">
              <a:lnSpc>
                <a:spcPct val="100000"/>
              </a:lnSpc>
              <a:spcBef>
                <a:spcPts val="1000"/>
              </a:spcBef>
              <a:spcAft>
                <a:spcPts val="0"/>
              </a:spcAft>
              <a:buClr>
                <a:schemeClr val="dk1"/>
              </a:buClr>
              <a:buSzPts val="2800"/>
              <a:buNone/>
            </a:pPr>
            <a:endParaRPr dirty="0">
              <a:latin typeface="Tahoma"/>
              <a:ea typeface="Tahoma"/>
              <a:cs typeface="Tahoma"/>
              <a:sym typeface="Tahoma"/>
            </a:endParaRPr>
          </a:p>
          <a:p>
            <a:pPr marL="228600" lvl="0" indent="-88900" algn="l" rtl="0">
              <a:lnSpc>
                <a:spcPct val="100000"/>
              </a:lnSpc>
              <a:spcBef>
                <a:spcPts val="1000"/>
              </a:spcBef>
              <a:spcAft>
                <a:spcPts val="0"/>
              </a:spcAft>
              <a:buClr>
                <a:schemeClr val="dk1"/>
              </a:buClr>
              <a:buSzPts val="2200"/>
              <a:buNone/>
            </a:pPr>
            <a:endParaRPr sz="2200" dirty="0">
              <a:latin typeface="Tahoma"/>
              <a:ea typeface="Tahoma"/>
              <a:cs typeface="Tahoma"/>
              <a:sym typeface="Tahoma"/>
            </a:endParaRPr>
          </a:p>
        </p:txBody>
      </p:sp>
      <p:sp>
        <p:nvSpPr>
          <p:cNvPr id="140" name="Google Shape;140;p7"/>
          <p:cNvSpPr txBox="1">
            <a:spLocks noGrp="1"/>
          </p:cNvSpPr>
          <p:nvPr>
            <p:ph type="body" idx="2"/>
          </p:nvPr>
        </p:nvSpPr>
        <p:spPr>
          <a:xfrm>
            <a:off x="6172200" y="1825625"/>
            <a:ext cx="5181600" cy="4351338"/>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en-GB">
                <a:solidFill>
                  <a:srgbClr val="FF0000"/>
                </a:solidFill>
                <a:latin typeface="Calibri"/>
                <a:ea typeface="Calibri"/>
                <a:cs typeface="Calibri"/>
                <a:sym typeface="Calibri"/>
              </a:rPr>
              <a:t> Insert Photo</a:t>
            </a:r>
            <a:r>
              <a:rPr lang="en-GB">
                <a:solidFill>
                  <a:schemeClr val="dk1"/>
                </a:solidFill>
                <a:latin typeface="Calibri"/>
                <a:ea typeface="Calibri"/>
                <a:cs typeface="Calibri"/>
                <a:sym typeface="Calibri"/>
              </a:rPr>
              <a:t> </a:t>
            </a:r>
            <a:endParaRPr/>
          </a:p>
          <a:p>
            <a:pPr marL="228600" lvl="0" indent="-50800" algn="l" rtl="0">
              <a:lnSpc>
                <a:spcPct val="90000"/>
              </a:lnSpc>
              <a:spcBef>
                <a:spcPts val="1000"/>
              </a:spcBef>
              <a:spcAft>
                <a:spcPts val="0"/>
              </a:spcAft>
              <a:buClr>
                <a:schemeClr val="dk1"/>
              </a:buClr>
              <a:buSzPts val="2800"/>
              <a:buNone/>
            </a:pPr>
            <a:endParaRPr/>
          </a:p>
        </p:txBody>
      </p:sp>
      <p:sp>
        <p:nvSpPr>
          <p:cNvPr id="141" name="Google Shape;141;p7"/>
          <p:cNvSpPr txBox="1"/>
          <p:nvPr/>
        </p:nvSpPr>
        <p:spPr>
          <a:xfrm>
            <a:off x="0" y="6398786"/>
            <a:ext cx="12192000" cy="882678"/>
          </a:xfrm>
          <a:prstGeom prst="rect">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GB" sz="2400" b="1" i="1" u="none" strike="noStrike" cap="none">
                <a:solidFill>
                  <a:srgbClr val="FF00FF"/>
                </a:solidFill>
                <a:latin typeface="Calibri"/>
                <a:ea typeface="Calibri"/>
                <a:cs typeface="Calibri"/>
                <a:sym typeface="Calibri"/>
              </a:rPr>
              <a:t>“Promoting Gender Inclusive Local Economic Development”</a:t>
            </a:r>
            <a:r>
              <a:rPr lang="en-GB" sz="2400" b="0" i="1" u="none" strike="noStrike" cap="none">
                <a:solidFill>
                  <a:srgbClr val="FF00FF"/>
                </a:solidFill>
                <a:latin typeface="Calibri"/>
                <a:ea typeface="Calibri"/>
                <a:cs typeface="Calibri"/>
                <a:sym typeface="Calibri"/>
              </a:rPr>
              <a:t> </a:t>
            </a:r>
            <a:endParaRPr sz="2400" b="0" i="0" u="none" strike="noStrike" cap="none">
              <a:solidFill>
                <a:srgbClr val="FF00FF"/>
              </a:solidFill>
              <a:latin typeface="Calibri"/>
              <a:ea typeface="Calibri"/>
              <a:cs typeface="Calibri"/>
              <a:sym typeface="Calibri"/>
            </a:endParaRPr>
          </a:p>
          <a:p>
            <a:pPr marL="0" marR="0" lvl="0" indent="0" algn="ctr" rtl="0">
              <a:lnSpc>
                <a:spcPct val="107000"/>
              </a:lnSpc>
              <a:spcBef>
                <a:spcPts val="0"/>
              </a:spcBef>
              <a:spcAft>
                <a:spcPts val="0"/>
              </a:spcAft>
              <a:buNone/>
            </a:pPr>
            <a:r>
              <a:rPr lang="en-GB" sz="2400" b="0" i="1" u="none" strike="noStrike" cap="none">
                <a:solidFill>
                  <a:srgbClr val="FF00FF"/>
                </a:solidFill>
                <a:latin typeface="Calibri"/>
                <a:ea typeface="Calibri"/>
                <a:cs typeface="Calibri"/>
                <a:sym typeface="Calibri"/>
              </a:rPr>
              <a:t> </a:t>
            </a:r>
            <a:endParaRPr sz="2400" b="0" i="0" u="none" strike="noStrike" cap="none">
              <a:solidFill>
                <a:srgbClr val="FF00FF"/>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57313"/>
            <a:ext cx="5476874" cy="5041474"/>
          </a:xfrm>
          <a:prstGeom prst="rect">
            <a:avLst/>
          </a:prstGeom>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45"/>
        <p:cNvGrpSpPr/>
        <p:nvPr/>
      </p:nvGrpSpPr>
      <p:grpSpPr>
        <a:xfrm>
          <a:off x="0" y="0"/>
          <a:ext cx="0" cy="0"/>
          <a:chOff x="0" y="0"/>
          <a:chExt cx="0" cy="0"/>
        </a:xfrm>
      </p:grpSpPr>
      <p:sp>
        <p:nvSpPr>
          <p:cNvPr id="146" name="Google Shape;14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Calibri"/>
              <a:buNone/>
            </a:pPr>
            <a:r>
              <a:rPr lang="en-GB" sz="2400" b="1">
                <a:latin typeface="Calibri"/>
                <a:ea typeface="Calibri"/>
                <a:cs typeface="Calibri"/>
                <a:sym typeface="Calibri"/>
              </a:rPr>
              <a:t>WHAT PLANS HAVE YOU MADE TO GROW YOUR BUSINESS IN THE NEXT 6 MONTHS?  </a:t>
            </a:r>
            <a:endParaRPr sz="2400" b="1">
              <a:latin typeface="Calibri"/>
              <a:ea typeface="Calibri"/>
              <a:cs typeface="Calibri"/>
              <a:sym typeface="Calibri"/>
            </a:endParaRPr>
          </a:p>
        </p:txBody>
      </p:sp>
      <p:sp>
        <p:nvSpPr>
          <p:cNvPr id="147" name="Google Shape;147;p8"/>
          <p:cNvSpPr txBox="1">
            <a:spLocks noGrp="1"/>
          </p:cNvSpPr>
          <p:nvPr>
            <p:ph type="body" idx="1"/>
          </p:nvPr>
        </p:nvSpPr>
        <p:spPr>
          <a:xfrm>
            <a:off x="838200" y="1825625"/>
            <a:ext cx="5181600" cy="435133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2000"/>
              <a:buChar char="•"/>
            </a:pPr>
            <a:r>
              <a:rPr lang="en-GB" sz="2000" b="1" dirty="0">
                <a:latin typeface="Tahoma"/>
                <a:ea typeface="Tahoma"/>
                <a:cs typeface="Tahoma"/>
                <a:sym typeface="Tahoma"/>
              </a:rPr>
              <a:t>Please list your plans to grow your existing business. Explain the growth strategy of the enterprise</a:t>
            </a:r>
            <a:r>
              <a:rPr lang="en-GB" sz="2000" b="1" dirty="0" smtClean="0">
                <a:latin typeface="Tahoma"/>
                <a:ea typeface="Tahoma"/>
                <a:cs typeface="Tahoma"/>
                <a:sym typeface="Tahoma"/>
              </a:rPr>
              <a:t>.</a:t>
            </a:r>
          </a:p>
          <a:p>
            <a:pPr marL="228600" lvl="0" indent="-228600" algn="l" rtl="0">
              <a:lnSpc>
                <a:spcPct val="90000"/>
              </a:lnSpc>
              <a:spcBef>
                <a:spcPts val="0"/>
              </a:spcBef>
              <a:spcAft>
                <a:spcPts val="0"/>
              </a:spcAft>
              <a:buClr>
                <a:schemeClr val="dk1"/>
              </a:buClr>
              <a:buSzPts val="2000"/>
              <a:buChar char="•"/>
            </a:pPr>
            <a:r>
              <a:rPr lang="en-GB" sz="2000" dirty="0" smtClean="0">
                <a:latin typeface="Tahoma"/>
                <a:ea typeface="Tahoma"/>
                <a:cs typeface="Tahoma"/>
                <a:sym typeface="Tahoma"/>
              </a:rPr>
              <a:t>Training of Manson's to expand the biogas project as they would construct the biogases at low cost.</a:t>
            </a:r>
          </a:p>
          <a:p>
            <a:pPr marL="228600" lvl="0" indent="-228600" algn="l" rtl="0">
              <a:lnSpc>
                <a:spcPct val="90000"/>
              </a:lnSpc>
              <a:spcBef>
                <a:spcPts val="0"/>
              </a:spcBef>
              <a:spcAft>
                <a:spcPts val="0"/>
              </a:spcAft>
              <a:buClr>
                <a:schemeClr val="dk1"/>
              </a:buClr>
              <a:buSzPts val="2000"/>
              <a:buChar char="•"/>
            </a:pPr>
            <a:r>
              <a:rPr lang="en-GB" sz="2000" dirty="0" smtClean="0">
                <a:latin typeface="Tahoma"/>
                <a:ea typeface="Tahoma"/>
                <a:cs typeface="Tahoma"/>
                <a:sym typeface="Tahoma"/>
              </a:rPr>
              <a:t>Explore new revenue streams buy selling excess energy, carbon credits.</a:t>
            </a:r>
          </a:p>
          <a:p>
            <a:pPr marL="228600" lvl="0" indent="-228600" algn="l" rtl="0">
              <a:lnSpc>
                <a:spcPct val="90000"/>
              </a:lnSpc>
              <a:spcBef>
                <a:spcPts val="0"/>
              </a:spcBef>
              <a:spcAft>
                <a:spcPts val="0"/>
              </a:spcAft>
              <a:buClr>
                <a:schemeClr val="dk1"/>
              </a:buClr>
              <a:buSzPts val="2000"/>
              <a:buChar char="•"/>
            </a:pPr>
            <a:r>
              <a:rPr lang="en-GB" sz="2000" dirty="0" smtClean="0">
                <a:latin typeface="Tahoma"/>
                <a:ea typeface="Tahoma"/>
                <a:cs typeface="Tahoma"/>
                <a:sym typeface="Tahoma"/>
              </a:rPr>
              <a:t>Enhance marketing efforts  by increasing awareness and educate stakeholders.</a:t>
            </a:r>
          </a:p>
          <a:p>
            <a:pPr marL="228600" lvl="0" indent="-228600" algn="l" rtl="0">
              <a:lnSpc>
                <a:spcPct val="90000"/>
              </a:lnSpc>
              <a:spcBef>
                <a:spcPts val="0"/>
              </a:spcBef>
              <a:spcAft>
                <a:spcPts val="0"/>
              </a:spcAft>
              <a:buClr>
                <a:schemeClr val="dk1"/>
              </a:buClr>
              <a:buSzPts val="2000"/>
              <a:buChar char="•"/>
            </a:pPr>
            <a:r>
              <a:rPr lang="en-GB" sz="2000" dirty="0" smtClean="0">
                <a:latin typeface="Tahoma"/>
                <a:ea typeface="Tahoma"/>
                <a:cs typeface="Tahoma"/>
                <a:sym typeface="Tahoma"/>
              </a:rPr>
              <a:t>Fabrication of LP gas stove to be compatible to biogas  so that they will be cheap to purchase</a:t>
            </a:r>
          </a:p>
          <a:p>
            <a:pPr marL="228600" lvl="0" indent="-228600" algn="l" rtl="0">
              <a:lnSpc>
                <a:spcPct val="90000"/>
              </a:lnSpc>
              <a:spcBef>
                <a:spcPts val="0"/>
              </a:spcBef>
              <a:spcAft>
                <a:spcPts val="0"/>
              </a:spcAft>
              <a:buClr>
                <a:schemeClr val="dk1"/>
              </a:buClr>
              <a:buSzPts val="2000"/>
              <a:buChar char="•"/>
            </a:pPr>
            <a:r>
              <a:rPr lang="en-GB" sz="2000" dirty="0" smtClean="0">
                <a:latin typeface="Tahoma"/>
                <a:ea typeface="Tahoma"/>
                <a:cs typeface="Tahoma"/>
                <a:sym typeface="Tahoma"/>
              </a:rPr>
              <a:t>Expand feedstock sources- Diversify organic waste streams</a:t>
            </a:r>
          </a:p>
          <a:p>
            <a:pPr marL="228600" lvl="0" indent="-228600" algn="l" rtl="0">
              <a:lnSpc>
                <a:spcPct val="90000"/>
              </a:lnSpc>
              <a:spcBef>
                <a:spcPts val="0"/>
              </a:spcBef>
              <a:spcAft>
                <a:spcPts val="0"/>
              </a:spcAft>
              <a:buClr>
                <a:schemeClr val="dk1"/>
              </a:buClr>
              <a:buSzPts val="2000"/>
              <a:buChar char="•"/>
            </a:pPr>
            <a:r>
              <a:rPr lang="en-GB" sz="2000" dirty="0" smtClean="0">
                <a:latin typeface="Tahoma"/>
                <a:ea typeface="Tahoma"/>
                <a:cs typeface="Tahoma"/>
                <a:sym typeface="Tahoma"/>
              </a:rPr>
              <a:t>Develop strategic partnerships- collaborating  with complimentary businesses.</a:t>
            </a:r>
          </a:p>
          <a:p>
            <a:pPr marL="228600" lvl="0" indent="-228600" algn="l" rtl="0">
              <a:lnSpc>
                <a:spcPct val="90000"/>
              </a:lnSpc>
              <a:spcBef>
                <a:spcPts val="0"/>
              </a:spcBef>
              <a:spcAft>
                <a:spcPts val="0"/>
              </a:spcAft>
              <a:buClr>
                <a:schemeClr val="dk1"/>
              </a:buClr>
              <a:buSzPts val="2000"/>
              <a:buChar char="•"/>
            </a:pPr>
            <a:r>
              <a:rPr lang="en-GB" sz="2000" dirty="0" smtClean="0">
                <a:latin typeface="Tahoma"/>
                <a:ea typeface="Tahoma"/>
                <a:cs typeface="Tahoma"/>
                <a:sym typeface="Tahoma"/>
              </a:rPr>
              <a:t>Invest in community development</a:t>
            </a:r>
          </a:p>
          <a:p>
            <a:pPr marL="228600" lvl="0" indent="-228600" algn="l" rtl="0">
              <a:lnSpc>
                <a:spcPct val="90000"/>
              </a:lnSpc>
              <a:spcBef>
                <a:spcPts val="0"/>
              </a:spcBef>
              <a:spcAft>
                <a:spcPts val="0"/>
              </a:spcAft>
              <a:buClr>
                <a:schemeClr val="dk1"/>
              </a:buClr>
              <a:buSzPts val="2000"/>
              <a:buChar char="•"/>
            </a:pPr>
            <a:endParaRPr sz="2000" dirty="0">
              <a:latin typeface="Tahoma"/>
              <a:ea typeface="Tahoma"/>
              <a:cs typeface="Tahoma"/>
              <a:sym typeface="Tahoma"/>
            </a:endParaRPr>
          </a:p>
        </p:txBody>
      </p:sp>
      <p:sp>
        <p:nvSpPr>
          <p:cNvPr id="148" name="Google Shape;148;p8"/>
          <p:cNvSpPr txBox="1">
            <a:spLocks noGrp="1"/>
          </p:cNvSpPr>
          <p:nvPr>
            <p:ph type="body" idx="2"/>
          </p:nvPr>
        </p:nvSpPr>
        <p:spPr>
          <a:xfrm>
            <a:off x="6172200" y="1825625"/>
            <a:ext cx="5181600" cy="435133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en-GB">
                <a:solidFill>
                  <a:srgbClr val="FF0000"/>
                </a:solidFill>
              </a:rPr>
              <a:t> Insert Photo</a:t>
            </a:r>
            <a:r>
              <a:rPr lang="en-GB"/>
              <a:t> </a:t>
            </a:r>
            <a:endParaRPr/>
          </a:p>
          <a:p>
            <a:pPr marL="228600" lvl="0" indent="-50800" algn="l" rtl="0">
              <a:lnSpc>
                <a:spcPct val="90000"/>
              </a:lnSpc>
              <a:spcBef>
                <a:spcPts val="1000"/>
              </a:spcBef>
              <a:spcAft>
                <a:spcPts val="0"/>
              </a:spcAft>
              <a:buClr>
                <a:schemeClr val="dk1"/>
              </a:buClr>
              <a:buSzPts val="2800"/>
              <a:buNone/>
            </a:pPr>
            <a:endParaRPr/>
          </a:p>
        </p:txBody>
      </p:sp>
      <p:sp>
        <p:nvSpPr>
          <p:cNvPr id="149" name="Google Shape;149;p8"/>
          <p:cNvSpPr txBox="1"/>
          <p:nvPr/>
        </p:nvSpPr>
        <p:spPr>
          <a:xfrm>
            <a:off x="0" y="6398786"/>
            <a:ext cx="12192000" cy="467757"/>
          </a:xfrm>
          <a:prstGeom prst="rect">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GB" sz="2400" b="1" i="1" u="none" strike="noStrike" cap="none">
                <a:solidFill>
                  <a:srgbClr val="FF00FF"/>
                </a:solidFill>
                <a:latin typeface="Calibri"/>
                <a:ea typeface="Calibri"/>
                <a:cs typeface="Calibri"/>
                <a:sym typeface="Calibri"/>
              </a:rPr>
              <a:t>“Promoting Gender Inclusive Local Economic Development”</a:t>
            </a:r>
            <a:r>
              <a:rPr lang="en-GB" sz="2400" b="0" i="1" u="none" strike="noStrike" cap="none">
                <a:solidFill>
                  <a:srgbClr val="FF00FF"/>
                </a:solidFill>
                <a:latin typeface="Calibri"/>
                <a:ea typeface="Calibri"/>
                <a:cs typeface="Calibri"/>
                <a:sym typeface="Calibri"/>
              </a:rPr>
              <a:t> </a:t>
            </a:r>
            <a:endParaRPr sz="2400" b="0" i="0" u="none" strike="noStrike" cap="none">
              <a:solidFill>
                <a:srgbClr val="FF00FF"/>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51592"/>
            <a:ext cx="6096001" cy="4847193"/>
          </a:xfrm>
          <a:prstGeom prst="rect">
            <a:avLst/>
          </a:prstGeom>
        </p:spPr>
      </p:pic>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53"/>
        <p:cNvGrpSpPr/>
        <p:nvPr/>
      </p:nvGrpSpPr>
      <p:grpSpPr>
        <a:xfrm>
          <a:off x="0" y="0"/>
          <a:ext cx="0" cy="0"/>
          <a:chOff x="0" y="0"/>
          <a:chExt cx="0" cy="0"/>
        </a:xfrm>
      </p:grpSpPr>
      <p:sp>
        <p:nvSpPr>
          <p:cNvPr id="154" name="Google Shape;154;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Calibri"/>
              <a:buNone/>
            </a:pPr>
            <a:r>
              <a:rPr lang="en-GB" sz="2400" b="1">
                <a:latin typeface="Calibri"/>
                <a:ea typeface="Calibri"/>
                <a:cs typeface="Calibri"/>
                <a:sym typeface="Calibri"/>
              </a:rPr>
              <a:t>ENVIRONMENTAL PRACTICES</a:t>
            </a:r>
            <a:endParaRPr sz="2400" b="1">
              <a:latin typeface="Calibri"/>
              <a:ea typeface="Calibri"/>
              <a:cs typeface="Calibri"/>
              <a:sym typeface="Calibri"/>
            </a:endParaRPr>
          </a:p>
        </p:txBody>
      </p:sp>
      <p:sp>
        <p:nvSpPr>
          <p:cNvPr id="155" name="Google Shape;155;p9"/>
          <p:cNvSpPr txBox="1">
            <a:spLocks noGrp="1"/>
          </p:cNvSpPr>
          <p:nvPr>
            <p:ph type="body" idx="1"/>
          </p:nvPr>
        </p:nvSpPr>
        <p:spPr>
          <a:xfrm>
            <a:off x="838200" y="1314450"/>
            <a:ext cx="5181600" cy="508433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ts val="2000"/>
              <a:buChar char="•"/>
            </a:pPr>
            <a:r>
              <a:rPr lang="en-GB" sz="2000" b="1" dirty="0">
                <a:latin typeface="Tahoma"/>
                <a:ea typeface="Tahoma"/>
                <a:cs typeface="Tahoma"/>
                <a:sym typeface="Tahoma"/>
              </a:rPr>
              <a:t>What environmentally friendly practices has your enterprise employed/used</a:t>
            </a:r>
            <a:r>
              <a:rPr lang="en-GB" sz="2000" b="1" dirty="0" smtClean="0">
                <a:latin typeface="Tahoma"/>
                <a:ea typeface="Tahoma"/>
                <a:cs typeface="Tahoma"/>
                <a:sym typeface="Tahoma"/>
              </a:rPr>
              <a:t>?</a:t>
            </a:r>
          </a:p>
          <a:p>
            <a:pPr marL="228600" lvl="0" indent="-228600" algn="l" rtl="0">
              <a:lnSpc>
                <a:spcPct val="90000"/>
              </a:lnSpc>
              <a:spcBef>
                <a:spcPts val="0"/>
              </a:spcBef>
              <a:spcAft>
                <a:spcPts val="0"/>
              </a:spcAft>
              <a:buClr>
                <a:schemeClr val="dk1"/>
              </a:buClr>
              <a:buSzPts val="2000"/>
              <a:buChar char="•"/>
            </a:pPr>
            <a:endParaRPr lang="en-GB" sz="2000" dirty="0" smtClean="0">
              <a:latin typeface="Tahoma"/>
              <a:ea typeface="Tahoma"/>
              <a:cs typeface="Tahoma"/>
              <a:sym typeface="Tahoma"/>
            </a:endParaRPr>
          </a:p>
          <a:p>
            <a:pPr marL="228600" lvl="0" indent="-228600" algn="l" rtl="0">
              <a:lnSpc>
                <a:spcPct val="90000"/>
              </a:lnSpc>
              <a:spcBef>
                <a:spcPts val="0"/>
              </a:spcBef>
              <a:spcAft>
                <a:spcPts val="0"/>
              </a:spcAft>
              <a:buClr>
                <a:schemeClr val="dk1"/>
              </a:buClr>
              <a:buSzPts val="2000"/>
              <a:buChar char="•"/>
            </a:pPr>
            <a:r>
              <a:rPr lang="en-GB" sz="2000" dirty="0" smtClean="0">
                <a:latin typeface="Tahoma"/>
                <a:ea typeface="Tahoma"/>
                <a:cs typeface="Tahoma"/>
                <a:sym typeface="Tahoma"/>
              </a:rPr>
              <a:t>Organic waste reduction –utilize organic waste that would otherwise end up in landfills</a:t>
            </a:r>
          </a:p>
          <a:p>
            <a:pPr marL="228600" lvl="0" indent="-228600" algn="l" rtl="0">
              <a:lnSpc>
                <a:spcPct val="90000"/>
              </a:lnSpc>
              <a:spcBef>
                <a:spcPts val="0"/>
              </a:spcBef>
              <a:spcAft>
                <a:spcPts val="0"/>
              </a:spcAft>
              <a:buClr>
                <a:schemeClr val="dk1"/>
              </a:buClr>
              <a:buSzPts val="2000"/>
              <a:buChar char="•"/>
            </a:pPr>
            <a:r>
              <a:rPr lang="en-GB" sz="2000" dirty="0" smtClean="0">
                <a:latin typeface="Tahoma"/>
                <a:ea typeface="Tahoma"/>
                <a:cs typeface="Tahoma"/>
                <a:sym typeface="Tahoma"/>
              </a:rPr>
              <a:t>Waste to energy – convert waste to energy, reducing greenhouse gas emissions</a:t>
            </a:r>
          </a:p>
          <a:p>
            <a:pPr marL="228600" lvl="0" indent="-228600" algn="l" rtl="0">
              <a:lnSpc>
                <a:spcPct val="90000"/>
              </a:lnSpc>
              <a:spcBef>
                <a:spcPts val="0"/>
              </a:spcBef>
              <a:spcAft>
                <a:spcPts val="0"/>
              </a:spcAft>
              <a:buClr>
                <a:schemeClr val="dk1"/>
              </a:buClr>
              <a:buSzPts val="2000"/>
              <a:buChar char="•"/>
            </a:pPr>
            <a:r>
              <a:rPr lang="en-GB" sz="2000" dirty="0" smtClean="0">
                <a:latin typeface="Tahoma"/>
                <a:ea typeface="Tahoma"/>
                <a:cs typeface="Tahoma"/>
                <a:sym typeface="Tahoma"/>
              </a:rPr>
              <a:t>Digestate utilisation- use nutrient-rich digestate as fertilizer</a:t>
            </a:r>
          </a:p>
          <a:p>
            <a:pPr marL="228600" lvl="0" indent="-228600" algn="l" rtl="0">
              <a:lnSpc>
                <a:spcPct val="90000"/>
              </a:lnSpc>
              <a:spcBef>
                <a:spcPts val="0"/>
              </a:spcBef>
              <a:spcAft>
                <a:spcPts val="0"/>
              </a:spcAft>
              <a:buClr>
                <a:schemeClr val="dk1"/>
              </a:buClr>
              <a:buSzPts val="2000"/>
              <a:buChar char="•"/>
            </a:pPr>
            <a:r>
              <a:rPr lang="en-GB" sz="2000" dirty="0" smtClean="0">
                <a:latin typeface="Tahoma"/>
                <a:ea typeface="Tahoma"/>
                <a:cs typeface="Tahoma"/>
                <a:sym typeface="Tahoma"/>
              </a:rPr>
              <a:t>Biogas production – generate energy from organic waste</a:t>
            </a:r>
          </a:p>
          <a:p>
            <a:pPr marL="228600" lvl="0" indent="-228600" algn="l" rtl="0">
              <a:lnSpc>
                <a:spcPct val="90000"/>
              </a:lnSpc>
              <a:spcBef>
                <a:spcPts val="0"/>
              </a:spcBef>
              <a:spcAft>
                <a:spcPts val="0"/>
              </a:spcAft>
              <a:buClr>
                <a:schemeClr val="dk1"/>
              </a:buClr>
              <a:buSzPts val="2000"/>
              <a:buChar char="•"/>
            </a:pPr>
            <a:r>
              <a:rPr lang="en-GB" sz="2000" dirty="0" smtClean="0">
                <a:latin typeface="Tahoma"/>
                <a:ea typeface="Tahoma"/>
                <a:cs typeface="Tahoma"/>
                <a:sym typeface="Tahoma"/>
              </a:rPr>
              <a:t>Reduced odour emissions – minimize unpleasant odours through efficient digestion.</a:t>
            </a:r>
          </a:p>
          <a:p>
            <a:pPr marL="228600" lvl="0" indent="-228600" algn="l" rtl="0">
              <a:lnSpc>
                <a:spcPct val="90000"/>
              </a:lnSpc>
              <a:spcBef>
                <a:spcPts val="0"/>
              </a:spcBef>
              <a:spcAft>
                <a:spcPts val="0"/>
              </a:spcAft>
              <a:buClr>
                <a:schemeClr val="dk1"/>
              </a:buClr>
              <a:buSzPts val="2000"/>
              <a:buChar char="•"/>
            </a:pPr>
            <a:r>
              <a:rPr lang="en-GB" sz="2000" dirty="0" smtClean="0">
                <a:latin typeface="Tahoma"/>
                <a:ea typeface="Tahoma"/>
                <a:cs typeface="Tahoma"/>
                <a:sym typeface="Tahoma"/>
              </a:rPr>
              <a:t>Landfill diversion- conserve landfill space, reducing environmental impacts</a:t>
            </a:r>
          </a:p>
          <a:p>
            <a:pPr marL="228600" lvl="0" indent="-228600">
              <a:spcBef>
                <a:spcPts val="0"/>
              </a:spcBef>
              <a:buSzPts val="2000"/>
            </a:pPr>
            <a:r>
              <a:rPr lang="en-ZW" sz="2000" dirty="0">
                <a:latin typeface="Tahoma"/>
                <a:ea typeface="Tahoma"/>
                <a:cs typeface="Tahoma"/>
                <a:sym typeface="Tahoma"/>
              </a:rPr>
              <a:t>Curbing </a:t>
            </a:r>
            <a:r>
              <a:rPr lang="en-ZW" sz="2000" dirty="0" smtClean="0">
                <a:latin typeface="Tahoma"/>
                <a:ea typeface="Tahoma"/>
                <a:cs typeface="Tahoma"/>
                <a:sym typeface="Tahoma"/>
              </a:rPr>
              <a:t> diforestation </a:t>
            </a:r>
            <a:r>
              <a:rPr lang="en-ZW" sz="2000" dirty="0">
                <a:latin typeface="Tahoma"/>
                <a:ea typeface="Tahoma"/>
                <a:cs typeface="Tahoma"/>
                <a:sym typeface="Tahoma"/>
              </a:rPr>
              <a:t>– as the community would be using biogas the reduction in cutting down of trees would be  achieved as they will be using </a:t>
            </a:r>
            <a:r>
              <a:rPr lang="en-ZW" sz="2000" dirty="0" smtClean="0">
                <a:latin typeface="Tahoma"/>
                <a:ea typeface="Tahoma"/>
                <a:cs typeface="Tahoma"/>
                <a:sym typeface="Tahoma"/>
              </a:rPr>
              <a:t>cow dung </a:t>
            </a:r>
            <a:r>
              <a:rPr lang="en-ZW" sz="2000" dirty="0">
                <a:latin typeface="Tahoma"/>
                <a:ea typeface="Tahoma"/>
                <a:cs typeface="Tahoma"/>
                <a:sym typeface="Tahoma"/>
              </a:rPr>
              <a:t>and garden and kitchen waste for biogas production.</a:t>
            </a:r>
            <a:endParaRPr lang="en-GB" sz="2000" dirty="0">
              <a:latin typeface="Tahoma"/>
              <a:ea typeface="Tahoma"/>
              <a:cs typeface="Tahoma"/>
              <a:sym typeface="Tahoma"/>
            </a:endParaRPr>
          </a:p>
        </p:txBody>
      </p:sp>
      <p:sp>
        <p:nvSpPr>
          <p:cNvPr id="156" name="Google Shape;156;p9"/>
          <p:cNvSpPr txBox="1">
            <a:spLocks noGrp="1"/>
          </p:cNvSpPr>
          <p:nvPr>
            <p:ph type="body" idx="2"/>
          </p:nvPr>
        </p:nvSpPr>
        <p:spPr>
          <a:xfrm>
            <a:off x="6172200" y="1328738"/>
            <a:ext cx="5181600" cy="507004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a:bodyPr>
          <a:lstStyle/>
          <a:p>
            <a:pPr marL="228600" lvl="0" indent="-228600">
              <a:spcBef>
                <a:spcPts val="0"/>
              </a:spcBef>
              <a:buSzPts val="2000"/>
            </a:pPr>
            <a:r>
              <a:rPr lang="en-GB" dirty="0" smtClean="0">
                <a:solidFill>
                  <a:srgbClr val="FF0000"/>
                </a:solidFill>
              </a:rPr>
              <a:t>Insert </a:t>
            </a:r>
            <a:r>
              <a:rPr lang="en-GB" dirty="0">
                <a:solidFill>
                  <a:srgbClr val="FF0000"/>
                </a:solidFill>
              </a:rPr>
              <a:t>Photo</a:t>
            </a:r>
            <a:r>
              <a:rPr lang="en-GB" dirty="0"/>
              <a:t> </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57" name="Google Shape;157;p9"/>
          <p:cNvSpPr txBox="1"/>
          <p:nvPr/>
        </p:nvSpPr>
        <p:spPr>
          <a:xfrm>
            <a:off x="0" y="6398786"/>
            <a:ext cx="12192000" cy="467757"/>
          </a:xfrm>
          <a:prstGeom prst="rect">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GB" sz="2400" b="1" i="1" u="none" strike="noStrike" cap="none">
                <a:solidFill>
                  <a:srgbClr val="FF00FF"/>
                </a:solidFill>
                <a:latin typeface="Calibri"/>
                <a:ea typeface="Calibri"/>
                <a:cs typeface="Calibri"/>
                <a:sym typeface="Calibri"/>
              </a:rPr>
              <a:t>“Promoting Gender Inclusive Local Economic Development”</a:t>
            </a:r>
            <a:r>
              <a:rPr lang="en-GB" sz="2400" b="0" i="1" u="none" strike="noStrike" cap="none">
                <a:solidFill>
                  <a:srgbClr val="FF00FF"/>
                </a:solidFill>
                <a:latin typeface="Calibri"/>
                <a:ea typeface="Calibri"/>
                <a:cs typeface="Calibri"/>
                <a:sym typeface="Calibri"/>
              </a:rPr>
              <a:t> </a:t>
            </a:r>
            <a:endParaRPr sz="2400" b="0" i="0" u="none" strike="noStrike" cap="none">
              <a:solidFill>
                <a:srgbClr val="FF00FF"/>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28713"/>
            <a:ext cx="5962650" cy="5157787"/>
          </a:xfrm>
          <a:prstGeom prst="rect">
            <a:avLst/>
          </a:prstGeom>
        </p:spPr>
      </p:pic>
    </p:spTree>
  </p:cSld>
  <p:clrMapOvr>
    <a:masterClrMapping/>
  </p:clrMapOvr>
  <p:transition spd="slow">
    <p:push/>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83D288F9C0D742B1C572EE9F15CFEC" ma:contentTypeVersion="21" ma:contentTypeDescription="Create a new document." ma:contentTypeScope="" ma:versionID="053a5ec0831317e823422aaa8b6e0f06">
  <xsd:schema xmlns:xsd="http://www.w3.org/2001/XMLSchema" xmlns:xs="http://www.w3.org/2001/XMLSchema" xmlns:p="http://schemas.microsoft.com/office/2006/metadata/properties" xmlns:ns2="5c72703c-1067-4fa7-89cc-ef245258de7b" xmlns:ns3="baaa1e52-d096-4578-884f-544177159c31" targetNamespace="http://schemas.microsoft.com/office/2006/metadata/properties" ma:root="true" ma:fieldsID="22a11a410b86899d8171017e0a53600f" ns2:_="" ns3:_="">
    <xsd:import namespace="5c72703c-1067-4fa7-89cc-ef245258de7b"/>
    <xsd:import namespace="baaa1e52-d096-4578-884f-544177159c31"/>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lcf76f155ced4ddcb4097134ff3c332f" minOccurs="0"/>
                <xsd:element ref="ns2:TaxCatchAll" minOccurs="0"/>
                <xsd:element ref="ns3:MediaServiceObjectDetectorVersions" minOccurs="0"/>
                <xsd:element ref="ns3:URLLink" minOccurs="0"/>
                <xsd:element ref="ns3:MediaServiceSearchPropertie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aaa1e52-d096-4578-884f-544177159c3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URLLink" ma:index="24" nillable="true" ma:displayName="URL Link" ma:format="Hyperlink" ma:internalName="URL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URLLink xmlns="baaa1e52-d096-4578-884f-544177159c31">
      <Url xsi:nil="true"/>
      <Description xsi:nil="true"/>
    </URLLink>
    <TaxCatchAll xmlns="5c72703c-1067-4fa7-89cc-ef245258de7b" xsi:nil="true"/>
    <lcf76f155ced4ddcb4097134ff3c332f xmlns="baaa1e52-d096-4578-884f-544177159c3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9E5A829-7B03-4B5B-8550-D560867E94F0}"/>
</file>

<file path=customXml/itemProps2.xml><?xml version="1.0" encoding="utf-8"?>
<ds:datastoreItem xmlns:ds="http://schemas.openxmlformats.org/officeDocument/2006/customXml" ds:itemID="{31699667-6BCE-46EA-90A9-1AC097B8B803}"/>
</file>

<file path=customXml/itemProps3.xml><?xml version="1.0" encoding="utf-8"?>
<ds:datastoreItem xmlns:ds="http://schemas.openxmlformats.org/officeDocument/2006/customXml" ds:itemID="{FE65784E-D4BB-463B-A169-F26B730AB1DA}"/>
</file>

<file path=docProps/app.xml><?xml version="1.0" encoding="utf-8"?>
<Properties xmlns="http://schemas.openxmlformats.org/officeDocument/2006/extended-properties" xmlns:vt="http://schemas.openxmlformats.org/officeDocument/2006/docPropsVTypes">
  <TotalTime>428</TotalTime>
  <Words>1682</Words>
  <Application>Microsoft Office PowerPoint</Application>
  <PresentationFormat>Custom</PresentationFormat>
  <Paragraphs>212</Paragraphs>
  <Slides>14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Tahoma</vt:lpstr>
      <vt:lpstr>Calibri</vt:lpstr>
      <vt:lpstr>Office Theme</vt:lpstr>
      <vt:lpstr>2024 COUNTRY SUMMIT</vt:lpstr>
      <vt:lpstr>PLEASE DESCRIBE THE ENTERPRISE </vt:lpstr>
      <vt:lpstr>BUSINESS PLAN &amp; MODEL?</vt:lpstr>
      <vt:lpstr>BUSINESS AND FINANCIAL MANAGEMENT?</vt:lpstr>
      <vt:lpstr>INCOME AND EXPENSES FOR THE BUSINESS FOR THE LAST SIX MONTHS</vt:lpstr>
      <vt:lpstr>MARKETING AND SAVINGS</vt:lpstr>
      <vt:lpstr>MARKETING AND SAVINGS</vt:lpstr>
      <vt:lpstr>WHAT PLANS HAVE YOU MADE TO GROW YOUR BUSINESS IN THE NEXT 6 MONTHS?  </vt:lpstr>
      <vt:lpstr>ENVIRONMENTAL PRACTICES</vt:lpstr>
      <vt:lpstr>CHALLENGES </vt:lpstr>
      <vt:lpstr>LESSONS LEARNED</vt:lpstr>
      <vt:lpstr>SUSTAINABILITY</vt:lpstr>
      <vt:lpstr>Next Steps</vt:lpstr>
      <vt:lpstr>Additional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Country Summit PROMOTING GENDER INCLUSIVE LOCAL ECONOMIC DEVELOPMENT</dc:title>
  <dc:creator>Anne Hilton - Entrepreneurship Mananger</dc:creator>
  <cp:lastModifiedBy>User</cp:lastModifiedBy>
  <cp:revision>37</cp:revision>
  <dcterms:created xsi:type="dcterms:W3CDTF">2015-03-24T08:09:40Z</dcterms:created>
  <dcterms:modified xsi:type="dcterms:W3CDTF">2024-11-08T11:29:35Z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0x010100FC83D288F9C0D742B1C572EE9F15CFEC</vt:lpwstr>
  </property>
</Properties>
</file>