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style2.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colors2.xml" ContentType="application/vnd.ms-office.chartcolorstyle+xml"/>
  <Override PartName="/ppt/charts/colors1.xml" ContentType="application/vnd.ms-office.chartcolorstyle+xml"/>
  <Override PartName="/ppt/theme/theme3.xml" ContentType="application/vnd.openxmlformats-officedocument.them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Lst>
  <p:notesMasterIdLst>
    <p:notesMasterId r:id="rId31"/>
  </p:notesMasterIdLst>
  <p:sldIdLst>
    <p:sldId id="257" r:id="rId3"/>
    <p:sldId id="259" r:id="rId4"/>
    <p:sldId id="261" r:id="rId5"/>
    <p:sldId id="262" r:id="rId6"/>
    <p:sldId id="263" r:id="rId7"/>
    <p:sldId id="264" r:id="rId8"/>
    <p:sldId id="265" r:id="rId9"/>
    <p:sldId id="266" r:id="rId10"/>
    <p:sldId id="267" r:id="rId11"/>
    <p:sldId id="268" r:id="rId12"/>
    <p:sldId id="286" r:id="rId13"/>
    <p:sldId id="269" r:id="rId14"/>
    <p:sldId id="271" r:id="rId15"/>
    <p:sldId id="272" r:id="rId16"/>
    <p:sldId id="288" r:id="rId17"/>
    <p:sldId id="273" r:id="rId18"/>
    <p:sldId id="275" r:id="rId19"/>
    <p:sldId id="276" r:id="rId20"/>
    <p:sldId id="277" r:id="rId21"/>
    <p:sldId id="28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Sources of Revenue</c:v>
                </c:pt>
              </c:strCache>
            </c:strRef>
          </c:tx>
          <c:explosion val="7"/>
          <c:dPt>
            <c:idx val="0"/>
            <c:bubble3D val="0"/>
            <c:explosion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CB86-4CB7-8ABE-6D95085609B6}"/>
              </c:ext>
            </c:extLst>
          </c:dPt>
          <c:dPt>
            <c:idx val="1"/>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CB86-4CB7-8ABE-6D95085609B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Internal</c:v>
                </c:pt>
                <c:pt idx="1">
                  <c:v>External</c:v>
                </c:pt>
              </c:strCache>
            </c:strRef>
          </c:cat>
          <c:val>
            <c:numRef>
              <c:f>Sheet1!$B$2:$B$3</c:f>
              <c:numCache>
                <c:formatCode>0.00%</c:formatCode>
                <c:ptCount val="2"/>
                <c:pt idx="0">
                  <c:v>0.42959999999999998</c:v>
                </c:pt>
                <c:pt idx="1">
                  <c:v>0.57040000000000002</c:v>
                </c:pt>
              </c:numCache>
            </c:numRef>
          </c:val>
          <c:extLst xmlns:c16r2="http://schemas.microsoft.com/office/drawing/2015/06/chart">
            <c:ext xmlns:c16="http://schemas.microsoft.com/office/drawing/2014/chart" uri="{C3380CC4-5D6E-409C-BE32-E72D297353CC}">
              <c16:uniqueId val="{00000000-6EE8-4B69-9521-BBE9633987E7}"/>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Expenditure By Category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Gender Management System</c:v>
                </c:pt>
                <c:pt idx="1">
                  <c:v>Employment Expendture </c:v>
                </c:pt>
                <c:pt idx="2">
                  <c:v>Employment Equity Related Expenditure</c:v>
                </c:pt>
                <c:pt idx="3">
                  <c:v>Gender Specific Programming</c:v>
                </c:pt>
                <c:pt idx="4">
                  <c:v>Mainstream Programmes</c:v>
                </c:pt>
              </c:strCache>
            </c:strRef>
          </c:cat>
          <c:val>
            <c:numRef>
              <c:f>Sheet1!$B$2:$B$6</c:f>
              <c:numCache>
                <c:formatCode>0.00%</c:formatCode>
                <c:ptCount val="5"/>
                <c:pt idx="0">
                  <c:v>3.5999999999999999E-3</c:v>
                </c:pt>
                <c:pt idx="1">
                  <c:v>0.1346</c:v>
                </c:pt>
                <c:pt idx="2">
                  <c:v>1.5E-3</c:v>
                </c:pt>
                <c:pt idx="3">
                  <c:v>7.9799999999999996E-2</c:v>
                </c:pt>
                <c:pt idx="4">
                  <c:v>0.78049999999999997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987053504546481"/>
          <c:w val="1"/>
          <c:h val="0.35673219361157316"/>
        </c:manualLayout>
      </c:layout>
      <c:pie3DChart>
        <c:varyColors val="1"/>
        <c:ser>
          <c:idx val="0"/>
          <c:order val="0"/>
          <c:tx>
            <c:strRef>
              <c:f>Sheet1!$B$1</c:f>
              <c:strCache>
                <c:ptCount val="1"/>
                <c:pt idx="0">
                  <c:v>Expenditure By Programs</c:v>
                </c:pt>
              </c:strCache>
            </c:strRef>
          </c:tx>
          <c:explosion val="31"/>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41E-4974-8760-8B01F91946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41E-4974-8760-8B01F919463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41E-4974-8760-8B01F9194633}"/>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41E-4974-8760-8B01F9194633}"/>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41E-4974-8760-8B01F9194633}"/>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41E-4974-8760-8B01F919463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Governance &amp; Administration</c:v>
                </c:pt>
                <c:pt idx="1">
                  <c:v>Water Sanitation &amp; Hygiene</c:v>
                </c:pt>
                <c:pt idx="2">
                  <c:v>Social Services</c:v>
                </c:pt>
                <c:pt idx="3">
                  <c:v>Roads</c:v>
                </c:pt>
                <c:pt idx="4">
                  <c:v>Public Safety &amp; Security</c:v>
                </c:pt>
                <c:pt idx="5">
                  <c:v>Natural Resources and Conservation Management</c:v>
                </c:pt>
              </c:strCache>
            </c:strRef>
          </c:cat>
          <c:val>
            <c:numRef>
              <c:f>Sheet1!$B$2:$B$7</c:f>
              <c:numCache>
                <c:formatCode>0.00%</c:formatCode>
                <c:ptCount val="6"/>
                <c:pt idx="0">
                  <c:v>0.15959999999999999</c:v>
                </c:pt>
                <c:pt idx="1">
                  <c:v>0.20599999999999999</c:v>
                </c:pt>
                <c:pt idx="2">
                  <c:v>0.29430000000000001</c:v>
                </c:pt>
                <c:pt idx="3">
                  <c:v>0.27510000000000001</c:v>
                </c:pt>
                <c:pt idx="4">
                  <c:v>2.24E-2</c:v>
                </c:pt>
                <c:pt idx="5">
                  <c:v>4.5999999999999999E-2</c:v>
                </c:pt>
              </c:numCache>
            </c:numRef>
          </c:val>
          <c:extLst xmlns:c16r2="http://schemas.microsoft.com/office/drawing/2015/06/chart">
            <c:ext xmlns:c16="http://schemas.microsoft.com/office/drawing/2014/chart" uri="{C3380CC4-5D6E-409C-BE32-E72D297353CC}">
              <c16:uniqueId val="{0000000C-D41E-4974-8760-8B01F919463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417675444420133"/>
          <c:y val="0.60905065732396413"/>
          <c:w val="0.75164649111159731"/>
          <c:h val="0.37312535247408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8C4D1-3B9C-4133-856F-08C8FEE4BA49}" type="datetimeFigureOut">
              <a:rPr lang="en-US" smtClean="0"/>
              <a:t>07-Nov-24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D0124-2619-46E7-8877-992849C3EE30}" type="slidenum">
              <a:rPr lang="en-US" smtClean="0"/>
              <a:t>‹#›</a:t>
            </a:fld>
            <a:endParaRPr lang="en-US"/>
          </a:p>
        </p:txBody>
      </p:sp>
    </p:spTree>
    <p:extLst>
      <p:ext uri="{BB962C8B-B14F-4D97-AF65-F5344CB8AC3E}">
        <p14:creationId xmlns:p14="http://schemas.microsoft.com/office/powerpoint/2010/main" val="24574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07523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D5587-7577-41D4-90F2-B824B19906F8}" type="slidenum">
              <a:rPr lang="en-GB" smtClean="0"/>
              <a:t>8</a:t>
            </a:fld>
            <a:endParaRPr lang="en-GB"/>
          </a:p>
        </p:txBody>
      </p:sp>
    </p:spTree>
    <p:extLst>
      <p:ext uri="{BB962C8B-B14F-4D97-AF65-F5344CB8AC3E}">
        <p14:creationId xmlns:p14="http://schemas.microsoft.com/office/powerpoint/2010/main" val="170143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13</a:t>
            </a:fld>
            <a:endParaRPr lang="en-GB"/>
          </a:p>
        </p:txBody>
      </p:sp>
    </p:spTree>
    <p:extLst>
      <p:ext uri="{BB962C8B-B14F-4D97-AF65-F5344CB8AC3E}">
        <p14:creationId xmlns:p14="http://schemas.microsoft.com/office/powerpoint/2010/main" val="23212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402686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21091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65688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15284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32810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04556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589135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8" name="Footer Placeholder 7"/>
          <p:cNvSpPr>
            <a:spLocks noGrp="1"/>
          </p:cNvSpPr>
          <p:nvPr>
            <p:ph type="ftr" sz="quarter" idx="11"/>
          </p:nvPr>
        </p:nvSpPr>
        <p:spPr/>
        <p:txBody>
          <a:bodyPr/>
          <a:lstStyle/>
          <a:p>
            <a:endParaRPr lang="en-ZW">
              <a:solidFill>
                <a:prstClr val="black">
                  <a:tint val="75000"/>
                </a:prstClr>
              </a:solidFill>
            </a:endParaRPr>
          </a:p>
        </p:txBody>
      </p:sp>
      <p:sp>
        <p:nvSpPr>
          <p:cNvPr id="9" name="Slide Number Placeholder 8"/>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925919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4" name="Footer Placeholder 3"/>
          <p:cNvSpPr>
            <a:spLocks noGrp="1"/>
          </p:cNvSpPr>
          <p:nvPr>
            <p:ph type="ftr" sz="quarter" idx="11"/>
          </p:nvPr>
        </p:nvSpPr>
        <p:spPr/>
        <p:txBody>
          <a:bodyPr/>
          <a:lstStyle/>
          <a:p>
            <a:endParaRPr lang="en-ZW">
              <a:solidFill>
                <a:prstClr val="black">
                  <a:tint val="75000"/>
                </a:prstClr>
              </a:solidFill>
            </a:endParaRPr>
          </a:p>
        </p:txBody>
      </p:sp>
      <p:sp>
        <p:nvSpPr>
          <p:cNvPr id="5" name="Slide Number Placeholder 4"/>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574378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3" name="Footer Placeholder 2"/>
          <p:cNvSpPr>
            <a:spLocks noGrp="1"/>
          </p:cNvSpPr>
          <p:nvPr>
            <p:ph type="ftr" sz="quarter" idx="11"/>
          </p:nvPr>
        </p:nvSpPr>
        <p:spPr/>
        <p:txBody>
          <a:bodyPr/>
          <a:lstStyle/>
          <a:p>
            <a:endParaRPr lang="en-ZW">
              <a:solidFill>
                <a:prstClr val="black">
                  <a:tint val="75000"/>
                </a:prstClr>
              </a:solidFill>
            </a:endParaRPr>
          </a:p>
        </p:txBody>
      </p:sp>
      <p:sp>
        <p:nvSpPr>
          <p:cNvPr id="4" name="Slide Number Placeholder 3"/>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46282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17167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808720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26181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797350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34686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82546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93372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8" name="Footer Placeholder 7"/>
          <p:cNvSpPr>
            <a:spLocks noGrp="1"/>
          </p:cNvSpPr>
          <p:nvPr>
            <p:ph type="ftr" sz="quarter" idx="11"/>
          </p:nvPr>
        </p:nvSpPr>
        <p:spPr/>
        <p:txBody>
          <a:bodyPr/>
          <a:lstStyle/>
          <a:p>
            <a:endParaRPr lang="en-ZW">
              <a:solidFill>
                <a:prstClr val="black">
                  <a:tint val="75000"/>
                </a:prstClr>
              </a:solidFill>
            </a:endParaRPr>
          </a:p>
        </p:txBody>
      </p:sp>
      <p:sp>
        <p:nvSpPr>
          <p:cNvPr id="9" name="Slide Number Placeholder 8"/>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418618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4" name="Footer Placeholder 3"/>
          <p:cNvSpPr>
            <a:spLocks noGrp="1"/>
          </p:cNvSpPr>
          <p:nvPr>
            <p:ph type="ftr" sz="quarter" idx="11"/>
          </p:nvPr>
        </p:nvSpPr>
        <p:spPr/>
        <p:txBody>
          <a:bodyPr/>
          <a:lstStyle/>
          <a:p>
            <a:endParaRPr lang="en-ZW">
              <a:solidFill>
                <a:prstClr val="black">
                  <a:tint val="75000"/>
                </a:prstClr>
              </a:solidFill>
            </a:endParaRPr>
          </a:p>
        </p:txBody>
      </p:sp>
      <p:sp>
        <p:nvSpPr>
          <p:cNvPr id="5" name="Slide Number Placeholder 4"/>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49218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3" name="Footer Placeholder 2"/>
          <p:cNvSpPr>
            <a:spLocks noGrp="1"/>
          </p:cNvSpPr>
          <p:nvPr>
            <p:ph type="ftr" sz="quarter" idx="11"/>
          </p:nvPr>
        </p:nvSpPr>
        <p:spPr/>
        <p:txBody>
          <a:bodyPr/>
          <a:lstStyle/>
          <a:p>
            <a:endParaRPr lang="en-ZW">
              <a:solidFill>
                <a:prstClr val="black">
                  <a:tint val="75000"/>
                </a:prstClr>
              </a:solidFill>
            </a:endParaRPr>
          </a:p>
        </p:txBody>
      </p:sp>
      <p:sp>
        <p:nvSpPr>
          <p:cNvPr id="4" name="Slide Number Placeholder 3"/>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88263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77735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52983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W">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74946730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B4485F-ED24-47DB-AFF9-387090B6200D}" type="datetimeFigureOut">
              <a:rPr lang="en-ZW" smtClean="0">
                <a:solidFill>
                  <a:prstClr val="black">
                    <a:tint val="75000"/>
                  </a:prstClr>
                </a:solidFill>
              </a:rPr>
              <a:pPr/>
              <a:t>7/11/2024</a:t>
            </a:fld>
            <a:endParaRPr lang="en-ZW">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W">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8A6CC1-C62E-4793-9BAB-70F633D6ED53}"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01227699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5000" y="1143000"/>
            <a:ext cx="7696200" cy="4893647"/>
          </a:xfrm>
          <a:prstGeom prst="rect">
            <a:avLst/>
          </a:prstGeom>
          <a:noFill/>
        </p:spPr>
        <p:txBody>
          <a:bodyPr wrap="square" rtlCol="0">
            <a:spAutoFit/>
          </a:bodyPr>
          <a:lstStyle/>
          <a:p>
            <a:pPr algn="ctr"/>
            <a:endParaRPr lang="en-GB" sz="2400" b="1" dirty="0" smtClean="0">
              <a:solidFill>
                <a:prstClr val="black"/>
              </a:solidFill>
              <a:latin typeface="Tahoma" panose="020B0604030504040204" pitchFamily="34" charset="0"/>
              <a:ea typeface="Times New Roman" panose="02020603050405020304" pitchFamily="18" charset="0"/>
            </a:endParaRPr>
          </a:p>
          <a:p>
            <a:pPr algn="ctr"/>
            <a:endParaRPr lang="en-GB" sz="2400" b="1" dirty="0">
              <a:solidFill>
                <a:prstClr val="black"/>
              </a:solidFill>
              <a:latin typeface="Tahoma" panose="020B0604030504040204" pitchFamily="34" charset="0"/>
              <a:ea typeface="Times New Roman" panose="02020603050405020304" pitchFamily="18" charset="0"/>
            </a:endParaRPr>
          </a:p>
          <a:p>
            <a:pPr algn="ctr"/>
            <a:endParaRPr lang="en-GB" sz="2400" b="1" dirty="0" smtClean="0">
              <a:solidFill>
                <a:prstClr val="black"/>
              </a:solidFill>
              <a:latin typeface="Tahoma" panose="020B0604030504040204" pitchFamily="34" charset="0"/>
              <a:ea typeface="Times New Roman" panose="02020603050405020304" pitchFamily="18" charset="0"/>
            </a:endParaRPr>
          </a:p>
          <a:p>
            <a:pPr algn="ctr"/>
            <a:r>
              <a:rPr lang="en-GB" sz="2400" b="1" dirty="0" smtClean="0">
                <a:solidFill>
                  <a:prstClr val="black"/>
                </a:solidFill>
                <a:latin typeface="Tahoma" panose="020B0604030504040204" pitchFamily="34" charset="0"/>
                <a:ea typeface="Times New Roman" panose="02020603050405020304" pitchFamily="18" charset="0"/>
              </a:rPr>
              <a:t>SADC </a:t>
            </a:r>
            <a:r>
              <a:rPr lang="en-GB" sz="2400" b="1" dirty="0">
                <a:solidFill>
                  <a:prstClr val="black"/>
                </a:solidFill>
                <a:latin typeface="Tahoma" panose="020B0604030504040204" pitchFamily="34" charset="0"/>
                <a:ea typeface="Times New Roman" panose="02020603050405020304" pitchFamily="18" charset="0"/>
              </a:rPr>
              <a:t>PROTOCOL@WORK SUMMITS AND AWARDS </a:t>
            </a:r>
            <a:endParaRPr lang="en-ZW" sz="2400" b="1" dirty="0">
              <a:solidFill>
                <a:prstClr val="black"/>
              </a:solidFill>
            </a:endParaRPr>
          </a:p>
          <a:p>
            <a:pPr algn="ctr"/>
            <a:r>
              <a:rPr lang="en-ZW" sz="3600" b="1" dirty="0">
                <a:solidFill>
                  <a:prstClr val="black"/>
                </a:solidFill>
              </a:rPr>
              <a:t> 2024 </a:t>
            </a:r>
          </a:p>
          <a:p>
            <a:pPr algn="ctr"/>
            <a:r>
              <a:rPr lang="en-ZW" sz="3600" b="1" dirty="0">
                <a:solidFill>
                  <a:prstClr val="black"/>
                </a:solidFill>
              </a:rPr>
              <a:t>GENDER RESPONSIVE BUDGETING </a:t>
            </a:r>
          </a:p>
          <a:p>
            <a:pPr algn="ctr"/>
            <a:endParaRPr lang="en-ZW" sz="2000" b="1" dirty="0">
              <a:solidFill>
                <a:prstClr val="black"/>
              </a:solidFill>
            </a:endParaRPr>
          </a:p>
          <a:p>
            <a:pPr algn="ctr"/>
            <a:r>
              <a:rPr lang="en-ZW" sz="2000" dirty="0" smtClean="0">
                <a:solidFill>
                  <a:schemeClr val="tx2"/>
                </a:solidFill>
              </a:rPr>
              <a:t>Zimbabwe </a:t>
            </a:r>
          </a:p>
          <a:p>
            <a:pPr algn="ctr"/>
            <a:r>
              <a:rPr lang="en-ZW" sz="2000" dirty="0" smtClean="0">
                <a:solidFill>
                  <a:schemeClr val="tx2"/>
                </a:solidFill>
              </a:rPr>
              <a:t>Umguza Rural District Council</a:t>
            </a:r>
          </a:p>
          <a:p>
            <a:pPr algn="ctr"/>
            <a:endParaRPr lang="en-ZW" sz="2000" dirty="0" smtClean="0">
              <a:solidFill>
                <a:schemeClr val="tx2"/>
              </a:solidFill>
            </a:endParaRPr>
          </a:p>
          <a:p>
            <a:pPr algn="ctr"/>
            <a:r>
              <a:rPr lang="en-ZW" sz="2000" dirty="0" smtClean="0">
                <a:solidFill>
                  <a:schemeClr val="tx2"/>
                </a:solidFill>
              </a:rPr>
              <a:t>07 November 2024</a:t>
            </a:r>
            <a:endParaRPr lang="en-ZW" sz="2000" dirty="0">
              <a:solidFill>
                <a:schemeClr val="tx2"/>
              </a:solidFill>
            </a:endParaRPr>
          </a:p>
          <a:p>
            <a:pPr algn="ctr"/>
            <a:r>
              <a:rPr lang="en-ZW" sz="2000" dirty="0" smtClean="0">
                <a:solidFill>
                  <a:schemeClr val="tx2"/>
                </a:solidFill>
              </a:rPr>
              <a:t>Jethro </a:t>
            </a:r>
            <a:r>
              <a:rPr lang="en-ZW" sz="2000" dirty="0" err="1" smtClean="0">
                <a:solidFill>
                  <a:schemeClr val="tx2"/>
                </a:solidFill>
              </a:rPr>
              <a:t>Nsimba</a:t>
            </a:r>
            <a:endParaRPr lang="en-ZW" sz="2000" dirty="0">
              <a:solidFill>
                <a:schemeClr val="tx2"/>
              </a:solidFill>
            </a:endParaRPr>
          </a:p>
        </p:txBody>
      </p:sp>
      <p:sp>
        <p:nvSpPr>
          <p:cNvPr id="9" name="TextBox 8"/>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solidFill>
                <a:prstClr val="white"/>
              </a:solidFill>
            </a:endParaRPr>
          </a:p>
        </p:txBody>
      </p:sp>
      <p:pic>
        <p:nvPicPr>
          <p:cNvPr id="10" name="Picture 9" descr="coa-zw"/>
          <p:cNvPicPr/>
          <p:nvPr/>
        </p:nvPicPr>
        <p:blipFill>
          <a:blip r:embed="rId3" cstate="print">
            <a:lum bright="2000"/>
            <a:extLst>
              <a:ext uri="{28A0092B-C50C-407E-A947-70E740481C1C}">
                <a14:useLocalDpi xmlns:a14="http://schemas.microsoft.com/office/drawing/2010/main" val="0"/>
              </a:ext>
            </a:extLst>
          </a:blip>
          <a:srcRect l="3221" t="3693" r="3221" b="3693"/>
          <a:stretch>
            <a:fillRect/>
          </a:stretch>
        </p:blipFill>
        <p:spPr bwMode="auto">
          <a:xfrm>
            <a:off x="1841212" y="1143000"/>
            <a:ext cx="1111250" cy="747395"/>
          </a:xfrm>
          <a:prstGeom prst="rect">
            <a:avLst/>
          </a:prstGeom>
          <a:noFill/>
          <a:ln>
            <a:noFill/>
          </a:ln>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063" y="1272540"/>
            <a:ext cx="2607945" cy="617855"/>
          </a:xfrm>
          <a:prstGeom prst="rect">
            <a:avLst/>
          </a:prstGeom>
          <a:noFill/>
          <a:ln>
            <a:noFill/>
          </a:ln>
        </p:spPr>
      </p:pic>
      <p:pic>
        <p:nvPicPr>
          <p:cNvPr id="12" name="Picture 11" descr="IMG-20210212-WA001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7325" y="780862"/>
            <a:ext cx="1903875" cy="1197798"/>
          </a:xfrm>
          <a:prstGeom prst="rect">
            <a:avLst/>
          </a:prstGeom>
          <a:noFill/>
          <a:ln>
            <a:noFill/>
          </a:ln>
          <a:effectLst/>
        </p:spPr>
      </p:pic>
    </p:spTree>
    <p:extLst>
      <p:ext uri="{BB962C8B-B14F-4D97-AF65-F5344CB8AC3E}">
        <p14:creationId xmlns:p14="http://schemas.microsoft.com/office/powerpoint/2010/main" val="147785967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2CCA3F-AB96-DF16-C3F5-33FEF4CD18EE}"/>
              </a:ext>
            </a:extLst>
          </p:cNvPr>
          <p:cNvSpPr>
            <a:spLocks noGrp="1"/>
          </p:cNvSpPr>
          <p:nvPr>
            <p:ph idx="1"/>
          </p:nvPr>
        </p:nvSpPr>
        <p:spPr>
          <a:xfrm>
            <a:off x="2133599" y="381001"/>
            <a:ext cx="6347714" cy="5660363"/>
          </a:xfrm>
        </p:spPr>
        <p:txBody>
          <a:bodyPr>
            <a:normAutofit/>
          </a:bodyPr>
          <a:lstStyle/>
          <a:p>
            <a:pPr>
              <a:buFont typeface="Wingdings" panose="05000000000000000000" pitchFamily="2" charset="2"/>
              <a:buChar char="ü"/>
            </a:pPr>
            <a:r>
              <a:rPr lang="en-US" b="1" dirty="0"/>
              <a:t>How did  gender considerations informed decisions concerning the budgeting of revenue? </a:t>
            </a:r>
            <a:endParaRPr lang="en-US" b="1" dirty="0" smtClean="0"/>
          </a:p>
          <a:p>
            <a:pPr>
              <a:buFont typeface="Arial" panose="020B0604020202020204" pitchFamily="34" charset="0"/>
              <a:buChar char="•"/>
            </a:pPr>
            <a:r>
              <a:rPr lang="en-US" dirty="0" smtClean="0"/>
              <a:t>By identify areas where women are disadvantaged or have limited access to resources </a:t>
            </a:r>
            <a:endParaRPr lang="en-US" dirty="0" smtClean="0"/>
          </a:p>
          <a:p>
            <a:r>
              <a:rPr lang="en-US" dirty="0" smtClean="0"/>
              <a:t>How </a:t>
            </a:r>
            <a:r>
              <a:rPr lang="en-US" dirty="0"/>
              <a:t>were these decisions influenced by budget consultations, in particular the views of women? </a:t>
            </a:r>
            <a:endParaRPr lang="en-US" dirty="0" smtClean="0"/>
          </a:p>
          <a:p>
            <a:pPr>
              <a:buFont typeface="Arial" panose="020B0604020202020204" pitchFamily="34" charset="0"/>
              <a:buChar char="•"/>
            </a:pPr>
            <a:r>
              <a:rPr lang="en-US" dirty="0"/>
              <a:t>Through engaging communities, there was a two way communication between the council and the community, it helped to identify and satisfy a need. I.e. mother shelters and computer labs.</a:t>
            </a:r>
          </a:p>
          <a:p>
            <a:endParaRPr lang="en-US" dirty="0"/>
          </a:p>
          <a:p>
            <a:pPr>
              <a:buFont typeface="Wingdings" panose="05000000000000000000" pitchFamily="2" charset="2"/>
              <a:buChar char="ü"/>
            </a:pPr>
            <a:r>
              <a:rPr lang="en-US" b="1" dirty="0"/>
              <a:t>Is any of the external financing specifically targeted at gender? </a:t>
            </a:r>
          </a:p>
          <a:p>
            <a:r>
              <a:rPr lang="en-US" dirty="0" smtClean="0"/>
              <a:t>Capital devolution is targeted to mother shelters.</a:t>
            </a:r>
            <a:endParaRPr lang="en-US" dirty="0"/>
          </a:p>
        </p:txBody>
      </p:sp>
    </p:spTree>
    <p:extLst>
      <p:ext uri="{BB962C8B-B14F-4D97-AF65-F5344CB8AC3E}">
        <p14:creationId xmlns:p14="http://schemas.microsoft.com/office/powerpoint/2010/main" val="282191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GB" sz="3600" b="1" dirty="0" smtClean="0">
                <a:latin typeface="+mn-lt"/>
                <a:ea typeface="Calibri" panose="020F0502020204030204" pitchFamily="34" charset="0"/>
                <a:cs typeface="Times New Roman" panose="02020603050405020304" pitchFamily="18" charset="0"/>
              </a:rPr>
              <a:t>EXPENDITURE BY CATEGORY </a:t>
            </a:r>
            <a:r>
              <a:rPr lang="en-GB" sz="3600" dirty="0">
                <a:latin typeface="Calibri" panose="020F0502020204030204" pitchFamily="34" charset="0"/>
                <a:ea typeface="Calibri" panose="020F0502020204030204" pitchFamily="34" charset="0"/>
                <a:cs typeface="Times New Roman" panose="02020603050405020304" pitchFamily="18" charset="0"/>
              </a:rPr>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sp>
        <p:nvSpPr>
          <p:cNvPr id="3" name="Content Placeholder 2"/>
          <p:cNvSpPr>
            <a:spLocks noGrp="1"/>
          </p:cNvSpPr>
          <p:nvPr>
            <p:ph sz="half" idx="1"/>
          </p:nvPr>
        </p:nvSpPr>
        <p:spPr>
          <a:xfrm>
            <a:off x="1127761" y="1353592"/>
            <a:ext cx="5530734" cy="4232562"/>
          </a:xfrm>
          <a:ln>
            <a:solidFill>
              <a:schemeClr val="tx1"/>
            </a:solidFill>
          </a:ln>
        </p:spPr>
        <p:txBody>
          <a:bodyPr>
            <a:normAutofit/>
          </a:bodyPr>
          <a:lstStyle/>
          <a:p>
            <a:pPr algn="just">
              <a:lnSpc>
                <a:spcPct val="107000"/>
              </a:lnSpc>
              <a:spcBef>
                <a:spcPts val="0"/>
              </a:spcBef>
            </a:pPr>
            <a:r>
              <a:rPr lang="en-GB" sz="2000" dirty="0" smtClean="0">
                <a:ea typeface="Tahoma" panose="020B0604030504040204" pitchFamily="34" charset="0"/>
                <a:cs typeface="Tahoma" panose="020B0604030504040204" pitchFamily="34" charset="0"/>
              </a:rPr>
              <a:t>Gender </a:t>
            </a:r>
            <a:r>
              <a:rPr lang="en-GB" sz="2000" dirty="0">
                <a:ea typeface="Tahoma" panose="020B0604030504040204" pitchFamily="34" charset="0"/>
                <a:cs typeface="Tahoma" panose="020B0604030504040204" pitchFamily="34" charset="0"/>
              </a:rPr>
              <a:t>Management </a:t>
            </a:r>
            <a:r>
              <a:rPr lang="en-GB" sz="2000" dirty="0" smtClean="0">
                <a:ea typeface="Tahoma" panose="020B0604030504040204" pitchFamily="34" charset="0"/>
                <a:cs typeface="Tahoma" panose="020B0604030504040204" pitchFamily="34" charset="0"/>
              </a:rPr>
              <a:t>System</a:t>
            </a:r>
            <a:r>
              <a:rPr lang="en-GB" sz="2000" dirty="0">
                <a:ea typeface="Tahoma" panose="020B0604030504040204" pitchFamily="34" charset="0"/>
                <a:cs typeface="Tahoma" panose="020B0604030504040204" pitchFamily="34" charset="0"/>
              </a:rPr>
              <a:t> </a:t>
            </a:r>
            <a:r>
              <a:rPr lang="en-GB" sz="2000" dirty="0" smtClean="0">
                <a:ea typeface="Tahoma" panose="020B0604030504040204" pitchFamily="34" charset="0"/>
                <a:cs typeface="Tahoma" panose="020B0604030504040204" pitchFamily="34" charset="0"/>
              </a:rPr>
              <a:t>– 0.36%</a:t>
            </a:r>
          </a:p>
          <a:p>
            <a:pPr algn="just">
              <a:lnSpc>
                <a:spcPct val="107000"/>
              </a:lnSpc>
              <a:spcBef>
                <a:spcPts val="0"/>
              </a:spcBef>
            </a:pPr>
            <a:r>
              <a:rPr lang="en-GB" sz="2000" dirty="0" smtClean="0">
                <a:ea typeface="Tahoma" panose="020B0604030504040204" pitchFamily="34" charset="0"/>
                <a:cs typeface="Tahoma" panose="020B0604030504040204" pitchFamily="34" charset="0"/>
              </a:rPr>
              <a:t>Employment expenditure  - 13.46% </a:t>
            </a:r>
          </a:p>
          <a:p>
            <a:pPr algn="just">
              <a:lnSpc>
                <a:spcPct val="107000"/>
              </a:lnSpc>
              <a:spcBef>
                <a:spcPts val="0"/>
              </a:spcBef>
            </a:pPr>
            <a:r>
              <a:rPr lang="en-GB" sz="2000" dirty="0" smtClean="0">
                <a:ea typeface="Tahoma" panose="020B0604030504040204" pitchFamily="34" charset="0"/>
                <a:cs typeface="Tahoma" panose="020B0604030504040204" pitchFamily="34" charset="0"/>
              </a:rPr>
              <a:t>Employment </a:t>
            </a:r>
            <a:r>
              <a:rPr lang="en-GB" sz="2000" dirty="0">
                <a:ea typeface="Tahoma" panose="020B0604030504040204" pitchFamily="34" charset="0"/>
                <a:cs typeface="Tahoma" panose="020B0604030504040204" pitchFamily="34" charset="0"/>
              </a:rPr>
              <a:t>equity-related </a:t>
            </a:r>
            <a:r>
              <a:rPr lang="en-GB" sz="2000" dirty="0" smtClean="0">
                <a:ea typeface="Tahoma" panose="020B0604030504040204" pitchFamily="34" charset="0"/>
                <a:cs typeface="Tahoma" panose="020B0604030504040204" pitchFamily="34" charset="0"/>
              </a:rPr>
              <a:t>expenditure - 0.15%</a:t>
            </a:r>
          </a:p>
          <a:p>
            <a:pPr algn="just">
              <a:lnSpc>
                <a:spcPct val="107000"/>
              </a:lnSpc>
              <a:spcBef>
                <a:spcPts val="0"/>
              </a:spcBef>
            </a:pPr>
            <a:r>
              <a:rPr lang="en-GB" sz="2000" dirty="0">
                <a:ea typeface="Tahoma" panose="020B0604030504040204" pitchFamily="34" charset="0"/>
                <a:cs typeface="Tahoma" panose="020B0604030504040204" pitchFamily="34" charset="0"/>
              </a:rPr>
              <a:t>G</a:t>
            </a:r>
            <a:r>
              <a:rPr lang="en-GB" sz="2000" dirty="0" smtClean="0">
                <a:ea typeface="Tahoma" panose="020B0604030504040204" pitchFamily="34" charset="0"/>
                <a:cs typeface="Tahoma" panose="020B0604030504040204" pitchFamily="34" charset="0"/>
              </a:rPr>
              <a:t>ender-specific </a:t>
            </a:r>
            <a:r>
              <a:rPr lang="en-GB" sz="2000" dirty="0">
                <a:ea typeface="Tahoma" panose="020B0604030504040204" pitchFamily="34" charset="0"/>
                <a:cs typeface="Tahoma" panose="020B0604030504040204" pitchFamily="34" charset="0"/>
              </a:rPr>
              <a:t>programmes </a:t>
            </a:r>
            <a:r>
              <a:rPr lang="en-GB" sz="2000" dirty="0" smtClean="0">
                <a:ea typeface="Tahoma" panose="020B0604030504040204" pitchFamily="34" charset="0"/>
                <a:cs typeface="Tahoma" panose="020B0604030504040204" pitchFamily="34" charset="0"/>
              </a:rPr>
              <a:t>– 7.98%</a:t>
            </a:r>
          </a:p>
          <a:p>
            <a:pPr algn="just">
              <a:lnSpc>
                <a:spcPct val="107000"/>
              </a:lnSpc>
              <a:spcBef>
                <a:spcPts val="0"/>
              </a:spcBef>
            </a:pPr>
            <a:r>
              <a:rPr lang="en-GB" sz="2000" dirty="0" smtClean="0">
                <a:ea typeface="Tahoma" panose="020B0604030504040204" pitchFamily="34" charset="0"/>
                <a:cs typeface="Tahoma" panose="020B0604030504040204" pitchFamily="34" charset="0"/>
              </a:rPr>
              <a:t>Mainstream programmes – 78.05%</a:t>
            </a:r>
            <a:endParaRPr lang="en-GB" sz="2000" dirty="0">
              <a:ea typeface="Tahoma" panose="020B0604030504040204" pitchFamily="34" charset="0"/>
              <a:cs typeface="Tahoma" panose="020B0604030504040204" pitchFamily="34" charset="0"/>
            </a:endParaRPr>
          </a:p>
          <a:p>
            <a:pPr marL="0" indent="0" algn="just">
              <a:lnSpc>
                <a:spcPct val="107000"/>
              </a:lnSpc>
              <a:spcBef>
                <a:spcPts val="0"/>
              </a:spcBef>
              <a:buNone/>
            </a:pPr>
            <a:endParaRPr lang="en-GB" sz="2000" dirty="0">
              <a:ea typeface="Tahoma" panose="020B0604030504040204" pitchFamily="34" charset="0"/>
              <a:cs typeface="Tahoma" panose="020B0604030504040204" pitchFamily="34" charset="0"/>
            </a:endParaRPr>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39515465"/>
              </p:ext>
            </p:extLst>
          </p:nvPr>
        </p:nvGraphicFramePr>
        <p:xfrm>
          <a:off x="6473537" y="1295401"/>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37918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a:t>
            </a:r>
            <a:r>
              <a:rPr lang="en-GB" sz="3600" dirty="0">
                <a:latin typeface="Calibri" panose="020F0502020204030204" pitchFamily="34" charset="0"/>
                <a:ea typeface="Calibri" panose="020F0502020204030204" pitchFamily="34" charset="0"/>
                <a:cs typeface="Times New Roman" panose="02020603050405020304" pitchFamily="18" charset="0"/>
              </a:rPr>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 xmlns:a16="http://schemas.microsoft.com/office/drawing/2014/main" id="{3A23FAEA-850F-45E8-D245-8D1325A6AFBA}"/>
              </a:ext>
            </a:extLst>
          </p:cNvPr>
          <p:cNvGraphicFramePr>
            <a:graphicFrameLocks noGrp="1"/>
          </p:cNvGraphicFramePr>
          <p:nvPr>
            <p:ph idx="1"/>
            <p:extLst/>
          </p:nvPr>
        </p:nvGraphicFramePr>
        <p:xfrm>
          <a:off x="1981200" y="1234441"/>
          <a:ext cx="8503920" cy="4389118"/>
        </p:xfrm>
        <a:graphic>
          <a:graphicData uri="http://schemas.openxmlformats.org/drawingml/2006/table">
            <a:tbl>
              <a:tblPr firstRow="1" bandRow="1">
                <a:tableStyleId>{5C22544A-7EE6-4342-B048-85BDC9FD1C3A}</a:tableStyleId>
              </a:tblPr>
              <a:tblGrid>
                <a:gridCol w="4173219">
                  <a:extLst>
                    <a:ext uri="{9D8B030D-6E8A-4147-A177-3AD203B41FA5}">
                      <a16:colId xmlns="" xmlns:a16="http://schemas.microsoft.com/office/drawing/2014/main" val="3028236975"/>
                    </a:ext>
                  </a:extLst>
                </a:gridCol>
                <a:gridCol w="2598420">
                  <a:extLst>
                    <a:ext uri="{9D8B030D-6E8A-4147-A177-3AD203B41FA5}">
                      <a16:colId xmlns="" xmlns:a16="http://schemas.microsoft.com/office/drawing/2014/main" val="1778747858"/>
                    </a:ext>
                  </a:extLst>
                </a:gridCol>
                <a:gridCol w="1732281">
                  <a:extLst>
                    <a:ext uri="{9D8B030D-6E8A-4147-A177-3AD203B41FA5}">
                      <a16:colId xmlns="" xmlns:a16="http://schemas.microsoft.com/office/drawing/2014/main"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 xmlns:a16="http://schemas.microsoft.com/office/drawing/2014/main"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r>
                        <a:rPr lang="en-GB" dirty="0"/>
                        <a:t>24120</a:t>
                      </a:r>
                    </a:p>
                  </a:txBody>
                  <a:tcPr/>
                </a:tc>
                <a:tc>
                  <a:txBody>
                    <a:bodyPr/>
                    <a:lstStyle/>
                    <a:p>
                      <a:r>
                        <a:rPr lang="en-GB" dirty="0"/>
                        <a:t>0.36</a:t>
                      </a:r>
                    </a:p>
                  </a:txBody>
                  <a:tcPr/>
                </a:tc>
                <a:extLst>
                  <a:ext uri="{0D108BD9-81ED-4DB2-BD59-A6C34878D82A}">
                    <a16:rowId xmlns="" xmlns:a16="http://schemas.microsoft.com/office/drawing/2014/main"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r>
                        <a:rPr lang="en-GB" dirty="0"/>
                        <a:t>910173</a:t>
                      </a:r>
                    </a:p>
                  </a:txBody>
                  <a:tcPr/>
                </a:tc>
                <a:tc>
                  <a:txBody>
                    <a:bodyPr/>
                    <a:lstStyle/>
                    <a:p>
                      <a:r>
                        <a:rPr lang="en-GB" dirty="0"/>
                        <a:t>13.46</a:t>
                      </a:r>
                    </a:p>
                  </a:txBody>
                  <a:tcPr/>
                </a:tc>
                <a:extLst>
                  <a:ext uri="{0D108BD9-81ED-4DB2-BD59-A6C34878D82A}">
                    <a16:rowId xmlns="" xmlns:a16="http://schemas.microsoft.com/office/drawing/2014/main" val="4039648564"/>
                  </a:ext>
                </a:extLst>
              </a:tr>
              <a:tr h="505658">
                <a:tc>
                  <a:txBody>
                    <a:bodyPr/>
                    <a:lstStyle/>
                    <a:p>
                      <a:r>
                        <a:rPr lang="en-GB" dirty="0"/>
                        <a:t>Employment equity related expenditure</a:t>
                      </a:r>
                    </a:p>
                  </a:txBody>
                  <a:tcPr/>
                </a:tc>
                <a:tc>
                  <a:txBody>
                    <a:bodyPr/>
                    <a:lstStyle/>
                    <a:p>
                      <a:r>
                        <a:rPr lang="en-GB" dirty="0"/>
                        <a:t>10000</a:t>
                      </a:r>
                    </a:p>
                  </a:txBody>
                  <a:tcPr/>
                </a:tc>
                <a:tc>
                  <a:txBody>
                    <a:bodyPr/>
                    <a:lstStyle/>
                    <a:p>
                      <a:r>
                        <a:rPr lang="en-GB" dirty="0"/>
                        <a:t>0.15</a:t>
                      </a:r>
                    </a:p>
                  </a:txBody>
                  <a:tcPr/>
                </a:tc>
                <a:extLst>
                  <a:ext uri="{0D108BD9-81ED-4DB2-BD59-A6C34878D82A}">
                    <a16:rowId xmlns="" xmlns:a16="http://schemas.microsoft.com/office/drawing/2014/main" val="3537071230"/>
                  </a:ext>
                </a:extLst>
              </a:tr>
              <a:tr h="505658">
                <a:tc>
                  <a:txBody>
                    <a:bodyPr/>
                    <a:lstStyle/>
                    <a:p>
                      <a:r>
                        <a:rPr lang="en-GB" dirty="0"/>
                        <a:t>Gender Specific Programming</a:t>
                      </a:r>
                    </a:p>
                  </a:txBody>
                  <a:tcPr/>
                </a:tc>
                <a:tc>
                  <a:txBody>
                    <a:bodyPr/>
                    <a:lstStyle/>
                    <a:p>
                      <a:r>
                        <a:rPr lang="en-GB" dirty="0"/>
                        <a:t>539900</a:t>
                      </a:r>
                    </a:p>
                  </a:txBody>
                  <a:tcPr/>
                </a:tc>
                <a:tc>
                  <a:txBody>
                    <a:bodyPr/>
                    <a:lstStyle/>
                    <a:p>
                      <a:r>
                        <a:rPr lang="en-GB" dirty="0"/>
                        <a:t>7.98</a:t>
                      </a:r>
                    </a:p>
                  </a:txBody>
                  <a:tcPr/>
                </a:tc>
                <a:extLst>
                  <a:ext uri="{0D108BD9-81ED-4DB2-BD59-A6C34878D82A}">
                    <a16:rowId xmlns="" xmlns:a16="http://schemas.microsoft.com/office/drawing/2014/main" val="3633499837"/>
                  </a:ext>
                </a:extLst>
              </a:tr>
              <a:tr h="505658">
                <a:tc>
                  <a:txBody>
                    <a:bodyPr/>
                    <a:lstStyle/>
                    <a:p>
                      <a:r>
                        <a:rPr lang="en-GB" dirty="0"/>
                        <a:t>Mainstream Programmes </a:t>
                      </a:r>
                    </a:p>
                  </a:txBody>
                  <a:tcPr/>
                </a:tc>
                <a:tc>
                  <a:txBody>
                    <a:bodyPr/>
                    <a:lstStyle/>
                    <a:p>
                      <a:r>
                        <a:rPr lang="en-GB" dirty="0"/>
                        <a:t>5278027.32</a:t>
                      </a:r>
                    </a:p>
                  </a:txBody>
                  <a:tcPr/>
                </a:tc>
                <a:tc>
                  <a:txBody>
                    <a:bodyPr/>
                    <a:lstStyle/>
                    <a:p>
                      <a:r>
                        <a:rPr lang="en-GB" dirty="0"/>
                        <a:t>78.05</a:t>
                      </a:r>
                    </a:p>
                  </a:txBody>
                  <a:tcPr/>
                </a:tc>
                <a:extLst>
                  <a:ext uri="{0D108BD9-81ED-4DB2-BD59-A6C34878D82A}">
                    <a16:rowId xmlns="" xmlns:a16="http://schemas.microsoft.com/office/drawing/2014/main" val="4141272286"/>
                  </a:ext>
                </a:extLst>
              </a:tr>
              <a:tr h="505658">
                <a:tc>
                  <a:txBody>
                    <a:bodyPr/>
                    <a:lstStyle/>
                    <a:p>
                      <a:r>
                        <a:rPr lang="en-US" dirty="0"/>
                        <a:t>Other</a:t>
                      </a:r>
                      <a:endParaRPr lang="en-GB" dirty="0"/>
                    </a:p>
                  </a:txBody>
                  <a:tcPr/>
                </a:tc>
                <a:tc>
                  <a:txBody>
                    <a:bodyPr/>
                    <a:lstStyle/>
                    <a:p>
                      <a:r>
                        <a:rPr lang="en-GB" dirty="0"/>
                        <a:t>-</a:t>
                      </a:r>
                    </a:p>
                  </a:txBody>
                  <a:tcPr/>
                </a:tc>
                <a:tc>
                  <a:txBody>
                    <a:bodyPr/>
                    <a:lstStyle/>
                    <a:p>
                      <a:r>
                        <a:rPr lang="en-GB" dirty="0"/>
                        <a:t>-</a:t>
                      </a:r>
                    </a:p>
                  </a:txBody>
                  <a:tcPr/>
                </a:tc>
                <a:extLst>
                  <a:ext uri="{0D108BD9-81ED-4DB2-BD59-A6C34878D82A}">
                    <a16:rowId xmlns="" xmlns:a16="http://schemas.microsoft.com/office/drawing/2014/main" val="1731612640"/>
                  </a:ext>
                </a:extLst>
              </a:tr>
              <a:tr h="505658">
                <a:tc>
                  <a:txBody>
                    <a:bodyPr/>
                    <a:lstStyle/>
                    <a:p>
                      <a:r>
                        <a:rPr lang="en-US" b="1" dirty="0"/>
                        <a:t>Total</a:t>
                      </a:r>
                      <a:endParaRPr lang="en-GB" b="1" dirty="0"/>
                    </a:p>
                  </a:txBody>
                  <a:tcPr/>
                </a:tc>
                <a:tc>
                  <a:txBody>
                    <a:bodyPr/>
                    <a:lstStyle/>
                    <a:p>
                      <a:r>
                        <a:rPr lang="en-GB" dirty="0"/>
                        <a:t>6762220.32</a:t>
                      </a:r>
                    </a:p>
                  </a:txBody>
                  <a:tcPr/>
                </a:tc>
                <a:tc>
                  <a:txBody>
                    <a:bodyPr/>
                    <a:lstStyle/>
                    <a:p>
                      <a:r>
                        <a:rPr lang="en-GB" dirty="0"/>
                        <a:t>100</a:t>
                      </a:r>
                    </a:p>
                  </a:txBody>
                  <a:tcPr/>
                </a:tc>
                <a:extLst>
                  <a:ext uri="{0D108BD9-81ED-4DB2-BD59-A6C34878D82A}">
                    <a16:rowId xmlns="" xmlns:a16="http://schemas.microsoft.com/office/drawing/2014/main" val="1896237841"/>
                  </a:ext>
                </a:extLst>
              </a:tr>
            </a:tbl>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400819059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GMS</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p:txBody>
          <a:bodyPr>
            <a:normAutofit fontScale="55000" lnSpcReduction="20000"/>
          </a:bodyPr>
          <a:lstStyle/>
          <a:p>
            <a:pPr>
              <a:buFont typeface="Wingdings" panose="05000000000000000000" pitchFamily="2" charset="2"/>
              <a:buChar char="ü"/>
            </a:pPr>
            <a:r>
              <a:rPr lang="en-GB" sz="3200" b="1" dirty="0">
                <a:latin typeface="Tahoma" panose="020B0604030504040204" pitchFamily="34" charset="0"/>
                <a:ea typeface="Calibri" panose="020F0502020204030204" pitchFamily="34" charset="0"/>
                <a:cs typeface="Times New Roman" panose="02020603050405020304" pitchFamily="18" charset="0"/>
              </a:rPr>
              <a:t>Does the council have a Gender Management System? (E.g., Gender Committee, Gender Focal Person, Gender Champion).</a:t>
            </a:r>
          </a:p>
          <a:p>
            <a:pPr>
              <a:buFont typeface="Wingdings" panose="05000000000000000000" pitchFamily="2" charset="2"/>
              <a:buChar char="Ø"/>
            </a:pPr>
            <a:r>
              <a:rPr lang="en-GB" sz="3200" dirty="0">
                <a:latin typeface="Tahoma" panose="020B0604030504040204" pitchFamily="34" charset="0"/>
                <a:ea typeface="Calibri" panose="020F0502020204030204" pitchFamily="34" charset="0"/>
                <a:cs typeface="Times New Roman" panose="02020603050405020304" pitchFamily="18" charset="0"/>
              </a:rPr>
              <a:t>Yes </a:t>
            </a:r>
          </a:p>
          <a:p>
            <a:pPr marL="0" indent="0">
              <a:buNone/>
            </a:pPr>
            <a:endParaRPr lang="en-GB" sz="3200" dirty="0">
              <a:latin typeface="Tahoma" panose="020B060403050404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GB" sz="3200" b="1" dirty="0">
                <a:latin typeface="Tahoma" panose="020B0604030504040204" pitchFamily="34" charset="0"/>
                <a:ea typeface="Calibri" panose="020F0502020204030204" pitchFamily="34" charset="0"/>
                <a:cs typeface="Times New Roman" panose="02020603050405020304" pitchFamily="18" charset="0"/>
              </a:rPr>
              <a:t>Are GMS activities budgeted for ? (E.g., Committee meetings, Hub/ spoke activities, exhibitions, Training, Policy formulation, Exchange visits, Office equipment and stationery, other activities</a:t>
            </a:r>
            <a:r>
              <a:rPr lang="en-GB" sz="3200" b="1" dirty="0">
                <a:latin typeface="Tahoma" panose="020B0604030504040204" pitchFamily="34" charset="0"/>
                <a:ea typeface="Calibri" panose="020F0502020204030204" pitchFamily="34" charset="0"/>
                <a:cs typeface="Times New Roman" panose="02020603050405020304" pitchFamily="18" charset="0"/>
              </a:rPr>
              <a:t>?</a:t>
            </a:r>
          </a:p>
          <a:p>
            <a:pPr>
              <a:buFont typeface="Arial" panose="020B0604020202020204" pitchFamily="34" charset="0"/>
              <a:buChar char="•"/>
            </a:pPr>
            <a:r>
              <a:rPr lang="en-GB" sz="3200" dirty="0" smtClean="0">
                <a:latin typeface="Tahoma" panose="020B0604030504040204" pitchFamily="34" charset="0"/>
                <a:ea typeface="Calibri" panose="020F0502020204030204" pitchFamily="34" charset="0"/>
                <a:cs typeface="Times New Roman" panose="02020603050405020304" pitchFamily="18" charset="0"/>
              </a:rPr>
              <a:t>Yes</a:t>
            </a:r>
          </a:p>
          <a:p>
            <a:pPr>
              <a:buFont typeface="Arial" panose="020B0604020202020204" pitchFamily="34" charset="0"/>
              <a:buChar char="•"/>
            </a:pPr>
            <a:endParaRPr lang="en-GB" sz="3200" dirty="0">
              <a:latin typeface="Tahoma" panose="020B060403050404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GB" sz="3200" b="1" dirty="0">
                <a:latin typeface="Tahoma" panose="020B0604030504040204" pitchFamily="34" charset="0"/>
                <a:ea typeface="Calibri" panose="020F0502020204030204" pitchFamily="34" charset="0"/>
                <a:cs typeface="Times New Roman" panose="02020603050405020304" pitchFamily="18" charset="0"/>
              </a:rPr>
              <a:t>Where are these budgets found? </a:t>
            </a:r>
            <a:endParaRPr lang="en-GB" sz="3200" b="1" dirty="0">
              <a:latin typeface="Tahoma" panose="020B0604030504040204" pitchFamily="34" charset="0"/>
              <a:ea typeface="Calibri" panose="020F0502020204030204" pitchFamily="34" charset="0"/>
              <a:cs typeface="Times New Roman" panose="02020603050405020304" pitchFamily="18" charset="0"/>
            </a:endParaRPr>
          </a:p>
          <a:p>
            <a:pPr lvl="0">
              <a:buClr>
                <a:srgbClr val="3494BA"/>
              </a:buClr>
              <a:buFont typeface="Arial" panose="020B0604020202020204" pitchFamily="34" charset="0"/>
              <a:buChar char="•"/>
            </a:pPr>
            <a:r>
              <a:rPr lang="en-GB" sz="3200" dirty="0">
                <a:solidFill>
                  <a:prstClr val="black">
                    <a:lumMod val="75000"/>
                    <a:lumOff val="25000"/>
                  </a:prstClr>
                </a:solidFill>
                <a:latin typeface="Tahoma" panose="020B0604030504040204" pitchFamily="34" charset="0"/>
                <a:ea typeface="Calibri" panose="020F0502020204030204" pitchFamily="34" charset="0"/>
                <a:cs typeface="Times New Roman" panose="02020603050405020304" pitchFamily="18" charset="0"/>
              </a:rPr>
              <a:t>they are budgeted for under social services and some as standalone activities in general expenditure. </a:t>
            </a:r>
          </a:p>
          <a:p>
            <a:endParaRPr lang="en-GB" sz="3200" dirty="0">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3200" dirty="0">
                <a:latin typeface="Calibri" panose="020F0502020204030204" pitchFamily="34" charset="0"/>
                <a:ea typeface="Calibri" panose="020F0502020204030204" pitchFamily="34" charset="0"/>
                <a:cs typeface="Times New Roman" panose="02020603050405020304" pitchFamily="18" charset="0"/>
              </a:rPr>
              <a:t/>
            </a:r>
            <a:br>
              <a:rPr lang="en-GB" sz="3200" dirty="0">
                <a:latin typeface="Calibri" panose="020F0502020204030204" pitchFamily="34" charset="0"/>
                <a:ea typeface="Calibri" panose="020F0502020204030204" pitchFamily="34" charset="0"/>
                <a:cs typeface="Times New Roman" panose="02020603050405020304" pitchFamily="18" charset="0"/>
              </a:rPr>
            </a:br>
            <a:r>
              <a:rPr lang="en-GB" sz="5400" b="1" dirty="0">
                <a:ea typeface="Calibri" panose="020F0502020204030204" pitchFamily="34" charset="0"/>
                <a:cs typeface="Times New Roman" panose="02020603050405020304" pitchFamily="18" charset="0"/>
              </a:rPr>
              <a:t> </a:t>
            </a:r>
            <a:r>
              <a:rPr lang="en-GB" sz="5400" dirty="0">
                <a:latin typeface="Calibri" panose="020F0502020204030204" pitchFamily="34" charset="0"/>
                <a:ea typeface="Calibri" panose="020F0502020204030204" pitchFamily="34" charset="0"/>
                <a:cs typeface="Times New Roman" panose="02020603050405020304" pitchFamily="18" charset="0"/>
              </a:rPr>
              <a:t/>
            </a:r>
            <a:br>
              <a:rPr lang="en-GB" sz="54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33821133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6816"/>
            <a:ext cx="6347713" cy="759985"/>
          </a:xfrm>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Gender Specific </a:t>
            </a:r>
            <a:r>
              <a:rPr lang="en-GB" sz="3600" b="1" dirty="0">
                <a:latin typeface="+mn-lt"/>
                <a:ea typeface="Calibri" panose="020F0502020204030204" pitchFamily="34" charset="0"/>
                <a:cs typeface="Times New Roman" panose="02020603050405020304" pitchFamily="18" charset="0"/>
              </a:rPr>
              <a:t>expenditure</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a:xfrm>
            <a:off x="2133599" y="1066801"/>
            <a:ext cx="6347714" cy="4486101"/>
          </a:xfrm>
        </p:spPr>
        <p:txBody>
          <a:bodyPr>
            <a:normAutofit fontScale="32500" lnSpcReduction="20000"/>
          </a:bodyPr>
          <a:lstStyle/>
          <a:p>
            <a:pPr>
              <a:lnSpc>
                <a:spcPct val="120000"/>
              </a:lnSpc>
              <a:buFont typeface="Wingdings" panose="05000000000000000000" pitchFamily="2" charset="2"/>
              <a:buChar char="ü"/>
            </a:pPr>
            <a:r>
              <a:rPr lang="en-US" sz="6800" b="1" dirty="0">
                <a:ea typeface="Calibri" panose="020F0502020204030204" pitchFamily="34" charset="0"/>
                <a:cs typeface="Times New Roman" panose="02020603050405020304" pitchFamily="18" charset="0"/>
              </a:rPr>
              <a:t>What gender-specific programmes does the council have?</a:t>
            </a:r>
          </a:p>
          <a:p>
            <a:pPr>
              <a:lnSpc>
                <a:spcPct val="120000"/>
              </a:lnSpc>
              <a:buFont typeface="Arial" panose="020B0604020202020204" pitchFamily="34" charset="0"/>
              <a:buChar char="•"/>
            </a:pPr>
            <a:r>
              <a:rPr lang="en-US" sz="6800" dirty="0">
                <a:ea typeface="Calibri" panose="020F0502020204030204" pitchFamily="34" charset="0"/>
                <a:cs typeface="Times New Roman" panose="02020603050405020304" pitchFamily="18" charset="0"/>
              </a:rPr>
              <a:t>Gender training workshops</a:t>
            </a:r>
          </a:p>
          <a:p>
            <a:pPr>
              <a:lnSpc>
                <a:spcPct val="120000"/>
              </a:lnSpc>
              <a:buFont typeface="Arial" panose="020B0604020202020204" pitchFamily="34" charset="0"/>
              <a:buChar char="•"/>
            </a:pPr>
            <a:r>
              <a:rPr lang="en-US" sz="6800" dirty="0">
                <a:ea typeface="Calibri" panose="020F0502020204030204" pitchFamily="34" charset="0"/>
                <a:cs typeface="Times New Roman" panose="02020603050405020304" pitchFamily="18" charset="0"/>
              </a:rPr>
              <a:t>Junior councils </a:t>
            </a:r>
          </a:p>
          <a:p>
            <a:pPr>
              <a:lnSpc>
                <a:spcPct val="120000"/>
              </a:lnSpc>
              <a:buFont typeface="Arial" panose="020B0604020202020204" pitchFamily="34" charset="0"/>
              <a:buChar char="•"/>
            </a:pPr>
            <a:r>
              <a:rPr lang="en-US" sz="6800" dirty="0">
                <a:ea typeface="Calibri" panose="020F0502020204030204" pitchFamily="34" charset="0"/>
                <a:cs typeface="Times New Roman" panose="02020603050405020304" pitchFamily="18" charset="0"/>
              </a:rPr>
              <a:t>Youth </a:t>
            </a:r>
            <a:r>
              <a:rPr lang="en-US" sz="6800" dirty="0" err="1">
                <a:ea typeface="Calibri" panose="020F0502020204030204" pitchFamily="34" charset="0"/>
                <a:cs typeface="Times New Roman" panose="02020603050405020304" pitchFamily="18" charset="0"/>
              </a:rPr>
              <a:t>centres</a:t>
            </a:r>
            <a:r>
              <a:rPr lang="en-US" sz="6800" dirty="0">
                <a:ea typeface="Calibri" panose="020F0502020204030204" pitchFamily="34" charset="0"/>
                <a:cs typeface="Times New Roman" panose="02020603050405020304" pitchFamily="18" charset="0"/>
              </a:rPr>
              <a:t> </a:t>
            </a:r>
          </a:p>
          <a:p>
            <a:pPr>
              <a:lnSpc>
                <a:spcPct val="120000"/>
              </a:lnSpc>
              <a:buFont typeface="Arial" panose="020B0604020202020204" pitchFamily="34" charset="0"/>
              <a:buChar char="•"/>
            </a:pPr>
            <a:r>
              <a:rPr lang="en-US" sz="6800" dirty="0">
                <a:ea typeface="Calibri" panose="020F0502020204030204" pitchFamily="34" charset="0"/>
                <a:cs typeface="Times New Roman" panose="02020603050405020304" pitchFamily="18" charset="0"/>
              </a:rPr>
              <a:t>Sexual Reproductive Health and Rights</a:t>
            </a:r>
          </a:p>
          <a:p>
            <a:pPr>
              <a:lnSpc>
                <a:spcPct val="120000"/>
              </a:lnSpc>
              <a:buFont typeface="Arial" panose="020B0604020202020204" pitchFamily="34" charset="0"/>
              <a:buChar char="•"/>
            </a:pPr>
            <a:r>
              <a:rPr lang="en-US" sz="6800" dirty="0">
                <a:ea typeface="Calibri" panose="020F0502020204030204" pitchFamily="34" charset="0"/>
                <a:cs typeface="Times New Roman" panose="02020603050405020304" pitchFamily="18" charset="0"/>
              </a:rPr>
              <a:t>Vocational Training </a:t>
            </a:r>
            <a:r>
              <a:rPr lang="en-US" sz="6800" dirty="0" err="1">
                <a:ea typeface="Calibri" panose="020F0502020204030204" pitchFamily="34" charset="0"/>
                <a:cs typeface="Times New Roman" panose="02020603050405020304" pitchFamily="18" charset="0"/>
              </a:rPr>
              <a:t>Centres</a:t>
            </a:r>
            <a:r>
              <a:rPr lang="en-US" sz="6800" dirty="0">
                <a:ea typeface="Calibri" panose="020F0502020204030204" pitchFamily="34" charset="0"/>
                <a:cs typeface="Times New Roman" panose="02020603050405020304" pitchFamily="18" charset="0"/>
              </a:rPr>
              <a:t> and Home Craft Centre</a:t>
            </a:r>
          </a:p>
          <a:p>
            <a:pPr>
              <a:lnSpc>
                <a:spcPct val="120000"/>
              </a:lnSpc>
              <a:buFont typeface="Arial" panose="020B0604020202020204" pitchFamily="34" charset="0"/>
              <a:buChar char="•"/>
            </a:pPr>
            <a:r>
              <a:rPr lang="en-US" sz="6800" dirty="0">
                <a:ea typeface="Calibri" panose="020F0502020204030204" pitchFamily="34" charset="0"/>
                <a:cs typeface="Times New Roman" panose="02020603050405020304" pitchFamily="18" charset="0"/>
              </a:rPr>
              <a:t>Commemorations of international days </a:t>
            </a:r>
            <a:r>
              <a:rPr lang="en-US" sz="6800" dirty="0" err="1">
                <a:ea typeface="Calibri" panose="020F0502020204030204" pitchFamily="34" charset="0"/>
                <a:cs typeface="Times New Roman" panose="02020603050405020304" pitchFamily="18" charset="0"/>
              </a:rPr>
              <a:t>eg.</a:t>
            </a:r>
            <a:r>
              <a:rPr lang="en-US" sz="6800" dirty="0">
                <a:ea typeface="Calibri" panose="020F0502020204030204" pitchFamily="34" charset="0"/>
                <a:cs typeface="Times New Roman" panose="02020603050405020304" pitchFamily="18" charset="0"/>
              </a:rPr>
              <a:t> Women’s day, sixteen days of activism, girl child</a:t>
            </a:r>
          </a:p>
          <a:p>
            <a:pPr marL="0" indent="0">
              <a:buNone/>
            </a:pPr>
            <a:r>
              <a:rPr lang="en-GB" sz="3200" dirty="0" smtClean="0">
                <a:latin typeface="Calibri" panose="020F0502020204030204" pitchFamily="34" charset="0"/>
                <a:ea typeface="Calibri" panose="020F0502020204030204" pitchFamily="34" charset="0"/>
                <a:cs typeface="Times New Roman" panose="02020603050405020304" pitchFamily="18" charset="0"/>
              </a:rPr>
              <a:t/>
            </a:r>
            <a:br>
              <a:rPr lang="en-GB" sz="3200" dirty="0" smtClean="0">
                <a:latin typeface="Calibri" panose="020F0502020204030204" pitchFamily="34" charset="0"/>
                <a:ea typeface="Calibri" panose="020F0502020204030204" pitchFamily="34" charset="0"/>
                <a:cs typeface="Times New Roman" panose="02020603050405020304" pitchFamily="18" charset="0"/>
              </a:rPr>
            </a:br>
            <a:r>
              <a:rPr lang="en-GB" sz="5400" b="1" dirty="0" smtClean="0">
                <a:ea typeface="Calibri" panose="020F0502020204030204" pitchFamily="34" charset="0"/>
                <a:cs typeface="Times New Roman" panose="02020603050405020304" pitchFamily="18" charset="0"/>
              </a:rPr>
              <a:t> </a:t>
            </a:r>
            <a:r>
              <a:rPr lang="en-GB" sz="5400" dirty="0" smtClean="0">
                <a:latin typeface="Calibri" panose="020F0502020204030204" pitchFamily="34" charset="0"/>
                <a:ea typeface="Calibri" panose="020F0502020204030204" pitchFamily="34" charset="0"/>
                <a:cs typeface="Times New Roman" panose="02020603050405020304" pitchFamily="18" charset="0"/>
              </a:rPr>
              <a:t/>
            </a:r>
            <a:br>
              <a:rPr lang="en-GB" sz="5400" dirty="0" smtClean="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347521141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7" y="404148"/>
            <a:ext cx="10515600" cy="5722331"/>
          </a:xfrm>
        </p:spPr>
        <p:txBody>
          <a:bodyPr/>
          <a:lstStyle/>
          <a:p>
            <a:pPr>
              <a:lnSpc>
                <a:spcPct val="120000"/>
              </a:lnSpc>
              <a:buFont typeface="Wingdings" panose="05000000000000000000" pitchFamily="2" charset="2"/>
              <a:buChar char="ü"/>
            </a:pPr>
            <a:r>
              <a:rPr lang="en-US" sz="2000" b="1" dirty="0" smtClean="0">
                <a:ea typeface="Liberation Sans Narrow"/>
                <a:cs typeface="Liberation Sans Narrow"/>
              </a:rPr>
              <a:t>Where are these budget lines found? Are they visible?</a:t>
            </a:r>
          </a:p>
          <a:p>
            <a:pPr algn="just">
              <a:lnSpc>
                <a:spcPts val="1350"/>
              </a:lnSpc>
            </a:pPr>
            <a:r>
              <a:rPr lang="en-US" sz="2000" dirty="0">
                <a:ea typeface="Liberation Sans Narrow"/>
                <a:cs typeface="Liberation Sans Narrow"/>
              </a:rPr>
              <a:t>Yes,  </a:t>
            </a:r>
            <a:endParaRPr lang="en-US" sz="2000" dirty="0" smtClean="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smtClean="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pPr>
            <a:endParaRPr lang="en-US" sz="2000" dirty="0">
              <a:ea typeface="Liberation Sans Narrow"/>
              <a:cs typeface="Liberation Sans Narrow"/>
            </a:endParaRPr>
          </a:p>
          <a:p>
            <a:pPr algn="just">
              <a:lnSpc>
                <a:spcPts val="1350"/>
              </a:lnSpc>
              <a:buFont typeface="Wingdings" panose="05000000000000000000" pitchFamily="2" charset="2"/>
              <a:buChar char="ü"/>
            </a:pPr>
            <a:r>
              <a:rPr lang="en-US" sz="2000" b="1" dirty="0" smtClean="0">
                <a:ea typeface="Liberation Sans Narrow"/>
                <a:cs typeface="Liberation Sans Narrow"/>
              </a:rPr>
              <a:t>What proportion of the council budget is allocated for </a:t>
            </a:r>
            <a:r>
              <a:rPr lang="en-US" sz="2000" b="1" dirty="0" smtClean="0">
                <a:solidFill>
                  <a:srgbClr val="000000"/>
                </a:solidFill>
                <a:ea typeface="Liberation Sans Narrow"/>
                <a:cs typeface="Liberation Sans Narrow"/>
              </a:rPr>
              <a:t>gender-specific programming?</a:t>
            </a:r>
          </a:p>
          <a:p>
            <a:pPr>
              <a:lnSpc>
                <a:spcPct val="120000"/>
              </a:lnSpc>
            </a:pPr>
            <a:r>
              <a:rPr lang="en-US" sz="2000" dirty="0" smtClean="0">
                <a:solidFill>
                  <a:srgbClr val="000000"/>
                </a:solidFill>
                <a:ea typeface="Liberation Sans Narrow"/>
                <a:cs typeface="Liberation Sans Narrow"/>
              </a:rPr>
              <a:t>7.98%</a:t>
            </a:r>
          </a:p>
          <a:p>
            <a:endParaRPr lang="en-US" dirty="0"/>
          </a:p>
        </p:txBody>
      </p:sp>
      <p:pic>
        <p:nvPicPr>
          <p:cNvPr id="4" name="Picture 3"/>
          <p:cNvPicPr>
            <a:picLocks noChangeAspect="1"/>
          </p:cNvPicPr>
          <p:nvPr/>
        </p:nvPicPr>
        <p:blipFill>
          <a:blip r:embed="rId2"/>
          <a:stretch>
            <a:fillRect/>
          </a:stretch>
        </p:blipFill>
        <p:spPr>
          <a:xfrm>
            <a:off x="922713" y="1300223"/>
            <a:ext cx="8771623" cy="3792041"/>
          </a:xfrm>
          <a:prstGeom prst="rect">
            <a:avLst/>
          </a:prstGeom>
        </p:spPr>
      </p:pic>
    </p:spTree>
    <p:extLst>
      <p:ext uri="{BB962C8B-B14F-4D97-AF65-F5344CB8AC3E}">
        <p14:creationId xmlns:p14="http://schemas.microsoft.com/office/powerpoint/2010/main" val="172691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9DBC3E97-9A7A-9C84-1035-9C0BA8A5C741}"/>
              </a:ext>
            </a:extLst>
          </p:cNvPr>
          <p:cNvSpPr txBox="1"/>
          <p:nvPr/>
        </p:nvSpPr>
        <p:spPr>
          <a:xfrm>
            <a:off x="1257994" y="110951"/>
            <a:ext cx="8229600" cy="7072705"/>
          </a:xfrm>
          <a:prstGeom prst="rect">
            <a:avLst/>
          </a:prstGeom>
          <a:noFill/>
        </p:spPr>
        <p:txBody>
          <a:bodyPr wrap="square">
            <a:spAutoFit/>
          </a:bodyPr>
          <a:lstStyle/>
          <a:p>
            <a:pPr>
              <a:lnSpc>
                <a:spcPct val="120000"/>
              </a:lnSpc>
            </a:pPr>
            <a:endParaRPr lang="en-US" dirty="0">
              <a:solidFill>
                <a:srgbClr val="000000"/>
              </a:solidFill>
              <a:ea typeface="Liberation Sans Narrow"/>
              <a:cs typeface="Liberation Sans Narrow"/>
            </a:endParaRPr>
          </a:p>
          <a:p>
            <a:pPr marL="285750" indent="-285750">
              <a:lnSpc>
                <a:spcPct val="120000"/>
              </a:lnSpc>
              <a:buFont typeface="Wingdings" panose="05000000000000000000" pitchFamily="2" charset="2"/>
              <a:buChar char="ü"/>
            </a:pPr>
            <a:r>
              <a:rPr lang="en-US" b="1" dirty="0">
                <a:ea typeface="Liberation Sans Narrow"/>
                <a:cs typeface="Liberation Sans Narrow"/>
              </a:rPr>
              <a:t>How were these </a:t>
            </a:r>
            <a:r>
              <a:rPr lang="en-US" b="1" dirty="0" err="1">
                <a:ea typeface="Liberation Sans Narrow"/>
                <a:cs typeface="Liberation Sans Narrow"/>
              </a:rPr>
              <a:t>programmes</a:t>
            </a:r>
            <a:r>
              <a:rPr lang="en-US" b="1" dirty="0">
                <a:ea typeface="Liberation Sans Narrow"/>
                <a:cs typeface="Liberation Sans Narrow"/>
              </a:rPr>
              <a:t>/ projects informed by budget consultations?</a:t>
            </a:r>
          </a:p>
          <a:p>
            <a:pPr marL="285750" indent="-285750">
              <a:lnSpc>
                <a:spcPct val="120000"/>
              </a:lnSpc>
              <a:buFont typeface="Arial" panose="020B0604020202020204" pitchFamily="34" charset="0"/>
              <a:buChar char="•"/>
            </a:pPr>
            <a:r>
              <a:rPr lang="en-US" dirty="0">
                <a:ea typeface="Liberation Sans Narrow"/>
                <a:cs typeface="Liberation Sans Narrow"/>
              </a:rPr>
              <a:t>The inclusion of more mother shelters was because that is what most women advocated for during the consultations. This was so to always maintain home deliveries at zero. </a:t>
            </a:r>
          </a:p>
          <a:p>
            <a:pPr marL="285750" indent="-285750">
              <a:lnSpc>
                <a:spcPct val="120000"/>
              </a:lnSpc>
              <a:buFont typeface="Arial" panose="020B0604020202020204" pitchFamily="34" charset="0"/>
              <a:buChar char="•"/>
            </a:pPr>
            <a:r>
              <a:rPr lang="en-US" dirty="0">
                <a:ea typeface="Liberation Sans Narrow"/>
                <a:cs typeface="Liberation Sans Narrow"/>
              </a:rPr>
              <a:t>Men stressed the need to improve access to quality paternal health care hence some structures were allocated to these. </a:t>
            </a:r>
          </a:p>
          <a:p>
            <a:pPr marL="285750" indent="-285750">
              <a:lnSpc>
                <a:spcPct val="120000"/>
              </a:lnSpc>
              <a:buFont typeface="Wingdings" panose="05000000000000000000" pitchFamily="2" charset="2"/>
              <a:buChar char="ü"/>
            </a:pPr>
            <a:r>
              <a:rPr lang="en-US" b="1" dirty="0">
                <a:ea typeface="Liberation Sans Narrow"/>
                <a:cs typeface="Liberation Sans Narrow"/>
              </a:rPr>
              <a:t>How are the gender-specific projects helping to promote gender equality and women’s empowerment?</a:t>
            </a:r>
          </a:p>
          <a:p>
            <a:pPr marL="285750" indent="-285750">
              <a:lnSpc>
                <a:spcPct val="120000"/>
              </a:lnSpc>
              <a:buFont typeface="Arial" panose="020B0604020202020204" pitchFamily="34" charset="0"/>
              <a:buChar char="•"/>
            </a:pPr>
            <a:r>
              <a:rPr lang="en-US" dirty="0">
                <a:ea typeface="Liberation Sans Narrow"/>
                <a:cs typeface="Liberation Sans Narrow"/>
              </a:rPr>
              <a:t>Junior council activities for boys and girls encouraged both from a young age that none is above the other. </a:t>
            </a:r>
          </a:p>
          <a:p>
            <a:pPr marL="285750" indent="-285750">
              <a:lnSpc>
                <a:spcPct val="120000"/>
              </a:lnSpc>
              <a:buFont typeface="Arial" panose="020B0604020202020204" pitchFamily="34" charset="0"/>
              <a:buChar char="•"/>
            </a:pPr>
            <a:r>
              <a:rPr lang="en-US" dirty="0">
                <a:ea typeface="Liberation Sans Narrow"/>
                <a:cs typeface="Liberation Sans Narrow"/>
              </a:rPr>
              <a:t>Gender training workshops equip both genders with relevant skills which eliminates the problem of discrimination amongst each other. Commemorations for days like woman’s day or the day of the girl child restore the dignity of women encouraging them to match and even surpass men in their efforts.</a:t>
            </a:r>
          </a:p>
          <a:p>
            <a:pPr>
              <a:lnSpc>
                <a:spcPct val="120000"/>
              </a:lnSpc>
            </a:pPr>
            <a:endParaRPr lang="en-US" dirty="0">
              <a:ea typeface="Liberation Sans Narrow"/>
              <a:cs typeface="Liberation Sans Narrow"/>
            </a:endParaRPr>
          </a:p>
          <a:p>
            <a:pPr>
              <a:lnSpc>
                <a:spcPct val="120000"/>
              </a:lnSpc>
            </a:pPr>
            <a:endParaRPr lang="en-US" dirty="0">
              <a:ea typeface="Liberation Sans Narrow"/>
              <a:cs typeface="Liberation Sans Narrow"/>
            </a:endParaRPr>
          </a:p>
          <a:p>
            <a:pPr>
              <a:lnSpc>
                <a:spcPct val="120000"/>
              </a:lnSpc>
            </a:pPr>
            <a:endParaRPr lang="en-US" dirty="0">
              <a:ea typeface="Liberation Sans Narrow"/>
              <a:cs typeface="Liberation Sans Narrow"/>
            </a:endParaRPr>
          </a:p>
          <a:p>
            <a:pPr>
              <a:lnSpc>
                <a:spcPct val="120000"/>
              </a:lnSpc>
            </a:pPr>
            <a:endParaRPr lang="en-US" dirty="0">
              <a:ea typeface="Liberation Sans Narrow"/>
              <a:cs typeface="Liberation Sans Narrow"/>
            </a:endParaRPr>
          </a:p>
          <a:p>
            <a:pPr>
              <a:lnSpc>
                <a:spcPct val="120000"/>
              </a:lnSpc>
            </a:pPr>
            <a:endParaRPr lang="en-US" dirty="0">
              <a:ea typeface="Liberation Sans Narrow"/>
              <a:cs typeface="Liberation Sans Narrow"/>
            </a:endParaRPr>
          </a:p>
          <a:p>
            <a:pPr>
              <a:lnSpc>
                <a:spcPct val="120000"/>
              </a:lnSpc>
            </a:pPr>
            <a:endParaRPr lang="en-GB" dirty="0">
              <a:ea typeface="Liberation Sans Narrow"/>
              <a:cs typeface="Liberation Sans Narrow"/>
            </a:endParaRPr>
          </a:p>
        </p:txBody>
      </p:sp>
    </p:spTree>
    <p:extLst>
      <p:ext uri="{BB962C8B-B14F-4D97-AF65-F5344CB8AC3E}">
        <p14:creationId xmlns:p14="http://schemas.microsoft.com/office/powerpoint/2010/main" val="346661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833" y="2705949"/>
            <a:ext cx="10515600" cy="407957"/>
          </a:xfrm>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a:t>
            </a:r>
            <a:r>
              <a:rPr lang="en-ZA" sz="2800" b="1" dirty="0">
                <a:solidFill>
                  <a:prstClr val="black"/>
                </a:solidFill>
                <a:latin typeface="+mn-lt"/>
                <a:ea typeface="+mn-ea"/>
                <a:cs typeface="+mn-cs"/>
              </a:rPr>
              <a:t>EMPLOYMENT </a:t>
            </a:r>
            <a:r>
              <a:rPr lang="en-GB" sz="2800" b="1" dirty="0">
                <a:latin typeface="+mn-lt"/>
                <a:ea typeface="Calibri" panose="020F0502020204030204" pitchFamily="34" charset="0"/>
                <a:cs typeface="Times New Roman" panose="02020603050405020304" pitchFamily="18" charset="0"/>
              </a:rPr>
              <a:t>EXPENDITURE</a:t>
            </a:r>
            <a:r>
              <a:rPr lang="en-GB" sz="3600" b="1" dirty="0">
                <a:latin typeface="+mn-lt"/>
                <a:ea typeface="Calibri" panose="020F0502020204030204" pitchFamily="34" charset="0"/>
                <a:cs typeface="Times New Roman" panose="02020603050405020304" pitchFamily="18" charset="0"/>
              </a:rPr>
              <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152400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7" name="Table 7">
            <a:extLst>
              <a:ext uri="{FF2B5EF4-FFF2-40B4-BE49-F238E27FC236}">
                <a16:creationId xmlns="" xmlns:a16="http://schemas.microsoft.com/office/drawing/2014/main" id="{F19998D2-D647-ECDB-109F-FCF7A28643AD}"/>
              </a:ext>
            </a:extLst>
          </p:cNvPr>
          <p:cNvGraphicFramePr>
            <a:graphicFrameLocks noGrp="1"/>
          </p:cNvGraphicFramePr>
          <p:nvPr>
            <p:extLst>
              <p:ext uri="{D42A27DB-BD31-4B8C-83A1-F6EECF244321}">
                <p14:modId xmlns:p14="http://schemas.microsoft.com/office/powerpoint/2010/main" val="3661394195"/>
              </p:ext>
            </p:extLst>
          </p:nvPr>
        </p:nvGraphicFramePr>
        <p:xfrm>
          <a:off x="1328651" y="2995354"/>
          <a:ext cx="8686804" cy="3114027"/>
        </p:xfrm>
        <a:graphic>
          <a:graphicData uri="http://schemas.openxmlformats.org/drawingml/2006/table">
            <a:tbl>
              <a:tblPr firstRow="1" bandRow="1">
                <a:tableStyleId>{5C22544A-7EE6-4342-B048-85BDC9FD1C3A}</a:tableStyleId>
              </a:tblPr>
              <a:tblGrid>
                <a:gridCol w="1003144">
                  <a:extLst>
                    <a:ext uri="{9D8B030D-6E8A-4147-A177-3AD203B41FA5}">
                      <a16:colId xmlns="" xmlns:a16="http://schemas.microsoft.com/office/drawing/2014/main" val="1016882306"/>
                    </a:ext>
                  </a:extLst>
                </a:gridCol>
                <a:gridCol w="768366">
                  <a:extLst>
                    <a:ext uri="{9D8B030D-6E8A-4147-A177-3AD203B41FA5}">
                      <a16:colId xmlns="" xmlns:a16="http://schemas.microsoft.com/office/drawing/2014/main" val="4018399203"/>
                    </a:ext>
                  </a:extLst>
                </a:gridCol>
                <a:gridCol w="768366">
                  <a:extLst>
                    <a:ext uri="{9D8B030D-6E8A-4147-A177-3AD203B41FA5}">
                      <a16:colId xmlns="" xmlns:a16="http://schemas.microsoft.com/office/drawing/2014/main" val="1530267169"/>
                    </a:ext>
                  </a:extLst>
                </a:gridCol>
                <a:gridCol w="768366">
                  <a:extLst>
                    <a:ext uri="{9D8B030D-6E8A-4147-A177-3AD203B41FA5}">
                      <a16:colId xmlns="" xmlns:a16="http://schemas.microsoft.com/office/drawing/2014/main" val="1448651721"/>
                    </a:ext>
                  </a:extLst>
                </a:gridCol>
                <a:gridCol w="768366">
                  <a:extLst>
                    <a:ext uri="{9D8B030D-6E8A-4147-A177-3AD203B41FA5}">
                      <a16:colId xmlns="" xmlns:a16="http://schemas.microsoft.com/office/drawing/2014/main" val="1163842102"/>
                    </a:ext>
                  </a:extLst>
                </a:gridCol>
                <a:gridCol w="768366">
                  <a:extLst>
                    <a:ext uri="{9D8B030D-6E8A-4147-A177-3AD203B41FA5}">
                      <a16:colId xmlns="" xmlns:a16="http://schemas.microsoft.com/office/drawing/2014/main" val="2753252971"/>
                    </a:ext>
                  </a:extLst>
                </a:gridCol>
                <a:gridCol w="768366">
                  <a:extLst>
                    <a:ext uri="{9D8B030D-6E8A-4147-A177-3AD203B41FA5}">
                      <a16:colId xmlns="" xmlns:a16="http://schemas.microsoft.com/office/drawing/2014/main" val="2188492885"/>
                    </a:ext>
                  </a:extLst>
                </a:gridCol>
                <a:gridCol w="768366">
                  <a:extLst>
                    <a:ext uri="{9D8B030D-6E8A-4147-A177-3AD203B41FA5}">
                      <a16:colId xmlns="" xmlns:a16="http://schemas.microsoft.com/office/drawing/2014/main" val="4090131845"/>
                    </a:ext>
                  </a:extLst>
                </a:gridCol>
                <a:gridCol w="768366">
                  <a:extLst>
                    <a:ext uri="{9D8B030D-6E8A-4147-A177-3AD203B41FA5}">
                      <a16:colId xmlns="" xmlns:a16="http://schemas.microsoft.com/office/drawing/2014/main" val="3253674592"/>
                    </a:ext>
                  </a:extLst>
                </a:gridCol>
                <a:gridCol w="768366">
                  <a:extLst>
                    <a:ext uri="{9D8B030D-6E8A-4147-A177-3AD203B41FA5}">
                      <a16:colId xmlns="" xmlns:a16="http://schemas.microsoft.com/office/drawing/2014/main" val="1712523590"/>
                    </a:ext>
                  </a:extLst>
                </a:gridCol>
                <a:gridCol w="768366">
                  <a:extLst>
                    <a:ext uri="{9D8B030D-6E8A-4147-A177-3AD203B41FA5}">
                      <a16:colId xmlns="" xmlns:a16="http://schemas.microsoft.com/office/drawing/2014/main" val="284129184"/>
                    </a:ext>
                  </a:extLst>
                </a:gridCol>
              </a:tblGrid>
              <a:tr h="513067">
                <a:tc>
                  <a:txBody>
                    <a:bodyPr/>
                    <a:lstStyle/>
                    <a:p>
                      <a:endParaRPr lang="en-GB" dirty="0"/>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528514768"/>
                  </a:ext>
                </a:extLst>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 xmlns:a16="http://schemas.microsoft.com/office/drawing/2014/main" val="2652327723"/>
                  </a:ext>
                </a:extLst>
              </a:tr>
              <a:tr h="520192">
                <a:tc>
                  <a:txBody>
                    <a:bodyPr/>
                    <a:lstStyle/>
                    <a:p>
                      <a:r>
                        <a:rPr lang="en-US" b="1" dirty="0"/>
                        <a:t>Full Time</a:t>
                      </a:r>
                      <a:endParaRPr lang="en-GB" b="1" dirty="0"/>
                    </a:p>
                  </a:txBody>
                  <a:tcPr/>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5</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7</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12</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4</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35</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39</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51</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55.6</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15.2                                                                                                                                                                                                                                </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23.5</a:t>
                      </a:r>
                      <a:endParaRPr lang="en-ZW" sz="1400" dirty="0">
                        <a:effectLst/>
                        <a:latin typeface="Liberation Sans Narrow"/>
                        <a:ea typeface="Liberation Sans Narrow"/>
                        <a:cs typeface="Liberation Sans Narrow"/>
                      </a:endParaRPr>
                    </a:p>
                  </a:txBody>
                  <a:tcPr marL="68580" marR="68580" marT="0" marB="0"/>
                </a:tc>
                <a:extLst>
                  <a:ext uri="{0D108BD9-81ED-4DB2-BD59-A6C34878D82A}">
                    <a16:rowId xmlns="" xmlns:a16="http://schemas.microsoft.com/office/drawing/2014/main" val="3596652409"/>
                  </a:ext>
                </a:extLst>
              </a:tr>
              <a:tr h="520192">
                <a:tc>
                  <a:txBody>
                    <a:bodyPr/>
                    <a:lstStyle/>
                    <a:p>
                      <a:r>
                        <a:rPr lang="en-US" b="1" dirty="0"/>
                        <a:t>Part time</a:t>
                      </a:r>
                      <a:endParaRPr lang="en-GB" b="1" dirty="0"/>
                    </a:p>
                  </a:txBody>
                  <a:tcPr/>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 </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16</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16</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 </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4</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4</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20</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 </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80</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80</a:t>
                      </a:r>
                      <a:endParaRPr lang="en-ZW" sz="1400" dirty="0">
                        <a:effectLst/>
                        <a:latin typeface="Liberation Sans Narrow"/>
                        <a:ea typeface="Liberation Sans Narrow"/>
                        <a:cs typeface="Liberation Sans Narrow"/>
                      </a:endParaRPr>
                    </a:p>
                  </a:txBody>
                  <a:tcPr marL="68580" marR="68580" marT="0" marB="0"/>
                </a:tc>
                <a:extLst>
                  <a:ext uri="{0D108BD9-81ED-4DB2-BD59-A6C34878D82A}">
                    <a16:rowId xmlns="" xmlns:a16="http://schemas.microsoft.com/office/drawing/2014/main" val="2360500401"/>
                  </a:ext>
                </a:extLst>
              </a:tr>
              <a:tr h="520192">
                <a:tc>
                  <a:txBody>
                    <a:bodyPr/>
                    <a:lstStyle/>
                    <a:p>
                      <a:r>
                        <a:rPr lang="en-US" b="1" dirty="0"/>
                        <a:t>Casual</a:t>
                      </a:r>
                      <a:endParaRPr lang="en-GB" b="1" dirty="0"/>
                    </a:p>
                  </a:txBody>
                  <a:tcPr/>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 </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3</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3</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 </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29</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29</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32</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 </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9.4</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9.4</a:t>
                      </a:r>
                      <a:endParaRPr lang="en-ZW" sz="1400" dirty="0">
                        <a:effectLst/>
                        <a:latin typeface="Liberation Sans Narrow"/>
                        <a:ea typeface="Liberation Sans Narrow"/>
                        <a:cs typeface="Liberation Sans Narrow"/>
                      </a:endParaRPr>
                    </a:p>
                  </a:txBody>
                  <a:tcPr marL="68580" marR="68580" marT="0" marB="0"/>
                </a:tc>
                <a:extLst>
                  <a:ext uri="{0D108BD9-81ED-4DB2-BD59-A6C34878D82A}">
                    <a16:rowId xmlns="" xmlns:a16="http://schemas.microsoft.com/office/drawing/2014/main" val="102090378"/>
                  </a:ext>
                </a:extLst>
              </a:tr>
              <a:tr h="520192">
                <a:tc>
                  <a:txBody>
                    <a:bodyPr/>
                    <a:lstStyle/>
                    <a:p>
                      <a:r>
                        <a:rPr lang="en-US" b="1" dirty="0"/>
                        <a:t>Total</a:t>
                      </a:r>
                      <a:endParaRPr lang="en-GB" b="1" dirty="0"/>
                    </a:p>
                  </a:txBody>
                  <a:tcPr/>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5</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26</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31</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4</a:t>
                      </a:r>
                      <a:endParaRPr lang="en-ZW" sz="14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68</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72</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103</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55.6</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a:effectLst/>
                          <a:latin typeface="Tahoma" panose="020B0604030504040204" pitchFamily="34" charset="0"/>
                          <a:ea typeface="Liberation Sans Narrow"/>
                          <a:cs typeface="Liberation Sans Narrow"/>
                        </a:rPr>
                        <a:t>14</a:t>
                      </a:r>
                      <a:endParaRPr lang="en-ZW" sz="1400">
                        <a:effectLst/>
                        <a:latin typeface="Liberation Sans Narrow"/>
                        <a:ea typeface="Liberation Sans Narrow"/>
                        <a:cs typeface="Liberation Sans Narrow"/>
                      </a:endParaRPr>
                    </a:p>
                  </a:txBody>
                  <a:tcPr marL="68580" marR="68580" marT="0" marB="0"/>
                </a:tc>
                <a:tc>
                  <a:txBody>
                    <a:bodyPr/>
                    <a:lstStyle/>
                    <a:p>
                      <a:pPr marL="67945" algn="just">
                        <a:lnSpc>
                          <a:spcPts val="1360"/>
                        </a:lnSpc>
                        <a:spcAft>
                          <a:spcPts val="0"/>
                        </a:spcAft>
                      </a:pPr>
                      <a:r>
                        <a:rPr lang="en-US" sz="1400" dirty="0">
                          <a:effectLst/>
                          <a:latin typeface="Tahoma" panose="020B0604030504040204" pitchFamily="34" charset="0"/>
                          <a:ea typeface="Liberation Sans Narrow"/>
                          <a:cs typeface="Liberation Sans Narrow"/>
                        </a:rPr>
                        <a:t>38</a:t>
                      </a:r>
                      <a:endParaRPr lang="en-ZW" sz="1400" dirty="0">
                        <a:effectLst/>
                        <a:latin typeface="Liberation Sans Narrow"/>
                        <a:ea typeface="Liberation Sans Narrow"/>
                        <a:cs typeface="Liberation Sans Narrow"/>
                      </a:endParaRPr>
                    </a:p>
                  </a:txBody>
                  <a:tcPr marL="68580" marR="68580" marT="0" marB="0"/>
                </a:tc>
                <a:extLst>
                  <a:ext uri="{0D108BD9-81ED-4DB2-BD59-A6C34878D82A}">
                    <a16:rowId xmlns="" xmlns:a16="http://schemas.microsoft.com/office/drawing/2014/main" val="3673204933"/>
                  </a:ext>
                </a:extLst>
              </a:tr>
            </a:tbl>
          </a:graphicData>
        </a:graphic>
      </p:graphicFrame>
      <p:sp>
        <p:nvSpPr>
          <p:cNvPr id="8" name="Content Placeholder 2">
            <a:extLst>
              <a:ext uri="{FF2B5EF4-FFF2-40B4-BE49-F238E27FC236}">
                <a16:creationId xmlns="" xmlns:a16="http://schemas.microsoft.com/office/drawing/2014/main" id="{9182B796-BB29-35DF-9EC2-FD169DA52402}"/>
              </a:ext>
            </a:extLst>
          </p:cNvPr>
          <p:cNvSpPr>
            <a:spLocks noGrp="1"/>
          </p:cNvSpPr>
          <p:nvPr>
            <p:ph idx="1"/>
          </p:nvPr>
        </p:nvSpPr>
        <p:spPr>
          <a:xfrm>
            <a:off x="1105593" y="914401"/>
            <a:ext cx="9105207" cy="5211763"/>
          </a:xfrm>
        </p:spPr>
        <p:txBody>
          <a:bodyPr>
            <a:normAutofit/>
          </a:bodyPr>
          <a:lstStyle/>
          <a:p>
            <a:pPr>
              <a:buFont typeface="Wingdings" panose="05000000000000000000" pitchFamily="2" charset="2"/>
              <a:buChar char="ü"/>
            </a:pPr>
            <a:r>
              <a:rPr lang="en-US" b="1" dirty="0" smtClean="0"/>
              <a:t>How </a:t>
            </a:r>
            <a:r>
              <a:rPr lang="en-US" b="1" dirty="0"/>
              <a:t>do you measure the expenditure on gender-specific </a:t>
            </a:r>
            <a:r>
              <a:rPr lang="en-US" b="1" dirty="0" err="1"/>
              <a:t>programmes</a:t>
            </a:r>
            <a:r>
              <a:rPr lang="en-US" b="1" dirty="0"/>
              <a:t> (outputs, outcomes and impact)?</a:t>
            </a:r>
          </a:p>
          <a:p>
            <a:r>
              <a:rPr lang="en-US" dirty="0"/>
              <a:t> Through tracking and balancing the changes in participation of both genders in competitive environments like commits and academics.</a:t>
            </a:r>
          </a:p>
          <a:p>
            <a:endParaRPr lang="en-US" dirty="0" smtClean="0"/>
          </a:p>
          <a:p>
            <a:endParaRPr lang="en-US" dirty="0"/>
          </a:p>
        </p:txBody>
      </p:sp>
    </p:spTree>
    <p:extLst>
      <p:ext uri="{BB962C8B-B14F-4D97-AF65-F5344CB8AC3E}">
        <p14:creationId xmlns:p14="http://schemas.microsoft.com/office/powerpoint/2010/main" val="29684584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45719"/>
          </a:xfrm>
        </p:spPr>
        <p:txBody>
          <a:bodyPr>
            <a:normAutofit fontScale="90000"/>
          </a:bodyPr>
          <a:lstStyle/>
          <a:p>
            <a:r>
              <a:rPr lang="en-ZW" dirty="0"/>
              <a:t>.</a:t>
            </a:r>
          </a:p>
        </p:txBody>
      </p:sp>
      <p:sp>
        <p:nvSpPr>
          <p:cNvPr id="3" name="Content Placeholder 2"/>
          <p:cNvSpPr>
            <a:spLocks noGrp="1"/>
          </p:cNvSpPr>
          <p:nvPr>
            <p:ph idx="1"/>
          </p:nvPr>
        </p:nvSpPr>
        <p:spPr>
          <a:xfrm>
            <a:off x="1678996" y="739832"/>
            <a:ext cx="8229600" cy="5013960"/>
          </a:xfrm>
        </p:spPr>
        <p:txBody>
          <a:bodyPr>
            <a:normAutofit fontScale="92500" lnSpcReduction="20000"/>
          </a:bodyPr>
          <a:lstStyle/>
          <a:p>
            <a:pPr algn="just">
              <a:lnSpc>
                <a:spcPct val="150000"/>
              </a:lnSpc>
              <a:spcBef>
                <a:spcPts val="0"/>
              </a:spcBef>
              <a:buFont typeface="Wingdings" panose="05000000000000000000" pitchFamily="2" charset="2"/>
              <a:buChar char="ü"/>
            </a:pPr>
            <a:r>
              <a:rPr lang="en-US" sz="2400" b="1" dirty="0" smtClean="0">
                <a:ea typeface="Liberation Sans Narrow"/>
                <a:cs typeface="Liberation Sans Narrow"/>
              </a:rPr>
              <a:t>What proportion of the work force do women comprise overall? </a:t>
            </a:r>
          </a:p>
          <a:p>
            <a:pPr algn="just">
              <a:lnSpc>
                <a:spcPct val="150000"/>
              </a:lnSpc>
              <a:spcBef>
                <a:spcPts val="0"/>
              </a:spcBef>
            </a:pPr>
            <a:r>
              <a:rPr lang="en-US" sz="2400" dirty="0" smtClean="0">
                <a:ea typeface="Liberation Sans Narrow"/>
                <a:cs typeface="Liberation Sans Narrow"/>
              </a:rPr>
              <a:t>30%</a:t>
            </a:r>
          </a:p>
          <a:p>
            <a:pPr algn="just">
              <a:lnSpc>
                <a:spcPct val="150000"/>
              </a:lnSpc>
              <a:spcBef>
                <a:spcPts val="0"/>
              </a:spcBef>
              <a:buFont typeface="Wingdings" panose="05000000000000000000" pitchFamily="2" charset="2"/>
              <a:buChar char="ü"/>
            </a:pPr>
            <a:r>
              <a:rPr lang="en-US" sz="2400" b="1" dirty="0" smtClean="0">
                <a:ea typeface="Liberation Sans Narrow"/>
                <a:cs typeface="Liberation Sans Narrow"/>
              </a:rPr>
              <a:t>What </a:t>
            </a:r>
            <a:r>
              <a:rPr lang="en-US" sz="2400" b="1" dirty="0">
                <a:ea typeface="Liberation Sans Narrow"/>
                <a:cs typeface="Liberation Sans Narrow"/>
              </a:rPr>
              <a:t>is the percentage of women in management? </a:t>
            </a:r>
          </a:p>
          <a:p>
            <a:pPr algn="just">
              <a:lnSpc>
                <a:spcPct val="150000"/>
              </a:lnSpc>
              <a:spcBef>
                <a:spcPts val="0"/>
              </a:spcBef>
            </a:pPr>
            <a:r>
              <a:rPr lang="en-US" sz="2400" b="1" dirty="0">
                <a:ea typeface="Liberation Sans Narrow"/>
                <a:cs typeface="Liberation Sans Narrow"/>
              </a:rPr>
              <a:t>   </a:t>
            </a:r>
            <a:r>
              <a:rPr lang="en-US" sz="2400" dirty="0">
                <a:ea typeface="Liberation Sans Narrow"/>
                <a:cs typeface="Liberation Sans Narrow"/>
              </a:rPr>
              <a:t>55.6%</a:t>
            </a:r>
          </a:p>
          <a:p>
            <a:pPr algn="just">
              <a:lnSpc>
                <a:spcPct val="150000"/>
              </a:lnSpc>
              <a:spcBef>
                <a:spcPts val="0"/>
              </a:spcBef>
              <a:buFont typeface="Wingdings" panose="05000000000000000000" pitchFamily="2" charset="2"/>
              <a:buChar char="ü"/>
            </a:pPr>
            <a:r>
              <a:rPr lang="en-US" sz="2400" b="1" dirty="0">
                <a:ea typeface="Liberation Sans Narrow"/>
                <a:cs typeface="Liberation Sans Narrow"/>
              </a:rPr>
              <a:t>What percentage do women comprise of the full-time, part-time and casual, </a:t>
            </a:r>
            <a:r>
              <a:rPr lang="en-US" sz="2400" b="1" dirty="0" err="1">
                <a:ea typeface="Liberation Sans Narrow"/>
                <a:cs typeface="Liberation Sans Narrow"/>
              </a:rPr>
              <a:t>labour</a:t>
            </a:r>
            <a:r>
              <a:rPr lang="en-US" sz="2400" b="1" dirty="0">
                <a:ea typeface="Liberation Sans Narrow"/>
                <a:cs typeface="Liberation Sans Narrow"/>
              </a:rPr>
              <a:t> force?</a:t>
            </a:r>
          </a:p>
          <a:p>
            <a:pPr algn="just">
              <a:lnSpc>
                <a:spcPct val="150000"/>
              </a:lnSpc>
              <a:spcBef>
                <a:spcPts val="0"/>
              </a:spcBef>
            </a:pPr>
            <a:r>
              <a:rPr lang="en-US" sz="2400" b="1" dirty="0"/>
              <a:t>    </a:t>
            </a:r>
            <a:r>
              <a:rPr lang="en-US" sz="2400" dirty="0"/>
              <a:t>23.5%, 80% and 9.4% respectively</a:t>
            </a:r>
            <a:endParaRPr lang="en-US" sz="2400" dirty="0">
              <a:ea typeface="Liberation Sans Narrow"/>
              <a:cs typeface="Liberation Sans Narrow"/>
            </a:endParaRPr>
          </a:p>
          <a:p>
            <a:pPr algn="just">
              <a:lnSpc>
                <a:spcPct val="150000"/>
              </a:lnSpc>
              <a:spcBef>
                <a:spcPts val="0"/>
              </a:spcBef>
              <a:buFont typeface="Wingdings" panose="05000000000000000000" pitchFamily="2" charset="2"/>
              <a:buChar char="ü"/>
            </a:pPr>
            <a:r>
              <a:rPr lang="en-US" sz="2400" b="1" dirty="0">
                <a:ea typeface="Liberation Sans Narrow"/>
                <a:cs typeface="Liberation Sans Narrow"/>
              </a:rPr>
              <a:t>What are the reasons for the this employee breakdown</a:t>
            </a:r>
          </a:p>
          <a:p>
            <a:pPr algn="just">
              <a:lnSpc>
                <a:spcPct val="150000"/>
              </a:lnSpc>
              <a:spcBef>
                <a:spcPts val="0"/>
              </a:spcBef>
            </a:pPr>
            <a:r>
              <a:rPr lang="en-US" sz="2400" dirty="0">
                <a:ea typeface="Liberation Sans Narrow"/>
                <a:cs typeface="Liberation Sans Narrow"/>
              </a:rPr>
              <a:t>There has been gender disparity on the full time segment with few women hence the extensive measures to increase their participation in experiential learning with 80% representation. </a:t>
            </a:r>
          </a:p>
          <a:p>
            <a:pPr algn="just">
              <a:lnSpc>
                <a:spcPct val="150000"/>
              </a:lnSpc>
              <a:spcBef>
                <a:spcPts val="0"/>
              </a:spcBef>
            </a:pPr>
            <a:endParaRPr lang="en-US" dirty="0">
              <a:ea typeface="Liberation Sans Narrow"/>
              <a:cs typeface="Liberation Sans Narrow"/>
            </a:endParaRPr>
          </a:p>
          <a:p>
            <a:pPr marL="0" indent="0">
              <a:buNone/>
            </a:pPr>
            <a:endParaRPr lang="en-ZW" dirty="0"/>
          </a:p>
        </p:txBody>
      </p:sp>
    </p:spTree>
    <p:extLst>
      <p:ext uri="{BB962C8B-B14F-4D97-AF65-F5344CB8AC3E}">
        <p14:creationId xmlns:p14="http://schemas.microsoft.com/office/powerpoint/2010/main" val="390643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35351"/>
            <a:ext cx="6589199" cy="1280890"/>
          </a:xfrm>
        </p:spPr>
        <p:txBody>
          <a:bodyPr>
            <a:normAutofit/>
          </a:bodyPr>
          <a:lstStyle/>
          <a:p>
            <a:pPr>
              <a:lnSpc>
                <a:spcPct val="107000"/>
              </a:lnSpc>
              <a:spcBef>
                <a:spcPts val="0"/>
              </a:spcBef>
            </a:pPr>
            <a:r>
              <a:rPr lang="en-ZA" sz="1600" b="1" dirty="0">
                <a:solidFill>
                  <a:prstClr val="black"/>
                </a:solidFill>
                <a:latin typeface="+mn-lt"/>
                <a:ea typeface="+mn-ea"/>
                <a:cs typeface="+mn-cs"/>
              </a:rPr>
              <a:t>IV. EMPLOYMENT </a:t>
            </a:r>
            <a:r>
              <a:rPr lang="en-GB" sz="1600" b="1" dirty="0">
                <a:latin typeface="+mn-lt"/>
                <a:ea typeface="Calibri" panose="020F0502020204030204" pitchFamily="34" charset="0"/>
                <a:cs typeface="Times New Roman" panose="02020603050405020304" pitchFamily="18" charset="0"/>
              </a:rPr>
              <a:t>EXPENDITURE- Gender Wage Gap Analysis</a:t>
            </a:r>
            <a:br>
              <a:rPr lang="en-GB" sz="1600" b="1" dirty="0">
                <a:latin typeface="+mn-lt"/>
                <a:ea typeface="Calibri" panose="020F0502020204030204" pitchFamily="34" charset="0"/>
                <a:cs typeface="Times New Roman" panose="02020603050405020304" pitchFamily="18" charset="0"/>
              </a:rPr>
            </a:br>
            <a:endParaRPr lang="en-ZA" sz="16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a:xfrm>
            <a:off x="1981200" y="3527083"/>
            <a:ext cx="7696200" cy="2788701"/>
          </a:xfrm>
        </p:spPr>
        <p:txBody>
          <a:bodyPr>
            <a:normAutofit fontScale="25000" lnSpcReduction="20000"/>
          </a:bodyPr>
          <a:lstStyle/>
          <a:p>
            <a:pPr algn="l">
              <a:buFont typeface="Wingdings" panose="05000000000000000000" pitchFamily="2" charset="2"/>
              <a:buChar char="ü"/>
            </a:pPr>
            <a:r>
              <a:rPr lang="en-US" sz="7200" b="1" dirty="0">
                <a:ea typeface="Tahoma" panose="020B0604030504040204" pitchFamily="34" charset="0"/>
                <a:cs typeface="Tahoma" panose="020B0604030504040204" pitchFamily="34" charset="0"/>
              </a:rPr>
              <a:t>What is the gender wage gap?= (</a:t>
            </a:r>
            <a:r>
              <a:rPr lang="en-US" sz="7200" b="1" i="1" dirty="0">
                <a:ea typeface="Tahoma" panose="020B0604030504040204" pitchFamily="34" charset="0"/>
                <a:cs typeface="Tahoma" panose="020B0604030504040204" pitchFamily="34" charset="0"/>
              </a:rPr>
              <a:t>Average earnings of Men - Average earnings of Women)/ Average earnings </a:t>
            </a:r>
            <a:r>
              <a:rPr lang="en-GB" sz="7200" b="1" i="1" dirty="0">
                <a:ea typeface="Tahoma" panose="020B0604030504040204" pitchFamily="34" charset="0"/>
                <a:cs typeface="Tahoma" panose="020B0604030504040204" pitchFamily="34" charset="0"/>
              </a:rPr>
              <a:t>of </a:t>
            </a:r>
            <a:r>
              <a:rPr lang="en-GB" sz="7200" b="1" i="1" dirty="0" smtClean="0">
                <a:ea typeface="Tahoma" panose="020B0604030504040204" pitchFamily="34" charset="0"/>
                <a:cs typeface="Tahoma" panose="020B0604030504040204" pitchFamily="34" charset="0"/>
              </a:rPr>
              <a:t>Women</a:t>
            </a:r>
          </a:p>
          <a:p>
            <a:pPr algn="l"/>
            <a:r>
              <a:rPr lang="en-GB" sz="7200" i="1" dirty="0" smtClean="0">
                <a:ea typeface="Tahoma" panose="020B0604030504040204" pitchFamily="34" charset="0"/>
                <a:cs typeface="Tahoma" panose="020B0604030504040204" pitchFamily="34" charset="0"/>
              </a:rPr>
              <a:t>Gender wage gap = (8647.54-9275.81)/9275.81 = -6.77%</a:t>
            </a:r>
          </a:p>
          <a:p>
            <a:pPr marL="0" indent="0" algn="l">
              <a:buNone/>
            </a:pPr>
            <a:endParaRPr lang="en-US" sz="4800" dirty="0">
              <a:ea typeface="Tahoma" panose="020B0604030504040204" pitchFamily="34" charset="0"/>
              <a:cs typeface="Tahoma" panose="020B0604030504040204" pitchFamily="34" charset="0"/>
            </a:endParaRPr>
          </a:p>
          <a:p>
            <a:pPr algn="just">
              <a:lnSpc>
                <a:spcPct val="150000"/>
              </a:lnSpc>
              <a:spcBef>
                <a:spcPts val="0"/>
              </a:spcBef>
              <a:buFont typeface="Wingdings" panose="05000000000000000000" pitchFamily="2" charset="2"/>
              <a:buChar char="ü"/>
            </a:pPr>
            <a:r>
              <a:rPr lang="en-US" sz="7200" b="1" dirty="0">
                <a:latin typeface="Tahoma" panose="020B0604030504040204" pitchFamily="34" charset="0"/>
                <a:ea typeface="Tahoma" panose="020B0604030504040204" pitchFamily="34" charset="0"/>
                <a:cs typeface="Tahoma" panose="020B0604030504040204" pitchFamily="34" charset="0"/>
              </a:rPr>
              <a:t>What does </a:t>
            </a:r>
            <a:r>
              <a:rPr lang="en-US" sz="7200" b="1" dirty="0">
                <a:ea typeface="Liberation Sans Narrow"/>
                <a:cs typeface="Liberation Sans Narrow"/>
              </a:rPr>
              <a:t>the wage gap reflect with regard to 1) the different levels occupied by women and men in the Council </a:t>
            </a:r>
            <a:endParaRPr lang="en-US" sz="7200" b="1" dirty="0" smtClean="0">
              <a:ea typeface="Liberation Sans Narrow"/>
              <a:cs typeface="Liberation Sans Narrow"/>
            </a:endParaRPr>
          </a:p>
          <a:p>
            <a:r>
              <a:rPr lang="en-US" sz="8000" dirty="0"/>
              <a:t>It reflects that averagely speaking, women earn </a:t>
            </a:r>
            <a:r>
              <a:rPr lang="en-US" sz="8000" dirty="0" smtClean="0"/>
              <a:t>6.77% </a:t>
            </a:r>
            <a:r>
              <a:rPr lang="en-US" sz="8000" dirty="0"/>
              <a:t>higher than males even though they are fewer than males</a:t>
            </a:r>
            <a:r>
              <a:rPr lang="en-US" sz="8000" dirty="0" smtClean="0"/>
              <a:t>.</a:t>
            </a:r>
            <a:endParaRPr lang="en-US" sz="7200" b="1" dirty="0" smtClean="0">
              <a:ea typeface="Liberation Sans Narrow"/>
              <a:cs typeface="Liberation Sans Narrow"/>
            </a:endParaRPr>
          </a:p>
        </p:txBody>
      </p:sp>
      <p:graphicFrame>
        <p:nvGraphicFramePr>
          <p:cNvPr id="3" name="Table 3">
            <a:extLst>
              <a:ext uri="{FF2B5EF4-FFF2-40B4-BE49-F238E27FC236}">
                <a16:creationId xmlns=""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1724656873"/>
              </p:ext>
            </p:extLst>
          </p:nvPr>
        </p:nvGraphicFramePr>
        <p:xfrm>
          <a:off x="1866901" y="35351"/>
          <a:ext cx="7924798" cy="3360828"/>
        </p:xfrm>
        <a:graphic>
          <a:graphicData uri="http://schemas.openxmlformats.org/drawingml/2006/table">
            <a:tbl>
              <a:tblPr firstRow="1" bandRow="1">
                <a:tableStyleId>{5C22544A-7EE6-4342-B048-85BDC9FD1C3A}</a:tableStyleId>
              </a:tblPr>
              <a:tblGrid>
                <a:gridCol w="1132114">
                  <a:extLst>
                    <a:ext uri="{9D8B030D-6E8A-4147-A177-3AD203B41FA5}">
                      <a16:colId xmlns="" xmlns:a16="http://schemas.microsoft.com/office/drawing/2014/main" val="445444153"/>
                    </a:ext>
                  </a:extLst>
                </a:gridCol>
                <a:gridCol w="1132114">
                  <a:extLst>
                    <a:ext uri="{9D8B030D-6E8A-4147-A177-3AD203B41FA5}">
                      <a16:colId xmlns="" xmlns:a16="http://schemas.microsoft.com/office/drawing/2014/main" val="982803546"/>
                    </a:ext>
                  </a:extLst>
                </a:gridCol>
                <a:gridCol w="1132114">
                  <a:extLst>
                    <a:ext uri="{9D8B030D-6E8A-4147-A177-3AD203B41FA5}">
                      <a16:colId xmlns="" xmlns:a16="http://schemas.microsoft.com/office/drawing/2014/main" val="776730977"/>
                    </a:ext>
                  </a:extLst>
                </a:gridCol>
                <a:gridCol w="1132114">
                  <a:extLst>
                    <a:ext uri="{9D8B030D-6E8A-4147-A177-3AD203B41FA5}">
                      <a16:colId xmlns="" xmlns:a16="http://schemas.microsoft.com/office/drawing/2014/main" val="1985300090"/>
                    </a:ext>
                  </a:extLst>
                </a:gridCol>
                <a:gridCol w="1132114">
                  <a:extLst>
                    <a:ext uri="{9D8B030D-6E8A-4147-A177-3AD203B41FA5}">
                      <a16:colId xmlns="" xmlns:a16="http://schemas.microsoft.com/office/drawing/2014/main" val="4102804951"/>
                    </a:ext>
                  </a:extLst>
                </a:gridCol>
                <a:gridCol w="1132114">
                  <a:extLst>
                    <a:ext uri="{9D8B030D-6E8A-4147-A177-3AD203B41FA5}">
                      <a16:colId xmlns="" xmlns:a16="http://schemas.microsoft.com/office/drawing/2014/main" val="2379562906"/>
                    </a:ext>
                  </a:extLst>
                </a:gridCol>
                <a:gridCol w="1132114">
                  <a:extLst>
                    <a:ext uri="{9D8B030D-6E8A-4147-A177-3AD203B41FA5}">
                      <a16:colId xmlns="" xmlns:a16="http://schemas.microsoft.com/office/drawing/2014/main" val="3514266973"/>
                    </a:ext>
                  </a:extLst>
                </a:gridCol>
              </a:tblGrid>
              <a:tr h="819714">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 xmlns:a16="http://schemas.microsoft.com/office/drawing/2014/main" val="1236258915"/>
                  </a:ext>
                </a:extLst>
              </a:tr>
              <a:tr h="573800">
                <a:tc>
                  <a:txBody>
                    <a:bodyPr/>
                    <a:lstStyle/>
                    <a:p>
                      <a:r>
                        <a:rPr lang="en-US" b="1" dirty="0"/>
                        <a:t>Full Time</a:t>
                      </a:r>
                      <a:endParaRPr lang="en-GB" b="1" dirty="0"/>
                    </a:p>
                  </a:txBody>
                  <a:tcPr/>
                </a:tc>
                <a:tc>
                  <a:txBody>
                    <a:bodyPr/>
                    <a:lstStyle/>
                    <a:p>
                      <a:r>
                        <a:rPr lang="en-US" dirty="0"/>
                        <a:t>A=12</a:t>
                      </a:r>
                      <a:endParaRPr lang="en-GB" dirty="0"/>
                    </a:p>
                  </a:txBody>
                  <a:tcPr/>
                </a:tc>
                <a:tc>
                  <a:txBody>
                    <a:bodyPr/>
                    <a:lstStyle/>
                    <a:p>
                      <a:r>
                        <a:rPr lang="en-US" dirty="0"/>
                        <a:t>B=282550</a:t>
                      </a:r>
                      <a:endParaRPr lang="en-GB" dirty="0"/>
                    </a:p>
                  </a:txBody>
                  <a:tcPr/>
                </a:tc>
                <a:tc>
                  <a:txBody>
                    <a:bodyPr/>
                    <a:lstStyle/>
                    <a:p>
                      <a:r>
                        <a:rPr lang="en-US" dirty="0"/>
                        <a:t>B/A=23545.83</a:t>
                      </a:r>
                      <a:endParaRPr lang="en-GB" dirty="0"/>
                    </a:p>
                  </a:txBody>
                  <a:tcPr/>
                </a:tc>
                <a:tc>
                  <a:txBody>
                    <a:bodyPr/>
                    <a:lstStyle/>
                    <a:p>
                      <a:r>
                        <a:rPr lang="en-US" dirty="0"/>
                        <a:t>C=39</a:t>
                      </a:r>
                      <a:endParaRPr lang="en-GB" dirty="0"/>
                    </a:p>
                  </a:txBody>
                  <a:tcPr/>
                </a:tc>
                <a:tc>
                  <a:txBody>
                    <a:bodyPr/>
                    <a:lstStyle/>
                    <a:p>
                      <a:r>
                        <a:rPr lang="en-US" dirty="0"/>
                        <a:t>D=607248</a:t>
                      </a:r>
                      <a:endParaRPr lang="en-GB" dirty="0"/>
                    </a:p>
                  </a:txBody>
                  <a:tcPr/>
                </a:tc>
                <a:tc>
                  <a:txBody>
                    <a:bodyPr/>
                    <a:lstStyle/>
                    <a:p>
                      <a:r>
                        <a:rPr lang="en-US" dirty="0"/>
                        <a:t>D/C=15570.46</a:t>
                      </a:r>
                      <a:endParaRPr lang="en-GB" dirty="0"/>
                    </a:p>
                  </a:txBody>
                  <a:tcPr/>
                </a:tc>
                <a:extLst>
                  <a:ext uri="{0D108BD9-81ED-4DB2-BD59-A6C34878D82A}">
                    <a16:rowId xmlns="" xmlns:a16="http://schemas.microsoft.com/office/drawing/2014/main" val="771097803"/>
                  </a:ext>
                </a:extLst>
              </a:tr>
              <a:tr h="573800">
                <a:tc>
                  <a:txBody>
                    <a:bodyPr/>
                    <a:lstStyle/>
                    <a:p>
                      <a:r>
                        <a:rPr lang="en-US" b="1" dirty="0"/>
                        <a:t>Part Time</a:t>
                      </a:r>
                      <a:endParaRPr lang="en-GB" b="1" dirty="0"/>
                    </a:p>
                  </a:txBody>
                  <a:tcPr/>
                </a:tc>
                <a:tc>
                  <a:txBody>
                    <a:bodyPr/>
                    <a:lstStyle/>
                    <a:p>
                      <a:r>
                        <a:rPr lang="en-US" dirty="0"/>
                        <a:t>E=16</a:t>
                      </a:r>
                      <a:endParaRPr lang="en-GB" dirty="0"/>
                    </a:p>
                  </a:txBody>
                  <a:tcPr/>
                </a:tc>
                <a:tc>
                  <a:txBody>
                    <a:bodyPr/>
                    <a:lstStyle/>
                    <a:p>
                      <a:r>
                        <a:rPr lang="en-US" dirty="0"/>
                        <a:t>F=1500</a:t>
                      </a:r>
                      <a:endParaRPr lang="en-GB" dirty="0"/>
                    </a:p>
                  </a:txBody>
                  <a:tcPr/>
                </a:tc>
                <a:tc>
                  <a:txBody>
                    <a:bodyPr/>
                    <a:lstStyle/>
                    <a:p>
                      <a:r>
                        <a:rPr lang="en-US" dirty="0"/>
                        <a:t>F/E=93.75</a:t>
                      </a:r>
                      <a:endParaRPr lang="en-GB" dirty="0"/>
                    </a:p>
                  </a:txBody>
                  <a:tcPr/>
                </a:tc>
                <a:tc>
                  <a:txBody>
                    <a:bodyPr/>
                    <a:lstStyle/>
                    <a:p>
                      <a:r>
                        <a:rPr lang="en-US" dirty="0"/>
                        <a:t>G=4</a:t>
                      </a:r>
                      <a:endParaRPr lang="en-GB" dirty="0"/>
                    </a:p>
                  </a:txBody>
                  <a:tcPr/>
                </a:tc>
                <a:tc>
                  <a:txBody>
                    <a:bodyPr/>
                    <a:lstStyle/>
                    <a:p>
                      <a:r>
                        <a:rPr lang="en-US" dirty="0"/>
                        <a:t>H=875</a:t>
                      </a:r>
                      <a:endParaRPr lang="en-GB" dirty="0"/>
                    </a:p>
                  </a:txBody>
                  <a:tcPr/>
                </a:tc>
                <a:tc>
                  <a:txBody>
                    <a:bodyPr/>
                    <a:lstStyle/>
                    <a:p>
                      <a:r>
                        <a:rPr lang="en-US" dirty="0"/>
                        <a:t>H/G=218.75</a:t>
                      </a:r>
                      <a:endParaRPr lang="en-GB" dirty="0"/>
                    </a:p>
                  </a:txBody>
                  <a:tcPr/>
                </a:tc>
                <a:extLst>
                  <a:ext uri="{0D108BD9-81ED-4DB2-BD59-A6C34878D82A}">
                    <a16:rowId xmlns="" xmlns:a16="http://schemas.microsoft.com/office/drawing/2014/main" val="278367155"/>
                  </a:ext>
                </a:extLst>
              </a:tr>
              <a:tr h="573800">
                <a:tc>
                  <a:txBody>
                    <a:bodyPr/>
                    <a:lstStyle/>
                    <a:p>
                      <a:r>
                        <a:rPr lang="en-US" b="1" dirty="0"/>
                        <a:t>Casual</a:t>
                      </a:r>
                      <a:endParaRPr lang="en-GB" b="1" dirty="0"/>
                    </a:p>
                  </a:txBody>
                  <a:tcPr/>
                </a:tc>
                <a:tc>
                  <a:txBody>
                    <a:bodyPr/>
                    <a:lstStyle/>
                    <a:p>
                      <a:r>
                        <a:rPr lang="en-US" dirty="0"/>
                        <a:t>H=3</a:t>
                      </a:r>
                      <a:endParaRPr lang="en-GB" dirty="0"/>
                    </a:p>
                  </a:txBody>
                  <a:tcPr/>
                </a:tc>
                <a:tc>
                  <a:txBody>
                    <a:bodyPr/>
                    <a:lstStyle/>
                    <a:p>
                      <a:r>
                        <a:rPr lang="en-US" dirty="0"/>
                        <a:t>I=3500</a:t>
                      </a:r>
                      <a:endParaRPr lang="en-GB" dirty="0"/>
                    </a:p>
                  </a:txBody>
                  <a:tcPr/>
                </a:tc>
                <a:tc>
                  <a:txBody>
                    <a:bodyPr/>
                    <a:lstStyle/>
                    <a:p>
                      <a:r>
                        <a:rPr lang="en-US" dirty="0"/>
                        <a:t>I/H=1166.67</a:t>
                      </a:r>
                      <a:endParaRPr lang="en-GB" dirty="0"/>
                    </a:p>
                  </a:txBody>
                  <a:tcPr/>
                </a:tc>
                <a:tc>
                  <a:txBody>
                    <a:bodyPr/>
                    <a:lstStyle/>
                    <a:p>
                      <a:r>
                        <a:rPr lang="en-US" dirty="0"/>
                        <a:t>J=29</a:t>
                      </a:r>
                      <a:endParaRPr lang="en-GB" dirty="0"/>
                    </a:p>
                  </a:txBody>
                  <a:tcPr/>
                </a:tc>
                <a:tc>
                  <a:txBody>
                    <a:bodyPr/>
                    <a:lstStyle/>
                    <a:p>
                      <a:r>
                        <a:rPr lang="en-US" dirty="0"/>
                        <a:t>K=14500</a:t>
                      </a:r>
                      <a:endParaRPr lang="en-GB" dirty="0"/>
                    </a:p>
                  </a:txBody>
                  <a:tcPr/>
                </a:tc>
                <a:tc>
                  <a:txBody>
                    <a:bodyPr/>
                    <a:lstStyle/>
                    <a:p>
                      <a:r>
                        <a:rPr lang="en-US" dirty="0"/>
                        <a:t>K/J=500</a:t>
                      </a:r>
                      <a:endParaRPr lang="en-GB" dirty="0"/>
                    </a:p>
                  </a:txBody>
                  <a:tcPr/>
                </a:tc>
                <a:extLst>
                  <a:ext uri="{0D108BD9-81ED-4DB2-BD59-A6C34878D82A}">
                    <a16:rowId xmlns="" xmlns:a16="http://schemas.microsoft.com/office/drawing/2014/main" val="251382914"/>
                  </a:ext>
                </a:extLst>
              </a:tr>
              <a:tr h="819714">
                <a:tc>
                  <a:txBody>
                    <a:bodyPr/>
                    <a:lstStyle/>
                    <a:p>
                      <a:r>
                        <a:rPr lang="en-US" b="1" dirty="0"/>
                        <a:t>Total</a:t>
                      </a:r>
                      <a:endParaRPr lang="en-GB" b="1" dirty="0"/>
                    </a:p>
                  </a:txBody>
                  <a:tcPr/>
                </a:tc>
                <a:tc>
                  <a:txBody>
                    <a:bodyPr/>
                    <a:lstStyle/>
                    <a:p>
                      <a:r>
                        <a:rPr lang="en-US" dirty="0"/>
                        <a:t>A+E+H</a:t>
                      </a:r>
                    </a:p>
                    <a:p>
                      <a:r>
                        <a:rPr lang="en-US" dirty="0"/>
                        <a:t>X=31</a:t>
                      </a:r>
                      <a:endParaRPr lang="en-GB" dirty="0"/>
                    </a:p>
                  </a:txBody>
                  <a:tcPr/>
                </a:tc>
                <a:tc>
                  <a:txBody>
                    <a:bodyPr/>
                    <a:lstStyle/>
                    <a:p>
                      <a:r>
                        <a:rPr lang="en-US" dirty="0"/>
                        <a:t>B+F+I</a:t>
                      </a:r>
                    </a:p>
                    <a:p>
                      <a:r>
                        <a:rPr lang="en-US" dirty="0"/>
                        <a:t>Y=287550</a:t>
                      </a:r>
                      <a:endParaRPr lang="en-GB" dirty="0"/>
                    </a:p>
                  </a:txBody>
                  <a:tcPr/>
                </a:tc>
                <a:tc>
                  <a:txBody>
                    <a:bodyPr/>
                    <a:lstStyle/>
                    <a:p>
                      <a:r>
                        <a:rPr lang="en-US" dirty="0"/>
                        <a:t>Y/X</a:t>
                      </a:r>
                    </a:p>
                    <a:p>
                      <a:r>
                        <a:rPr lang="en-US" dirty="0"/>
                        <a:t>W=9275.81</a:t>
                      </a:r>
                      <a:endParaRPr lang="en-GB" dirty="0"/>
                    </a:p>
                  </a:txBody>
                  <a:tcPr/>
                </a:tc>
                <a:tc>
                  <a:txBody>
                    <a:bodyPr/>
                    <a:lstStyle/>
                    <a:p>
                      <a:r>
                        <a:rPr lang="en-US" dirty="0"/>
                        <a:t>C+G+J</a:t>
                      </a:r>
                    </a:p>
                    <a:p>
                      <a:r>
                        <a:rPr lang="en-US" dirty="0"/>
                        <a:t>Q=72</a:t>
                      </a:r>
                      <a:endParaRPr lang="en-GB" dirty="0"/>
                    </a:p>
                  </a:txBody>
                  <a:tcPr/>
                </a:tc>
                <a:tc>
                  <a:txBody>
                    <a:bodyPr/>
                    <a:lstStyle/>
                    <a:p>
                      <a:r>
                        <a:rPr lang="en-US" dirty="0"/>
                        <a:t>D+H+K</a:t>
                      </a:r>
                    </a:p>
                    <a:p>
                      <a:r>
                        <a:rPr lang="en-US" dirty="0"/>
                        <a:t>R=622623</a:t>
                      </a:r>
                      <a:endParaRPr lang="en-GB" dirty="0"/>
                    </a:p>
                  </a:txBody>
                  <a:tcPr/>
                </a:tc>
                <a:tc>
                  <a:txBody>
                    <a:bodyPr/>
                    <a:lstStyle/>
                    <a:p>
                      <a:r>
                        <a:rPr lang="en-US" dirty="0"/>
                        <a:t>R/Q=8647.54</a:t>
                      </a:r>
                      <a:endParaRPr lang="en-GB" dirty="0"/>
                    </a:p>
                  </a:txBody>
                  <a:tcPr/>
                </a:tc>
                <a:extLst>
                  <a:ext uri="{0D108BD9-81ED-4DB2-BD59-A6C34878D82A}">
                    <a16:rowId xmlns="" xmlns:a16="http://schemas.microsoft.com/office/drawing/2014/main" val="3454001987"/>
                  </a:ext>
                </a:extLst>
              </a:tr>
            </a:tbl>
          </a:graphicData>
        </a:graphic>
      </p:graphicFrame>
    </p:spTree>
    <p:extLst>
      <p:ext uri="{BB962C8B-B14F-4D97-AF65-F5344CB8AC3E}">
        <p14:creationId xmlns:p14="http://schemas.microsoft.com/office/powerpoint/2010/main" val="22834497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1981200" y="914401"/>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552880130"/>
              </p:ext>
            </p:extLst>
          </p:nvPr>
        </p:nvGraphicFramePr>
        <p:xfrm>
          <a:off x="989214" y="914398"/>
          <a:ext cx="9343506" cy="4763194"/>
        </p:xfrm>
        <a:graphic>
          <a:graphicData uri="http://schemas.openxmlformats.org/drawingml/2006/table">
            <a:tbl>
              <a:tblPr firstRow="1" firstCol="1" bandRow="1">
                <a:tableStyleId>{5C22544A-7EE6-4342-B048-85BDC9FD1C3A}</a:tableStyleId>
              </a:tblPr>
              <a:tblGrid>
                <a:gridCol w="3065531">
                  <a:extLst>
                    <a:ext uri="{9D8B030D-6E8A-4147-A177-3AD203B41FA5}">
                      <a16:colId xmlns="" xmlns:a16="http://schemas.microsoft.com/office/drawing/2014/main" val="20000"/>
                    </a:ext>
                  </a:extLst>
                </a:gridCol>
                <a:gridCol w="1747790">
                  <a:extLst>
                    <a:ext uri="{9D8B030D-6E8A-4147-A177-3AD203B41FA5}">
                      <a16:colId xmlns="" xmlns:a16="http://schemas.microsoft.com/office/drawing/2014/main" val="20001"/>
                    </a:ext>
                  </a:extLst>
                </a:gridCol>
                <a:gridCol w="2076334">
                  <a:extLst>
                    <a:ext uri="{9D8B030D-6E8A-4147-A177-3AD203B41FA5}">
                      <a16:colId xmlns="" xmlns:a16="http://schemas.microsoft.com/office/drawing/2014/main" val="20002"/>
                    </a:ext>
                  </a:extLst>
                </a:gridCol>
                <a:gridCol w="1321304">
                  <a:extLst>
                    <a:ext uri="{9D8B030D-6E8A-4147-A177-3AD203B41FA5}">
                      <a16:colId xmlns="" xmlns:a16="http://schemas.microsoft.com/office/drawing/2014/main" val="20003"/>
                    </a:ext>
                  </a:extLst>
                </a:gridCol>
                <a:gridCol w="1132547">
                  <a:extLst>
                    <a:ext uri="{9D8B030D-6E8A-4147-A177-3AD203B41FA5}">
                      <a16:colId xmlns="" xmlns:a16="http://schemas.microsoft.com/office/drawing/2014/main" val="20004"/>
                    </a:ext>
                  </a:extLst>
                </a:gridCol>
              </a:tblGrid>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HUB</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GETRUDE GUMBO</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LYNDER F MAPHOSA</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3549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2024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442074">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effectLst/>
                          <a:latin typeface="+mn-lt"/>
                          <a:ea typeface="Times New Roman"/>
                          <a:cs typeface="Times New Roman"/>
                        </a:rPr>
                        <a:t>Expenditure</a:t>
                      </a:r>
                      <a:endParaRPr lang="en-GB" sz="28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b="1" dirty="0">
                          <a:latin typeface="+mn-lt"/>
                        </a:rPr>
                        <a:t>% Gender Specific</a:t>
                      </a:r>
                      <a:endParaRPr lang="en-GB"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11733292"/>
                  </a:ext>
                </a:extLst>
              </a:tr>
              <a:tr h="3549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  (YEAR)</a:t>
                      </a:r>
                      <a:r>
                        <a:rPr lang="en-ZA" sz="1400" baseline="0" dirty="0">
                          <a:effectLst/>
                          <a:latin typeface="Tahoma" panose="020B0604030504040204" pitchFamily="34" charset="0"/>
                          <a:ea typeface="Tahoma" panose="020B0604030504040204" pitchFamily="34" charset="0"/>
                          <a:cs typeface="Tahoma" panose="020B0604030504040204" pitchFamily="34" charset="0"/>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smtClean="0">
                          <a:effectLst/>
                          <a:latin typeface="Calibri"/>
                          <a:ea typeface="Times New Roman"/>
                          <a:cs typeface="Times New Roman"/>
                        </a:rPr>
                        <a:t>6762262.58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6262220.32</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dirty="0" smtClean="0"/>
                        <a:t>7.98</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06468650"/>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Men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Total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a:effectLst/>
                        </a:rPr>
                        <a:t> </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a:effectLst/>
                        </a:rPr>
                        <a:t> </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a:effectLst/>
                        </a:rPr>
                        <a:t> </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5</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smtClean="0">
                          <a:effectLst/>
                          <a:latin typeface="+mn-lt"/>
                          <a:ea typeface="+mn-ea"/>
                          <a:cs typeface="+mn-cs"/>
                        </a:rPr>
                        <a:t>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9</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55.56</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31</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72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103</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30.1</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120 060</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1"/>
                  </a:ext>
                </a:extLst>
              </a:tr>
              <a:tr h="361131">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12"/>
                  </a:ext>
                </a:extLst>
              </a:tr>
            </a:tbl>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solidFill>
                <a:prstClr val="white"/>
              </a:solidFill>
            </a:endParaRPr>
          </a:p>
        </p:txBody>
      </p:sp>
    </p:spTree>
    <p:extLst>
      <p:ext uri="{BB962C8B-B14F-4D97-AF65-F5344CB8AC3E}">
        <p14:creationId xmlns:p14="http://schemas.microsoft.com/office/powerpoint/2010/main" val="197016763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386" y="686781"/>
            <a:ext cx="10515600" cy="5863648"/>
          </a:xfrm>
        </p:spPr>
        <p:txBody>
          <a:bodyPr/>
          <a:lstStyle/>
          <a:p>
            <a:pPr algn="just">
              <a:lnSpc>
                <a:spcPct val="150000"/>
              </a:lnSpc>
              <a:spcBef>
                <a:spcPts val="0"/>
              </a:spcBef>
              <a:buFont typeface="Wingdings" panose="05000000000000000000" pitchFamily="2" charset="2"/>
              <a:buChar char="ü"/>
            </a:pPr>
            <a:r>
              <a:rPr lang="en-US" sz="2400" b="1" dirty="0" smtClean="0">
                <a:ea typeface="Liberation Sans Narrow"/>
                <a:cs typeface="Liberation Sans Narrow"/>
              </a:rPr>
              <a:t>2) the different types of work that they do? </a:t>
            </a:r>
          </a:p>
          <a:p>
            <a:r>
              <a:rPr lang="en-US" sz="2400" dirty="0" smtClean="0"/>
              <a:t>A large number of men is skewed to general work that attracts low incomes where as women occupy higher ranks. Hence the negative wage gap. </a:t>
            </a:r>
          </a:p>
          <a:p>
            <a:r>
              <a:rPr lang="en-US" sz="2400" dirty="0" smtClean="0"/>
              <a:t>Most men are general workers</a:t>
            </a:r>
          </a:p>
          <a:p>
            <a:r>
              <a:rPr lang="en-US" sz="2400" dirty="0" smtClean="0"/>
              <a:t>Most women occupy clerk ranks or higher.</a:t>
            </a:r>
          </a:p>
          <a:p>
            <a:pPr marL="0" indent="0" algn="just">
              <a:lnSpc>
                <a:spcPct val="150000"/>
              </a:lnSpc>
              <a:spcBef>
                <a:spcPts val="0"/>
              </a:spcBef>
              <a:buNone/>
            </a:pPr>
            <a:endParaRPr lang="en-US" sz="2400" b="1" dirty="0">
              <a:ea typeface="Liberation Sans Narrow"/>
              <a:cs typeface="Liberation Sans Narrow"/>
            </a:endParaRPr>
          </a:p>
          <a:p>
            <a:pPr algn="just">
              <a:lnSpc>
                <a:spcPct val="150000"/>
              </a:lnSpc>
              <a:spcBef>
                <a:spcPts val="0"/>
              </a:spcBef>
              <a:buFont typeface="Wingdings" panose="05000000000000000000" pitchFamily="2" charset="2"/>
              <a:buChar char="ü"/>
            </a:pPr>
            <a:r>
              <a:rPr lang="en-US" sz="2400" b="1" dirty="0" smtClean="0">
                <a:ea typeface="Liberation Sans Narrow"/>
                <a:cs typeface="Liberation Sans Narrow"/>
              </a:rPr>
              <a:t>What plans does the Council have in place to close the gender wage gap? </a:t>
            </a:r>
          </a:p>
          <a:p>
            <a:r>
              <a:rPr lang="en-US" sz="2400" dirty="0"/>
              <a:t>Men are encouraged to further their studies so as to occupy higher ranks</a:t>
            </a:r>
          </a:p>
          <a:p>
            <a:r>
              <a:rPr lang="en-US" sz="2400" dirty="0"/>
              <a:t>However in terms of number of females there is a gap, hence the budget for 80% female students compared to 20 % male students. This is a deliberate move to increase the number of females in council while minimizing the wage bill of females ,especially considering that the wage gap currently favors the females.</a:t>
            </a:r>
          </a:p>
          <a:p>
            <a:pPr marL="0" indent="0">
              <a:buNone/>
            </a:pPr>
            <a:endParaRPr lang="en-US" sz="2400" b="1" dirty="0" smtClean="0">
              <a:ea typeface="Liberation Sans Narrow"/>
              <a:cs typeface="Liberation Sans Narrow"/>
            </a:endParaRPr>
          </a:p>
          <a:p>
            <a:endParaRPr lang="en-US" dirty="0"/>
          </a:p>
        </p:txBody>
      </p:sp>
    </p:spTree>
    <p:extLst>
      <p:ext uri="{BB962C8B-B14F-4D97-AF65-F5344CB8AC3E}">
        <p14:creationId xmlns:p14="http://schemas.microsoft.com/office/powerpoint/2010/main" val="649603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420"/>
            <a:ext cx="6347714" cy="1320800"/>
          </a:xfrm>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 xmlns:a16="http://schemas.microsoft.com/office/drawing/2014/main" id="{D0F973FA-FA39-AE65-B4B1-A37529B32059}"/>
              </a:ext>
            </a:extLst>
          </p:cNvPr>
          <p:cNvGraphicFramePr>
            <a:graphicFrameLocks noGrp="1"/>
          </p:cNvGraphicFramePr>
          <p:nvPr>
            <p:ph sz="half" idx="1"/>
            <p:extLst>
              <p:ext uri="{D42A27DB-BD31-4B8C-83A1-F6EECF244321}">
                <p14:modId xmlns:p14="http://schemas.microsoft.com/office/powerpoint/2010/main" val="1367075708"/>
              </p:ext>
            </p:extLst>
          </p:nvPr>
        </p:nvGraphicFramePr>
        <p:xfrm>
          <a:off x="1881447" y="1189801"/>
          <a:ext cx="5486400" cy="5153416"/>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682454074"/>
                    </a:ext>
                  </a:extLst>
                </a:gridCol>
                <a:gridCol w="1828800">
                  <a:extLst>
                    <a:ext uri="{9D8B030D-6E8A-4147-A177-3AD203B41FA5}">
                      <a16:colId xmlns="" xmlns:a16="http://schemas.microsoft.com/office/drawing/2014/main" val="943299222"/>
                    </a:ext>
                  </a:extLst>
                </a:gridCol>
                <a:gridCol w="1828800">
                  <a:extLst>
                    <a:ext uri="{9D8B030D-6E8A-4147-A177-3AD203B41FA5}">
                      <a16:colId xmlns="" xmlns:a16="http://schemas.microsoft.com/office/drawing/2014/main" val="1054883141"/>
                    </a:ext>
                  </a:extLst>
                </a:gridCol>
              </a:tblGrid>
              <a:tr h="502234">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 xmlns:a16="http://schemas.microsoft.com/office/drawing/2014/main" val="2507331684"/>
                  </a:ext>
                </a:extLst>
              </a:tr>
              <a:tr h="661768">
                <a:tc>
                  <a:txBody>
                    <a:bodyPr/>
                    <a:lstStyle/>
                    <a:p>
                      <a:r>
                        <a:rPr lang="en-US" dirty="0"/>
                        <a:t>Governance &amp; Administration</a:t>
                      </a:r>
                      <a:endParaRPr lang="en-GB" dirty="0"/>
                    </a:p>
                  </a:txBody>
                  <a:tcPr/>
                </a:tc>
                <a:tc>
                  <a:txBody>
                    <a:bodyPr/>
                    <a:lstStyle/>
                    <a:p>
                      <a:pPr>
                        <a:spcAft>
                          <a:spcPts val="0"/>
                        </a:spcAft>
                      </a:pPr>
                      <a:r>
                        <a:rPr lang="en-ZA" sz="1100" dirty="0">
                          <a:effectLst/>
                          <a:latin typeface="Tahoma" panose="020B0604030504040204" pitchFamily="34" charset="0"/>
                          <a:ea typeface="Times New Roman" panose="02020603050405020304" pitchFamily="18" charset="0"/>
                          <a:cs typeface="Times New Roman" panose="02020603050405020304" pitchFamily="18" charset="0"/>
                        </a:rPr>
                        <a:t>1079525.96</a:t>
                      </a:r>
                      <a:endParaRPr lang="en-ZW"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W" sz="1100" dirty="0">
                          <a:effectLst/>
                          <a:latin typeface="Calibri" panose="020F0502020204030204" pitchFamily="34" charset="0"/>
                          <a:ea typeface="Times New Roman" panose="02020603050405020304" pitchFamily="18" charset="0"/>
                          <a:cs typeface="Times New Roman" panose="02020603050405020304" pitchFamily="18" charset="0"/>
                        </a:rPr>
                        <a:t>15.96</a:t>
                      </a:r>
                    </a:p>
                  </a:txBody>
                  <a:tcPr marL="68580" marR="68580" marT="0" marB="0"/>
                </a:tc>
                <a:extLst>
                  <a:ext uri="{0D108BD9-81ED-4DB2-BD59-A6C34878D82A}">
                    <a16:rowId xmlns="" xmlns:a16="http://schemas.microsoft.com/office/drawing/2014/main" val="4077804582"/>
                  </a:ext>
                </a:extLst>
              </a:tr>
              <a:tr h="875561">
                <a:tc>
                  <a:txBody>
                    <a:bodyPr/>
                    <a:lstStyle/>
                    <a:p>
                      <a:r>
                        <a:rPr lang="en-US" dirty="0"/>
                        <a:t>Water Sanitation &amp; Hygiene</a:t>
                      </a:r>
                      <a:endParaRPr lang="en-GB" dirty="0"/>
                    </a:p>
                  </a:txBody>
                  <a:tcPr/>
                </a:tc>
                <a:tc>
                  <a:txBody>
                    <a:bodyPr/>
                    <a:lstStyle/>
                    <a:p>
                      <a:pPr>
                        <a:spcAft>
                          <a:spcPts val="0"/>
                        </a:spcAft>
                      </a:pPr>
                      <a:r>
                        <a:rPr lang="en-ZA" sz="1100" dirty="0">
                          <a:effectLst/>
                          <a:latin typeface="Tahoma" panose="020B0604030504040204" pitchFamily="34" charset="0"/>
                          <a:ea typeface="Times New Roman" panose="02020603050405020304" pitchFamily="18" charset="0"/>
                          <a:cs typeface="Times New Roman" panose="02020603050405020304" pitchFamily="18" charset="0"/>
                        </a:rPr>
                        <a:t>1393000</a:t>
                      </a:r>
                      <a:endParaRPr lang="en-ZW"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20.60</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94243104"/>
                  </a:ext>
                </a:extLst>
              </a:tr>
              <a:tr h="502234">
                <a:tc>
                  <a:txBody>
                    <a:bodyPr/>
                    <a:lstStyle/>
                    <a:p>
                      <a:r>
                        <a:rPr lang="en-US" dirty="0"/>
                        <a:t>Social Services</a:t>
                      </a:r>
                      <a:endParaRPr lang="en-GB" dirty="0"/>
                    </a:p>
                  </a:txBody>
                  <a:tcPr/>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1990402.10</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100" dirty="0">
                          <a:effectLst/>
                          <a:latin typeface="Tahoma" panose="020B0604030504040204" pitchFamily="34" charset="0"/>
                          <a:ea typeface="Times New Roman" panose="02020603050405020304" pitchFamily="18" charset="0"/>
                          <a:cs typeface="Times New Roman" panose="02020603050405020304" pitchFamily="18" charset="0"/>
                        </a:rPr>
                        <a:t>29.43</a:t>
                      </a:r>
                      <a:endParaRPr lang="en-ZW"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47786220"/>
                  </a:ext>
                </a:extLst>
              </a:tr>
              <a:tr h="502234">
                <a:tc>
                  <a:txBody>
                    <a:bodyPr/>
                    <a:lstStyle/>
                    <a:p>
                      <a:r>
                        <a:rPr lang="en-US" dirty="0"/>
                        <a:t>Roads</a:t>
                      </a:r>
                      <a:endParaRPr lang="en-GB" dirty="0"/>
                    </a:p>
                  </a:txBody>
                  <a:tcPr/>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1860263.21</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27.51</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011723800"/>
                  </a:ext>
                </a:extLst>
              </a:tr>
              <a:tr h="661768">
                <a:tc>
                  <a:txBody>
                    <a:bodyPr/>
                    <a:lstStyle/>
                    <a:p>
                      <a:r>
                        <a:rPr lang="en-US" dirty="0"/>
                        <a:t>Public Safety &amp; Security</a:t>
                      </a:r>
                      <a:endParaRPr lang="en-GB" dirty="0"/>
                    </a:p>
                  </a:txBody>
                  <a:tcPr/>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151180.32</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2.24</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43989095"/>
                  </a:ext>
                </a:extLst>
              </a:tr>
              <a:tr h="945383">
                <a:tc>
                  <a:txBody>
                    <a:bodyPr/>
                    <a:lstStyle/>
                    <a:p>
                      <a:r>
                        <a:rPr lang="en-US" dirty="0"/>
                        <a:t>Natural Resources &amp; Conservation</a:t>
                      </a:r>
                      <a:endParaRPr lang="en-GB" dirty="0"/>
                    </a:p>
                  </a:txBody>
                  <a:tcPr/>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287848.73</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100">
                          <a:effectLst/>
                          <a:latin typeface="Tahoma" panose="020B0604030504040204" pitchFamily="34" charset="0"/>
                          <a:ea typeface="Times New Roman" panose="02020603050405020304" pitchFamily="18" charset="0"/>
                          <a:cs typeface="Times New Roman" panose="02020603050405020304" pitchFamily="18" charset="0"/>
                        </a:rPr>
                        <a:t>4.6</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254108579"/>
                  </a:ext>
                </a:extLst>
              </a:tr>
              <a:tr h="502234">
                <a:tc>
                  <a:txBody>
                    <a:bodyPr/>
                    <a:lstStyle/>
                    <a:p>
                      <a:r>
                        <a:rPr lang="en-US" b="1" dirty="0"/>
                        <a:t>Total</a:t>
                      </a:r>
                      <a:endParaRPr lang="en-GB" b="1" dirty="0"/>
                    </a:p>
                  </a:txBody>
                  <a:tcPr/>
                </a:tc>
                <a:tc>
                  <a:txBody>
                    <a:bodyPr/>
                    <a:lstStyle/>
                    <a:p>
                      <a:pPr>
                        <a:spcAft>
                          <a:spcPts val="0"/>
                        </a:spcAft>
                      </a:pPr>
                      <a:r>
                        <a:rPr lang="en-ZA" sz="1100" b="1">
                          <a:effectLst/>
                          <a:latin typeface="Tahoma" panose="020B0604030504040204" pitchFamily="34" charset="0"/>
                          <a:ea typeface="Times New Roman" panose="02020603050405020304" pitchFamily="18" charset="0"/>
                          <a:cs typeface="Times New Roman" panose="02020603050405020304" pitchFamily="18" charset="0"/>
                        </a:rPr>
                        <a:t>6762220.32</a:t>
                      </a:r>
                      <a:endParaRPr lang="en-ZW"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100" b="1" dirty="0">
                          <a:effectLst/>
                          <a:latin typeface="Tahoma" panose="020B0604030504040204" pitchFamily="34" charset="0"/>
                          <a:ea typeface="Times New Roman" panose="02020603050405020304" pitchFamily="18" charset="0"/>
                          <a:cs typeface="Times New Roman" panose="02020603050405020304" pitchFamily="18" charset="0"/>
                        </a:rPr>
                        <a:t>100</a:t>
                      </a:r>
                      <a:endParaRPr lang="en-ZW"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371162222"/>
                  </a:ext>
                </a:extLst>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907232012"/>
              </p:ext>
            </p:extLst>
          </p:nvPr>
        </p:nvGraphicFramePr>
        <p:xfrm>
          <a:off x="7543800" y="1044464"/>
          <a:ext cx="3208338" cy="53265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351826296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7059907"/>
              </p:ext>
            </p:extLst>
          </p:nvPr>
        </p:nvGraphicFramePr>
        <p:xfrm>
          <a:off x="1790699" y="1752601"/>
          <a:ext cx="8801103" cy="2501836"/>
        </p:xfrm>
        <a:graphic>
          <a:graphicData uri="http://schemas.openxmlformats.org/drawingml/2006/table">
            <a:tbl>
              <a:tblPr firstRow="1" firstCol="1" bandRow="1">
                <a:tableStyleId>{5C22544A-7EE6-4342-B048-85BDC9FD1C3A}</a:tableStyleId>
              </a:tblPr>
              <a:tblGrid>
                <a:gridCol w="1104902">
                  <a:extLst>
                    <a:ext uri="{9D8B030D-6E8A-4147-A177-3AD203B41FA5}">
                      <a16:colId xmlns="" xmlns:a16="http://schemas.microsoft.com/office/drawing/2014/main" val="3936495378"/>
                    </a:ext>
                  </a:extLst>
                </a:gridCol>
                <a:gridCol w="722206">
                  <a:extLst>
                    <a:ext uri="{9D8B030D-6E8A-4147-A177-3AD203B41FA5}">
                      <a16:colId xmlns="" xmlns:a16="http://schemas.microsoft.com/office/drawing/2014/main" val="714574526"/>
                    </a:ext>
                  </a:extLst>
                </a:gridCol>
                <a:gridCol w="714650">
                  <a:extLst>
                    <a:ext uri="{9D8B030D-6E8A-4147-A177-3AD203B41FA5}">
                      <a16:colId xmlns="" xmlns:a16="http://schemas.microsoft.com/office/drawing/2014/main" val="3020788596"/>
                    </a:ext>
                  </a:extLst>
                </a:gridCol>
                <a:gridCol w="763935">
                  <a:extLst>
                    <a:ext uri="{9D8B030D-6E8A-4147-A177-3AD203B41FA5}">
                      <a16:colId xmlns="" xmlns:a16="http://schemas.microsoft.com/office/drawing/2014/main" val="211564666"/>
                    </a:ext>
                  </a:extLst>
                </a:gridCol>
                <a:gridCol w="427734">
                  <a:extLst>
                    <a:ext uri="{9D8B030D-6E8A-4147-A177-3AD203B41FA5}">
                      <a16:colId xmlns="" xmlns:a16="http://schemas.microsoft.com/office/drawing/2014/main" val="671727174"/>
                    </a:ext>
                  </a:extLst>
                </a:gridCol>
                <a:gridCol w="711129">
                  <a:extLst>
                    <a:ext uri="{9D8B030D-6E8A-4147-A177-3AD203B41FA5}">
                      <a16:colId xmlns="" xmlns:a16="http://schemas.microsoft.com/office/drawing/2014/main" val="21364279"/>
                    </a:ext>
                  </a:extLst>
                </a:gridCol>
                <a:gridCol w="656967">
                  <a:extLst>
                    <a:ext uri="{9D8B030D-6E8A-4147-A177-3AD203B41FA5}">
                      <a16:colId xmlns="" xmlns:a16="http://schemas.microsoft.com/office/drawing/2014/main" val="2568838607"/>
                    </a:ext>
                  </a:extLst>
                </a:gridCol>
                <a:gridCol w="623087">
                  <a:extLst>
                    <a:ext uri="{9D8B030D-6E8A-4147-A177-3AD203B41FA5}">
                      <a16:colId xmlns="" xmlns:a16="http://schemas.microsoft.com/office/drawing/2014/main" val="1379655292"/>
                    </a:ext>
                  </a:extLst>
                </a:gridCol>
                <a:gridCol w="623087">
                  <a:extLst>
                    <a:ext uri="{9D8B030D-6E8A-4147-A177-3AD203B41FA5}">
                      <a16:colId xmlns="" xmlns:a16="http://schemas.microsoft.com/office/drawing/2014/main" val="459410033"/>
                    </a:ext>
                  </a:extLst>
                </a:gridCol>
                <a:gridCol w="670302">
                  <a:extLst>
                    <a:ext uri="{9D8B030D-6E8A-4147-A177-3AD203B41FA5}">
                      <a16:colId xmlns="" xmlns:a16="http://schemas.microsoft.com/office/drawing/2014/main" val="1082926060"/>
                    </a:ext>
                  </a:extLst>
                </a:gridCol>
                <a:gridCol w="538628">
                  <a:extLst>
                    <a:ext uri="{9D8B030D-6E8A-4147-A177-3AD203B41FA5}">
                      <a16:colId xmlns="" xmlns:a16="http://schemas.microsoft.com/office/drawing/2014/main" val="3849156041"/>
                    </a:ext>
                  </a:extLst>
                </a:gridCol>
                <a:gridCol w="558675">
                  <a:extLst>
                    <a:ext uri="{9D8B030D-6E8A-4147-A177-3AD203B41FA5}">
                      <a16:colId xmlns="" xmlns:a16="http://schemas.microsoft.com/office/drawing/2014/main" val="3398442369"/>
                    </a:ext>
                  </a:extLst>
                </a:gridCol>
                <a:gridCol w="685801">
                  <a:extLst>
                    <a:ext uri="{9D8B030D-6E8A-4147-A177-3AD203B41FA5}">
                      <a16:colId xmlns="" xmlns:a16="http://schemas.microsoft.com/office/drawing/2014/main" val="2048575833"/>
                    </a:ext>
                  </a:extLst>
                </a:gridCol>
              </a:tblGrid>
              <a:tr h="188913">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a:effectLst/>
                        </a:rPr>
                        <a:t>Women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229213304"/>
                  </a:ext>
                </a:extLst>
              </a:tr>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 xmlns:a16="http://schemas.microsoft.com/office/drawing/2014/main" val="1635817430"/>
                  </a:ext>
                </a:extLst>
              </a:tr>
              <a:tr h="346075">
                <a:tc>
                  <a:txBody>
                    <a:bodyPr/>
                    <a:lstStyle/>
                    <a:p>
                      <a:pPr>
                        <a:lnSpc>
                          <a:spcPct val="107000"/>
                        </a:lnSpc>
                        <a:spcAft>
                          <a:spcPts val="800"/>
                        </a:spcAft>
                      </a:pPr>
                      <a:r>
                        <a:rPr lang="en-ZA" sz="1400" kern="1200" dirty="0">
                          <a:effectLst/>
                        </a:rPr>
                        <a:t> </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400" kern="100" dirty="0">
                          <a:effectLst/>
                        </a:rPr>
                        <a:t>Below 15</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1400" kern="100" dirty="0">
                          <a:effectLst/>
                        </a:rPr>
                        <a:t>15-35 </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400" kern="100" dirty="0">
                          <a:effectLst/>
                        </a:rPr>
                        <a:t>36-59</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400" kern="100" dirty="0">
                          <a:effectLst/>
                        </a:rPr>
                        <a:t>60+</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1400" kern="100" dirty="0">
                          <a:effectLst/>
                        </a:rPr>
                        <a:t>PLWD </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1400" kern="100" dirty="0">
                          <a:effectLst/>
                        </a:rPr>
                        <a:t>Total </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400" kern="100" dirty="0">
                          <a:effectLst/>
                        </a:rPr>
                        <a:t>Below 15</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1400" kern="100" dirty="0">
                          <a:effectLst/>
                        </a:rPr>
                        <a:t>15-35</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400" kern="100" dirty="0">
                          <a:effectLst/>
                        </a:rPr>
                        <a:t>36-59</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400" kern="100" dirty="0">
                          <a:effectLst/>
                        </a:rPr>
                        <a:t>60+</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1400" kern="100" dirty="0">
                          <a:effectLst/>
                        </a:rPr>
                        <a:t>PLWD</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1400" kern="100" dirty="0">
                          <a:effectLst/>
                        </a:rPr>
                        <a:t>Total </a:t>
                      </a:r>
                      <a:endParaRPr lang="en-ZA" sz="1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2782843474"/>
                  </a:ext>
                </a:extLst>
              </a:tr>
              <a:tr h="365505">
                <a:tc>
                  <a:txBody>
                    <a:bodyPr/>
                    <a:lstStyle/>
                    <a:p>
                      <a:pPr>
                        <a:lnSpc>
                          <a:spcPct val="107000"/>
                        </a:lnSpc>
                        <a:spcAft>
                          <a:spcPts val="800"/>
                        </a:spcAft>
                      </a:pPr>
                      <a:r>
                        <a:rPr lang="en-ZA" sz="1600" kern="1200" dirty="0">
                          <a:effectLst/>
                        </a:rPr>
                        <a:t>Education </a:t>
                      </a:r>
                      <a:endParaRPr lang="en-ZA"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1100"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5955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ZA" sz="1100"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4926</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347</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55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11283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6553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5001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388 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93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ZA" sz="1100"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12035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3339828360"/>
                  </a:ext>
                </a:extLst>
              </a:tr>
              <a:tr h="188913">
                <a:tc>
                  <a:txBody>
                    <a:bodyPr/>
                    <a:lstStyle/>
                    <a:p>
                      <a:pPr>
                        <a:lnSpc>
                          <a:spcPct val="107000"/>
                        </a:lnSpc>
                        <a:spcAft>
                          <a:spcPts val="800"/>
                        </a:spcAft>
                      </a:pPr>
                      <a:r>
                        <a:rPr lang="en-ZA" sz="1600" kern="1200" dirty="0">
                          <a:effectLst/>
                        </a:rPr>
                        <a:t>Housing </a:t>
                      </a:r>
                      <a:endParaRPr lang="en-ZA"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2437385966"/>
                  </a:ext>
                </a:extLst>
              </a:tr>
              <a:tr h="368300">
                <a:tc>
                  <a:txBody>
                    <a:bodyPr/>
                    <a:lstStyle/>
                    <a:p>
                      <a:pPr>
                        <a:lnSpc>
                          <a:spcPct val="107000"/>
                        </a:lnSpc>
                        <a:spcAft>
                          <a:spcPts val="800"/>
                        </a:spcAft>
                      </a:pPr>
                      <a:r>
                        <a:rPr lang="en-ZA" sz="1600" kern="1200" dirty="0">
                          <a:effectLst/>
                        </a:rPr>
                        <a:t>Social amenities </a:t>
                      </a:r>
                      <a:endParaRPr lang="en-ZA"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757459421"/>
                  </a:ext>
                </a:extLst>
              </a:tr>
              <a:tr h="188913">
                <a:tc>
                  <a:txBody>
                    <a:bodyPr/>
                    <a:lstStyle/>
                    <a:p>
                      <a:pPr>
                        <a:lnSpc>
                          <a:spcPct val="107000"/>
                        </a:lnSpc>
                        <a:spcAft>
                          <a:spcPts val="800"/>
                        </a:spcAft>
                      </a:pPr>
                      <a:r>
                        <a:rPr lang="en-ZA" sz="1600" kern="1200" dirty="0">
                          <a:effectLst/>
                        </a:rPr>
                        <a:t>Total </a:t>
                      </a:r>
                      <a:endParaRPr lang="en-ZA"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1100" b="1" kern="1200" dirty="0">
                          <a:effectLst/>
                          <a:latin typeface="Tahoma" panose="020B0604030504040204" pitchFamily="34" charset="0"/>
                          <a:ea typeface="Tahoma" panose="020B0604030504040204" pitchFamily="34" charset="0"/>
                          <a:cs typeface="Times New Roman" panose="02020603050405020304" pitchFamily="18" charset="0"/>
                        </a:rPr>
                        <a:t>5955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ZA" sz="1100" b="1" kern="1200" dirty="0">
                          <a:effectLst/>
                          <a:latin typeface="Tahoma" panose="020B0604030504040204" pitchFamily="34" charset="0"/>
                          <a:ea typeface="Tahoma" panose="020B0604030504040204" pitchFamily="34" charset="0"/>
                          <a:cs typeface="Times New Roman" panose="02020603050405020304" pitchFamily="18" charset="0"/>
                        </a:rPr>
                        <a:t> </a:t>
                      </a: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4926</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 347</a:t>
                      </a:r>
                    </a:p>
                  </a:txBody>
                  <a:tcPr marL="68580" marR="68580" marT="9525" marB="0"/>
                </a:tc>
                <a:tc>
                  <a:txBody>
                    <a:bodyPr/>
                    <a:lstStyle/>
                    <a:p>
                      <a:pPr>
                        <a:lnSpc>
                          <a:spcPct val="107000"/>
                        </a:lnSpc>
                        <a:spcAft>
                          <a:spcPts val="800"/>
                        </a:spcAft>
                      </a:pP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55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ZA" sz="1100" b="1" kern="1200" dirty="0">
                          <a:effectLst/>
                          <a:latin typeface="Tahoma" panose="020B0604030504040204" pitchFamily="34" charset="0"/>
                          <a:ea typeface="Tahoma" panose="020B0604030504040204" pitchFamily="34" charset="0"/>
                          <a:cs typeface="Times New Roman" panose="02020603050405020304" pitchFamily="18" charset="0"/>
                        </a:rPr>
                        <a:t> </a:t>
                      </a: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11283</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6553</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ZA" sz="1100" b="1" kern="1200" dirty="0">
                          <a:effectLst/>
                          <a:latin typeface="Tahoma" panose="020B0604030504040204" pitchFamily="34" charset="0"/>
                          <a:ea typeface="Tahoma" panose="020B0604030504040204" pitchFamily="34" charset="0"/>
                          <a:cs typeface="Times New Roman" panose="02020603050405020304" pitchFamily="18" charset="0"/>
                        </a:rPr>
                        <a:t> </a:t>
                      </a: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5001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ZA" sz="1100" b="1" kern="1200" dirty="0">
                          <a:effectLst/>
                          <a:latin typeface="Tahoma" panose="020B0604030504040204" pitchFamily="34" charset="0"/>
                          <a:ea typeface="Tahoma" panose="020B0604030504040204" pitchFamily="34" charset="0"/>
                          <a:cs typeface="Times New Roman" panose="02020603050405020304" pitchFamily="18" charset="0"/>
                        </a:rPr>
                        <a:t> </a:t>
                      </a: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388</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0</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93</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ZA" sz="1100" b="1" kern="1200" dirty="0">
                          <a:effectLst/>
                          <a:latin typeface="Tahoma" panose="020B0604030504040204" pitchFamily="34" charset="0"/>
                          <a:ea typeface="Tahoma" panose="020B0604030504040204" pitchFamily="34" charset="0"/>
                          <a:cs typeface="Times New Roman" panose="02020603050405020304" pitchFamily="18" charset="0"/>
                        </a:rPr>
                        <a:t> </a:t>
                      </a:r>
                      <a:r>
                        <a:rPr lang="en-ZA" sz="1100" b="1" kern="1200" dirty="0" smtClean="0">
                          <a:effectLst/>
                          <a:latin typeface="Tahoma" panose="020B0604030504040204" pitchFamily="34" charset="0"/>
                          <a:ea typeface="Tahoma" panose="020B0604030504040204" pitchFamily="34" charset="0"/>
                          <a:cs typeface="Times New Roman" panose="02020603050405020304" pitchFamily="18" charset="0"/>
                        </a:rPr>
                        <a:t>12035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456324611"/>
                  </a:ext>
                </a:extLst>
              </a:tr>
            </a:tbl>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355163034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3" name="Content Placeholder 2"/>
          <p:cNvSpPr>
            <a:spLocks noGrp="1"/>
          </p:cNvSpPr>
          <p:nvPr>
            <p:ph sz="half" idx="1"/>
          </p:nvPr>
        </p:nvSpPr>
        <p:spPr/>
        <p:txBody>
          <a:bodyPr>
            <a:normAutofit fontScale="92500" lnSpcReduction="10000"/>
          </a:bodyPr>
          <a:lstStyle/>
          <a:p>
            <a:pPr>
              <a:buFont typeface="Wingdings" panose="05000000000000000000" pitchFamily="2" charset="2"/>
              <a:buChar char="ü"/>
            </a:pPr>
            <a:r>
              <a:rPr lang="en-ZA" b="1" dirty="0"/>
              <a:t>Please explain how you are ensuring that women and men, boys and girls benefit equally, or that disparities are challenged through GRB </a:t>
            </a:r>
            <a:endParaRPr lang="en-ZA" b="1" dirty="0" smtClean="0"/>
          </a:p>
          <a:p>
            <a:pPr marL="285750" indent="-285750">
              <a:lnSpc>
                <a:spcPct val="120000"/>
              </a:lnSpc>
            </a:pPr>
            <a:r>
              <a:rPr lang="en-US" dirty="0" smtClean="0">
                <a:ea typeface="Liberation Sans Narrow"/>
                <a:cs typeface="Liberation Sans Narrow"/>
              </a:rPr>
              <a:t>Junior council activities for boys and girls encouraged both from a young age that none is above the other. </a:t>
            </a:r>
          </a:p>
          <a:p>
            <a:pPr marL="285750" indent="-285750">
              <a:lnSpc>
                <a:spcPct val="120000"/>
              </a:lnSpc>
            </a:pPr>
            <a:r>
              <a:rPr lang="en-US" dirty="0" smtClean="0">
                <a:ea typeface="Liberation Sans Narrow"/>
                <a:cs typeface="Liberation Sans Narrow"/>
              </a:rPr>
              <a:t>Gender training workshops equip both genders with relevant skills which eliminates the problem of discrimination amongst each other. Commemorations for days like woman’s day or the day of the girl child restore the dignity of women encouraging them to match and even surpass men in their efforts.</a:t>
            </a:r>
          </a:p>
          <a:p>
            <a:endParaRPr lang="en-ZA"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7" name="Content Placeholder 8"/>
          <p:cNvPicPr>
            <a:picLocks noGrp="1" noChangeAspect="1"/>
          </p:cNvPicPr>
          <p:nvPr>
            <p:ph sz="half" idx="2"/>
          </p:nvPr>
        </p:nvPicPr>
        <p:blipFill>
          <a:blip r:embed="rId2"/>
          <a:stretch>
            <a:fillRect/>
          </a:stretch>
        </p:blipFill>
        <p:spPr>
          <a:xfrm>
            <a:off x="6019800" y="1912514"/>
            <a:ext cx="4838700" cy="4014462"/>
          </a:xfrm>
          <a:prstGeom prst="rect">
            <a:avLst/>
          </a:prstGeom>
        </p:spPr>
      </p:pic>
    </p:spTree>
    <p:extLst>
      <p:ext uri="{BB962C8B-B14F-4D97-AF65-F5344CB8AC3E}">
        <p14:creationId xmlns:p14="http://schemas.microsoft.com/office/powerpoint/2010/main" val="110438236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63275418"/>
              </p:ext>
            </p:extLst>
          </p:nvPr>
        </p:nvGraphicFramePr>
        <p:xfrm>
          <a:off x="2590799" y="1981200"/>
          <a:ext cx="6977149" cy="2347976"/>
        </p:xfrm>
        <a:graphic>
          <a:graphicData uri="http://schemas.openxmlformats.org/drawingml/2006/table">
            <a:tbl>
              <a:tblPr firstRow="1" firstCol="1" bandRow="1">
                <a:tableStyleId>{5C22544A-7EE6-4342-B048-85BDC9FD1C3A}</a:tableStyleId>
              </a:tblPr>
              <a:tblGrid>
                <a:gridCol w="2577001">
                  <a:extLst>
                    <a:ext uri="{9D8B030D-6E8A-4147-A177-3AD203B41FA5}">
                      <a16:colId xmlns="" xmlns:a16="http://schemas.microsoft.com/office/drawing/2014/main" val="2176365499"/>
                    </a:ext>
                  </a:extLst>
                </a:gridCol>
                <a:gridCol w="1753644">
                  <a:extLst>
                    <a:ext uri="{9D8B030D-6E8A-4147-A177-3AD203B41FA5}">
                      <a16:colId xmlns="" xmlns:a16="http://schemas.microsoft.com/office/drawing/2014/main" val="346331403"/>
                    </a:ext>
                  </a:extLst>
                </a:gridCol>
                <a:gridCol w="1443548">
                  <a:extLst>
                    <a:ext uri="{9D8B030D-6E8A-4147-A177-3AD203B41FA5}">
                      <a16:colId xmlns="" xmlns:a16="http://schemas.microsoft.com/office/drawing/2014/main" val="3019309887"/>
                    </a:ext>
                  </a:extLst>
                </a:gridCol>
                <a:gridCol w="1202956">
                  <a:extLst>
                    <a:ext uri="{9D8B030D-6E8A-4147-A177-3AD203B41FA5}">
                      <a16:colId xmlns="" xmlns:a16="http://schemas.microsoft.com/office/drawing/2014/main" val="1010328093"/>
                    </a:ext>
                  </a:extLst>
                </a:gridCol>
              </a:tblGrid>
              <a:tr h="365760">
                <a:tc>
                  <a:txBody>
                    <a:bodyPr/>
                    <a:lstStyle/>
                    <a:p>
                      <a:pPr>
                        <a:lnSpc>
                          <a:spcPct val="107000"/>
                        </a:lnSpc>
                        <a:spcAft>
                          <a:spcPts val="800"/>
                        </a:spcAft>
                      </a:pPr>
                      <a:r>
                        <a:rPr lang="en-ZA" sz="1800" kern="100" dirty="0">
                          <a:effectLst/>
                        </a:rPr>
                        <a:t> </a:t>
                      </a:r>
                      <a:r>
                        <a:rPr lang="en-ZA" sz="1800" kern="100" dirty="0" smtClean="0">
                          <a:effectLst/>
                        </a:rPr>
                        <a:t>EDUCATION</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Amount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Percentage</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6009269"/>
                  </a:ext>
                </a:extLst>
              </a:tr>
              <a:tr h="184150">
                <a:tc>
                  <a:txBody>
                    <a:bodyPr/>
                    <a:lstStyle/>
                    <a:p>
                      <a:pPr>
                        <a:lnSpc>
                          <a:spcPct val="107000"/>
                        </a:lnSpc>
                        <a:spcAft>
                          <a:spcPts val="800"/>
                        </a:spcAft>
                      </a:pPr>
                      <a:r>
                        <a:rPr lang="en-ZA" sz="1800" kern="100" dirty="0">
                          <a:effectLst/>
                        </a:rPr>
                        <a:t>Total Expenditure</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a:effectLst/>
                        </a:rPr>
                        <a:t> </a:t>
                      </a:r>
                      <a:r>
                        <a:rPr lang="en-ZA" sz="1800" kern="1200" dirty="0" smtClean="0">
                          <a:solidFill>
                            <a:schemeClr val="dk1"/>
                          </a:solidFill>
                          <a:effectLst/>
                          <a:latin typeface="+mn-lt"/>
                          <a:ea typeface="+mn-ea"/>
                          <a:cs typeface="+mn-cs"/>
                        </a:rPr>
                        <a:t>1026334.38</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797577554"/>
                  </a:ext>
                </a:extLst>
              </a:tr>
              <a:tr h="3556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smtClean="0">
                          <a:effectLst/>
                        </a:rPr>
                        <a:t>528582.67</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a:effectLst/>
                        </a:rPr>
                        <a:t> </a:t>
                      </a:r>
                      <a:r>
                        <a:rPr lang="en-ZA" sz="1800" kern="1200" dirty="0" smtClean="0">
                          <a:solidFill>
                            <a:schemeClr val="dk1"/>
                          </a:solidFill>
                          <a:effectLst/>
                          <a:latin typeface="+mn-lt"/>
                          <a:ea typeface="+mn-ea"/>
                          <a:cs typeface="+mn-cs"/>
                        </a:rPr>
                        <a:t>11624</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a:effectLst/>
                        </a:rPr>
                        <a:t> </a:t>
                      </a:r>
                      <a:r>
                        <a:rPr lang="en-GB" sz="1800" kern="100" dirty="0" smtClean="0">
                          <a:effectLst/>
                        </a:rPr>
                        <a:t>51.5</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72814753"/>
                  </a:ext>
                </a:extLst>
              </a:tr>
              <a:tr h="3556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smtClean="0">
                          <a:effectLst/>
                        </a:rPr>
                        <a:t>497751.71</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a:effectLst/>
                        </a:rPr>
                        <a:t> </a:t>
                      </a:r>
                      <a:r>
                        <a:rPr lang="en-ZA" sz="1800" kern="1200" dirty="0" smtClean="0">
                          <a:solidFill>
                            <a:schemeClr val="dk1"/>
                          </a:solidFill>
                          <a:effectLst/>
                          <a:latin typeface="+mn-lt"/>
                          <a:ea typeface="+mn-ea"/>
                          <a:cs typeface="+mn-cs"/>
                        </a:rPr>
                        <a:t>10946</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kern="100" dirty="0">
                          <a:effectLst/>
                        </a:rPr>
                        <a:t> </a:t>
                      </a:r>
                      <a:r>
                        <a:rPr lang="en-ZA" sz="1800" kern="1200" dirty="0" smtClean="0">
                          <a:solidFill>
                            <a:schemeClr val="dk1"/>
                          </a:solidFill>
                          <a:effectLst/>
                          <a:latin typeface="+mn-lt"/>
                          <a:ea typeface="+mn-ea"/>
                          <a:cs typeface="+mn-cs"/>
                        </a:rPr>
                        <a:t>48.5</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394458046"/>
                  </a:ext>
                </a:extLst>
              </a:tr>
              <a:tr h="18415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00" dirty="0" smtClean="0">
                          <a:effectLst/>
                        </a:rPr>
                        <a:t>22570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09824008"/>
                  </a:ext>
                </a:extLst>
              </a:tr>
            </a:tbl>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0888089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1981200" y="4419601"/>
            <a:ext cx="8229600" cy="1706563"/>
          </a:xfrm>
          <a:ln>
            <a:solidFill>
              <a:schemeClr val="tx1"/>
            </a:solidFill>
          </a:ln>
        </p:spPr>
        <p:txBody>
          <a:bodyPr>
            <a:normAutofit/>
          </a:bodyPr>
          <a:lstStyle/>
          <a:p>
            <a:pPr marL="0" marR="191135" indent="0">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8" name="Table 8">
            <a:extLst>
              <a:ext uri="{FF2B5EF4-FFF2-40B4-BE49-F238E27FC236}">
                <a16:creationId xmlns="" xmlns:a16="http://schemas.microsoft.com/office/drawing/2014/main" id="{972E4A84-E591-9A23-75A2-94588F73F8FF}"/>
              </a:ext>
            </a:extLst>
          </p:cNvPr>
          <p:cNvGraphicFramePr>
            <a:graphicFrameLocks noGrp="1"/>
          </p:cNvGraphicFramePr>
          <p:nvPr>
            <p:extLst>
              <p:ext uri="{D42A27DB-BD31-4B8C-83A1-F6EECF244321}">
                <p14:modId xmlns:p14="http://schemas.microsoft.com/office/powerpoint/2010/main" val="2960394642"/>
              </p:ext>
            </p:extLst>
          </p:nvPr>
        </p:nvGraphicFramePr>
        <p:xfrm>
          <a:off x="1981200" y="1271602"/>
          <a:ext cx="8382000" cy="4990873"/>
        </p:xfrm>
        <a:graphic>
          <a:graphicData uri="http://schemas.openxmlformats.org/drawingml/2006/table">
            <a:tbl>
              <a:tblPr firstRow="1" bandRow="1">
                <a:tableStyleId>{5C22544A-7EE6-4342-B048-85BDC9FD1C3A}</a:tableStyleId>
              </a:tblPr>
              <a:tblGrid>
                <a:gridCol w="1397000">
                  <a:extLst>
                    <a:ext uri="{9D8B030D-6E8A-4147-A177-3AD203B41FA5}">
                      <a16:colId xmlns="" xmlns:a16="http://schemas.microsoft.com/office/drawing/2014/main" val="243963026"/>
                    </a:ext>
                  </a:extLst>
                </a:gridCol>
                <a:gridCol w="1397000">
                  <a:extLst>
                    <a:ext uri="{9D8B030D-6E8A-4147-A177-3AD203B41FA5}">
                      <a16:colId xmlns="" xmlns:a16="http://schemas.microsoft.com/office/drawing/2014/main" val="3025819700"/>
                    </a:ext>
                  </a:extLst>
                </a:gridCol>
                <a:gridCol w="1434407">
                  <a:extLst>
                    <a:ext uri="{9D8B030D-6E8A-4147-A177-3AD203B41FA5}">
                      <a16:colId xmlns="" xmlns:a16="http://schemas.microsoft.com/office/drawing/2014/main" val="3934976339"/>
                    </a:ext>
                  </a:extLst>
                </a:gridCol>
                <a:gridCol w="1359593">
                  <a:extLst>
                    <a:ext uri="{9D8B030D-6E8A-4147-A177-3AD203B41FA5}">
                      <a16:colId xmlns="" xmlns:a16="http://schemas.microsoft.com/office/drawing/2014/main" val="3175072978"/>
                    </a:ext>
                  </a:extLst>
                </a:gridCol>
                <a:gridCol w="1397000">
                  <a:extLst>
                    <a:ext uri="{9D8B030D-6E8A-4147-A177-3AD203B41FA5}">
                      <a16:colId xmlns="" xmlns:a16="http://schemas.microsoft.com/office/drawing/2014/main" val="4056010509"/>
                    </a:ext>
                  </a:extLst>
                </a:gridCol>
                <a:gridCol w="1397000">
                  <a:extLst>
                    <a:ext uri="{9D8B030D-6E8A-4147-A177-3AD203B41FA5}">
                      <a16:colId xmlns="" xmlns:a16="http://schemas.microsoft.com/office/drawing/2014/main" val="3130151300"/>
                    </a:ext>
                  </a:extLst>
                </a:gridCol>
              </a:tblGrid>
              <a:tr h="601753">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 xmlns:a16="http://schemas.microsoft.com/office/drawing/2014/main" val="236791387"/>
                  </a:ext>
                </a:extLst>
              </a:tr>
              <a:tr h="804369">
                <a:tc>
                  <a:txBody>
                    <a:bodyPr/>
                    <a:lstStyle/>
                    <a:p>
                      <a:r>
                        <a:rPr lang="en-US" sz="1600" dirty="0"/>
                        <a:t>Governance &amp; Administration</a:t>
                      </a:r>
                      <a:endParaRPr lang="en-GB" sz="1600" dirty="0"/>
                    </a:p>
                  </a:txBody>
                  <a:tcPr/>
                </a:tc>
                <a:tc>
                  <a:txBody>
                    <a:bodyPr/>
                    <a:lstStyle/>
                    <a:p>
                      <a:r>
                        <a:rPr lang="en-GB" sz="1800" b="1" kern="1200" dirty="0">
                          <a:solidFill>
                            <a:schemeClr val="dk1"/>
                          </a:solidFill>
                          <a:effectLst/>
                          <a:latin typeface="+mn-lt"/>
                          <a:ea typeface="+mn-ea"/>
                          <a:cs typeface="+mn-cs"/>
                        </a:rPr>
                        <a:t>1079526</a:t>
                      </a:r>
                      <a:endParaRPr lang="en-GB" dirty="0"/>
                    </a:p>
                  </a:txBody>
                  <a:tcPr/>
                </a:tc>
                <a:tc>
                  <a:txBody>
                    <a:bodyPr/>
                    <a:lstStyle/>
                    <a:p>
                      <a:r>
                        <a:rPr lang="en-GB" b="1" dirty="0"/>
                        <a:t>16</a:t>
                      </a:r>
                    </a:p>
                  </a:txBody>
                  <a:tcPr/>
                </a:tc>
                <a:tc>
                  <a:txBody>
                    <a:bodyPr/>
                    <a:lstStyle/>
                    <a:p>
                      <a:r>
                        <a:rPr lang="en-GB" sz="1800" b="1" kern="1200" dirty="0">
                          <a:solidFill>
                            <a:schemeClr val="dk1"/>
                          </a:solidFill>
                          <a:effectLst/>
                          <a:latin typeface="+mn-lt"/>
                          <a:ea typeface="+mn-ea"/>
                          <a:cs typeface="+mn-cs"/>
                        </a:rPr>
                        <a:t>1079526 </a:t>
                      </a:r>
                      <a:endParaRPr lang="en-GB" dirty="0"/>
                    </a:p>
                  </a:txBody>
                  <a:tcPr/>
                </a:tc>
                <a:tc>
                  <a:txBody>
                    <a:bodyPr/>
                    <a:lstStyle/>
                    <a:p>
                      <a:r>
                        <a:rPr lang="en-GB" b="1" dirty="0"/>
                        <a:t>16</a:t>
                      </a:r>
                    </a:p>
                  </a:txBody>
                  <a:tcPr/>
                </a:tc>
                <a:tc>
                  <a:txBody>
                    <a:bodyPr/>
                    <a:lstStyle/>
                    <a:p>
                      <a:r>
                        <a:rPr lang="en-GB" b="1" dirty="0"/>
                        <a:t>0</a:t>
                      </a:r>
                    </a:p>
                  </a:txBody>
                  <a:tcPr/>
                </a:tc>
                <a:extLst>
                  <a:ext uri="{0D108BD9-81ED-4DB2-BD59-A6C34878D82A}">
                    <a16:rowId xmlns="" xmlns:a16="http://schemas.microsoft.com/office/drawing/2014/main" val="1427444436"/>
                  </a:ext>
                </a:extLst>
              </a:tr>
              <a:tr h="804369">
                <a:tc>
                  <a:txBody>
                    <a:bodyPr/>
                    <a:lstStyle/>
                    <a:p>
                      <a:r>
                        <a:rPr lang="en-US" sz="1600" dirty="0"/>
                        <a:t>Water, Sanitation &amp; Hygiene</a:t>
                      </a:r>
                      <a:endParaRPr lang="en-GB" sz="1600" dirty="0"/>
                    </a:p>
                  </a:txBody>
                  <a:tcPr/>
                </a:tc>
                <a:tc>
                  <a:txBody>
                    <a:bodyPr/>
                    <a:lstStyle/>
                    <a:p>
                      <a:r>
                        <a:rPr lang="en-GB" sz="1800" b="1" kern="1200" dirty="0">
                          <a:solidFill>
                            <a:schemeClr val="dk1"/>
                          </a:solidFill>
                          <a:effectLst/>
                          <a:latin typeface="+mn-lt"/>
                          <a:ea typeface="+mn-ea"/>
                          <a:cs typeface="+mn-cs"/>
                        </a:rPr>
                        <a:t>1393000</a:t>
                      </a:r>
                      <a:endParaRPr lang="en-GB" dirty="0"/>
                    </a:p>
                  </a:txBody>
                  <a:tcPr/>
                </a:tc>
                <a:tc>
                  <a:txBody>
                    <a:bodyPr/>
                    <a:lstStyle/>
                    <a:p>
                      <a:r>
                        <a:rPr lang="en-GB" b="1" dirty="0"/>
                        <a:t>21</a:t>
                      </a:r>
                    </a:p>
                  </a:txBody>
                  <a:tcPr/>
                </a:tc>
                <a:tc>
                  <a:txBody>
                    <a:bodyPr/>
                    <a:lstStyle/>
                    <a:p>
                      <a:r>
                        <a:rPr lang="en-GB" sz="1800" b="1" kern="1200" dirty="0">
                          <a:solidFill>
                            <a:schemeClr val="dk1"/>
                          </a:solidFill>
                          <a:effectLst/>
                          <a:latin typeface="+mn-lt"/>
                          <a:ea typeface="+mn-ea"/>
                          <a:cs typeface="+mn-cs"/>
                        </a:rPr>
                        <a:t>1393000 </a:t>
                      </a:r>
                      <a:endParaRPr lang="en-GB" dirty="0"/>
                    </a:p>
                  </a:txBody>
                  <a:tcPr/>
                </a:tc>
                <a:tc>
                  <a:txBody>
                    <a:bodyPr/>
                    <a:lstStyle/>
                    <a:p>
                      <a:r>
                        <a:rPr lang="en-GB" b="1" dirty="0"/>
                        <a:t>21</a:t>
                      </a:r>
                    </a:p>
                  </a:txBody>
                  <a:tcPr/>
                </a:tc>
                <a:tc>
                  <a:txBody>
                    <a:bodyPr/>
                    <a:lstStyle/>
                    <a:p>
                      <a:r>
                        <a:rPr lang="en-GB" b="1" dirty="0"/>
                        <a:t>0</a:t>
                      </a:r>
                    </a:p>
                  </a:txBody>
                  <a:tcPr/>
                </a:tc>
                <a:extLst>
                  <a:ext uri="{0D108BD9-81ED-4DB2-BD59-A6C34878D82A}">
                    <a16:rowId xmlns="" xmlns:a16="http://schemas.microsoft.com/office/drawing/2014/main" val="146695595"/>
                  </a:ext>
                </a:extLst>
              </a:tr>
              <a:tr h="357497">
                <a:tc>
                  <a:txBody>
                    <a:bodyPr/>
                    <a:lstStyle/>
                    <a:p>
                      <a:r>
                        <a:rPr lang="en-US" sz="1600" dirty="0"/>
                        <a:t>Social Services</a:t>
                      </a:r>
                      <a:endParaRPr lang="en-GB" sz="1600" dirty="0"/>
                    </a:p>
                  </a:txBody>
                  <a:tcPr/>
                </a:tc>
                <a:tc>
                  <a:txBody>
                    <a:bodyPr/>
                    <a:lstStyle/>
                    <a:p>
                      <a:r>
                        <a:rPr lang="en-GB" sz="1800" b="1" kern="1200" dirty="0">
                          <a:solidFill>
                            <a:schemeClr val="dk1"/>
                          </a:solidFill>
                          <a:effectLst/>
                          <a:latin typeface="+mn-lt"/>
                          <a:ea typeface="+mn-ea"/>
                          <a:cs typeface="+mn-cs"/>
                        </a:rPr>
                        <a:t>1990402</a:t>
                      </a:r>
                      <a:endParaRPr lang="en-GB" dirty="0"/>
                    </a:p>
                  </a:txBody>
                  <a:tcPr/>
                </a:tc>
                <a:tc>
                  <a:txBody>
                    <a:bodyPr/>
                    <a:lstStyle/>
                    <a:p>
                      <a:r>
                        <a:rPr lang="en-GB" b="1" dirty="0"/>
                        <a:t>29</a:t>
                      </a:r>
                    </a:p>
                  </a:txBody>
                  <a:tcPr/>
                </a:tc>
                <a:tc>
                  <a:txBody>
                    <a:bodyPr/>
                    <a:lstStyle/>
                    <a:p>
                      <a:r>
                        <a:rPr lang="en-GB" sz="1800" b="1" kern="1200" dirty="0">
                          <a:solidFill>
                            <a:schemeClr val="dk1"/>
                          </a:solidFill>
                          <a:effectLst/>
                          <a:latin typeface="+mn-lt"/>
                          <a:ea typeface="+mn-ea"/>
                          <a:cs typeface="+mn-cs"/>
                        </a:rPr>
                        <a:t>1990402</a:t>
                      </a:r>
                      <a:endParaRPr lang="en-GB" dirty="0"/>
                    </a:p>
                  </a:txBody>
                  <a:tcPr/>
                </a:tc>
                <a:tc>
                  <a:txBody>
                    <a:bodyPr/>
                    <a:lstStyle/>
                    <a:p>
                      <a:r>
                        <a:rPr lang="en-GB" b="1" dirty="0"/>
                        <a:t>29</a:t>
                      </a:r>
                    </a:p>
                  </a:txBody>
                  <a:tcPr/>
                </a:tc>
                <a:tc>
                  <a:txBody>
                    <a:bodyPr/>
                    <a:lstStyle/>
                    <a:p>
                      <a:r>
                        <a:rPr lang="en-GB" b="1" dirty="0"/>
                        <a:t>0</a:t>
                      </a:r>
                    </a:p>
                  </a:txBody>
                  <a:tcPr/>
                </a:tc>
                <a:extLst>
                  <a:ext uri="{0D108BD9-81ED-4DB2-BD59-A6C34878D82A}">
                    <a16:rowId xmlns="" xmlns:a16="http://schemas.microsoft.com/office/drawing/2014/main" val="4289499622"/>
                  </a:ext>
                </a:extLst>
              </a:tr>
              <a:tr h="357497">
                <a:tc>
                  <a:txBody>
                    <a:bodyPr/>
                    <a:lstStyle/>
                    <a:p>
                      <a:r>
                        <a:rPr lang="en-US" sz="1600" dirty="0"/>
                        <a:t>Roads</a:t>
                      </a:r>
                      <a:endParaRPr lang="en-GB" sz="1600" dirty="0"/>
                    </a:p>
                  </a:txBody>
                  <a:tcPr/>
                </a:tc>
                <a:tc>
                  <a:txBody>
                    <a:bodyPr/>
                    <a:lstStyle/>
                    <a:p>
                      <a:r>
                        <a:rPr lang="en-GB" sz="1800" b="1" kern="1200" dirty="0">
                          <a:solidFill>
                            <a:schemeClr val="dk1"/>
                          </a:solidFill>
                          <a:effectLst/>
                          <a:latin typeface="+mn-lt"/>
                          <a:ea typeface="+mn-ea"/>
                          <a:cs typeface="+mn-cs"/>
                        </a:rPr>
                        <a:t>1860263</a:t>
                      </a:r>
                      <a:endParaRPr lang="en-GB" dirty="0"/>
                    </a:p>
                  </a:txBody>
                  <a:tcPr/>
                </a:tc>
                <a:tc>
                  <a:txBody>
                    <a:bodyPr/>
                    <a:lstStyle/>
                    <a:p>
                      <a:r>
                        <a:rPr lang="en-GB" b="1" dirty="0"/>
                        <a:t>28</a:t>
                      </a:r>
                    </a:p>
                  </a:txBody>
                  <a:tcPr/>
                </a:tc>
                <a:tc>
                  <a:txBody>
                    <a:bodyPr/>
                    <a:lstStyle/>
                    <a:p>
                      <a:r>
                        <a:rPr lang="en-GB" sz="1800" b="1" kern="1200" dirty="0">
                          <a:solidFill>
                            <a:schemeClr val="dk1"/>
                          </a:solidFill>
                          <a:effectLst/>
                          <a:latin typeface="+mn-lt"/>
                          <a:ea typeface="+mn-ea"/>
                          <a:cs typeface="+mn-cs"/>
                        </a:rPr>
                        <a:t> 1860263</a:t>
                      </a:r>
                      <a:endParaRPr lang="en-GB" dirty="0"/>
                    </a:p>
                  </a:txBody>
                  <a:tcPr/>
                </a:tc>
                <a:tc>
                  <a:txBody>
                    <a:bodyPr/>
                    <a:lstStyle/>
                    <a:p>
                      <a:r>
                        <a:rPr lang="en-GB" b="1" dirty="0"/>
                        <a:t>22</a:t>
                      </a:r>
                    </a:p>
                  </a:txBody>
                  <a:tcPr/>
                </a:tc>
                <a:tc>
                  <a:txBody>
                    <a:bodyPr/>
                    <a:lstStyle/>
                    <a:p>
                      <a:r>
                        <a:rPr lang="en-GB" b="1" dirty="0"/>
                        <a:t>0</a:t>
                      </a:r>
                    </a:p>
                  </a:txBody>
                  <a:tcPr/>
                </a:tc>
                <a:extLst>
                  <a:ext uri="{0D108BD9-81ED-4DB2-BD59-A6C34878D82A}">
                    <a16:rowId xmlns="" xmlns:a16="http://schemas.microsoft.com/office/drawing/2014/main" val="2577597650"/>
                  </a:ext>
                </a:extLst>
              </a:tr>
              <a:tr h="566037">
                <a:tc>
                  <a:txBody>
                    <a:bodyPr/>
                    <a:lstStyle/>
                    <a:p>
                      <a:r>
                        <a:rPr lang="en-US" sz="1600" dirty="0"/>
                        <a:t>Public Safety and Security</a:t>
                      </a:r>
                      <a:endParaRPr lang="en-GB" sz="1600" dirty="0"/>
                    </a:p>
                  </a:txBody>
                  <a:tcPr/>
                </a:tc>
                <a:tc>
                  <a:txBody>
                    <a:bodyPr/>
                    <a:lstStyle/>
                    <a:p>
                      <a:r>
                        <a:rPr lang="en-GB" sz="1800" b="1" kern="1200" dirty="0">
                          <a:solidFill>
                            <a:schemeClr val="dk1"/>
                          </a:solidFill>
                          <a:effectLst/>
                          <a:latin typeface="+mn-lt"/>
                          <a:ea typeface="+mn-ea"/>
                          <a:cs typeface="+mn-cs"/>
                        </a:rPr>
                        <a:t>151223 </a:t>
                      </a:r>
                      <a:endParaRPr lang="en-GB" dirty="0"/>
                    </a:p>
                  </a:txBody>
                  <a:tcPr/>
                </a:tc>
                <a:tc>
                  <a:txBody>
                    <a:bodyPr/>
                    <a:lstStyle/>
                    <a:p>
                      <a:r>
                        <a:rPr lang="en-GB" b="1" dirty="0"/>
                        <a:t>2</a:t>
                      </a:r>
                    </a:p>
                  </a:txBody>
                  <a:tcPr/>
                </a:tc>
                <a:tc>
                  <a:txBody>
                    <a:bodyPr/>
                    <a:lstStyle/>
                    <a:p>
                      <a:r>
                        <a:rPr lang="en-GB" sz="1800" b="1" kern="1200" dirty="0">
                          <a:solidFill>
                            <a:schemeClr val="dk1"/>
                          </a:solidFill>
                          <a:effectLst/>
                          <a:latin typeface="+mn-lt"/>
                          <a:ea typeface="+mn-ea"/>
                          <a:cs typeface="+mn-cs"/>
                        </a:rPr>
                        <a:t>151180 </a:t>
                      </a:r>
                      <a:endParaRPr lang="en-GB" dirty="0"/>
                    </a:p>
                  </a:txBody>
                  <a:tcPr/>
                </a:tc>
                <a:tc>
                  <a:txBody>
                    <a:bodyPr/>
                    <a:lstStyle/>
                    <a:p>
                      <a:r>
                        <a:rPr lang="en-GB" b="1" dirty="0"/>
                        <a:t>2</a:t>
                      </a:r>
                    </a:p>
                  </a:txBody>
                  <a:tcPr/>
                </a:tc>
                <a:tc>
                  <a:txBody>
                    <a:bodyPr/>
                    <a:lstStyle/>
                    <a:p>
                      <a:r>
                        <a:rPr lang="en-GB" b="1" dirty="0"/>
                        <a:t>42</a:t>
                      </a:r>
                    </a:p>
                  </a:txBody>
                  <a:tcPr/>
                </a:tc>
                <a:extLst>
                  <a:ext uri="{0D108BD9-81ED-4DB2-BD59-A6C34878D82A}">
                    <a16:rowId xmlns="" xmlns:a16="http://schemas.microsoft.com/office/drawing/2014/main" val="4134463939"/>
                  </a:ext>
                </a:extLst>
              </a:tr>
              <a:tr h="1042701">
                <a:tc>
                  <a:txBody>
                    <a:bodyPr/>
                    <a:lstStyle/>
                    <a:p>
                      <a:r>
                        <a:rPr lang="en-US" sz="1600" dirty="0"/>
                        <a:t>Natural Resources &amp; Conservation Mgt</a:t>
                      </a:r>
                      <a:endParaRPr lang="en-GB" sz="1600" dirty="0"/>
                    </a:p>
                  </a:txBody>
                  <a:tcPr/>
                </a:tc>
                <a:tc>
                  <a:txBody>
                    <a:bodyPr/>
                    <a:lstStyle/>
                    <a:p>
                      <a:r>
                        <a:rPr lang="en-GB" sz="1800" b="1" kern="1200" dirty="0">
                          <a:solidFill>
                            <a:schemeClr val="dk1"/>
                          </a:solidFill>
                          <a:effectLst/>
                          <a:latin typeface="+mn-lt"/>
                          <a:ea typeface="+mn-ea"/>
                          <a:cs typeface="+mn-cs"/>
                        </a:rPr>
                        <a:t>287849 </a:t>
                      </a:r>
                      <a:endParaRPr lang="en-GB" dirty="0"/>
                    </a:p>
                  </a:txBody>
                  <a:tcPr/>
                </a:tc>
                <a:tc>
                  <a:txBody>
                    <a:bodyPr/>
                    <a:lstStyle/>
                    <a:p>
                      <a:r>
                        <a:rPr lang="en-GB" b="1" dirty="0"/>
                        <a:t>4</a:t>
                      </a:r>
                    </a:p>
                  </a:txBody>
                  <a:tcPr/>
                </a:tc>
                <a:tc>
                  <a:txBody>
                    <a:bodyPr/>
                    <a:lstStyle/>
                    <a:p>
                      <a:r>
                        <a:rPr lang="en-GB" sz="1800" b="1" kern="1200" dirty="0">
                          <a:solidFill>
                            <a:schemeClr val="dk1"/>
                          </a:solidFill>
                          <a:effectLst/>
                          <a:latin typeface="+mn-lt"/>
                          <a:ea typeface="+mn-ea"/>
                          <a:cs typeface="+mn-cs"/>
                        </a:rPr>
                        <a:t>287849</a:t>
                      </a:r>
                      <a:endParaRPr lang="en-GB" dirty="0"/>
                    </a:p>
                  </a:txBody>
                  <a:tcPr/>
                </a:tc>
                <a:tc>
                  <a:txBody>
                    <a:bodyPr/>
                    <a:lstStyle/>
                    <a:p>
                      <a:r>
                        <a:rPr lang="en-GB" b="1" dirty="0"/>
                        <a:t>4</a:t>
                      </a:r>
                    </a:p>
                  </a:txBody>
                  <a:tcPr/>
                </a:tc>
                <a:tc>
                  <a:txBody>
                    <a:bodyPr/>
                    <a:lstStyle/>
                    <a:p>
                      <a:r>
                        <a:rPr lang="en-GB" b="1" dirty="0"/>
                        <a:t>0</a:t>
                      </a:r>
                    </a:p>
                  </a:txBody>
                  <a:tcPr/>
                </a:tc>
                <a:extLst>
                  <a:ext uri="{0D108BD9-81ED-4DB2-BD59-A6C34878D82A}">
                    <a16:rowId xmlns="" xmlns:a16="http://schemas.microsoft.com/office/drawing/2014/main" val="239956510"/>
                  </a:ext>
                </a:extLst>
              </a:tr>
              <a:tr h="357497">
                <a:tc>
                  <a:txBody>
                    <a:bodyPr/>
                    <a:lstStyle/>
                    <a:p>
                      <a:r>
                        <a:rPr lang="en-US" b="1" dirty="0"/>
                        <a:t>Total</a:t>
                      </a:r>
                      <a:endParaRPr lang="en-GB" b="1" dirty="0"/>
                    </a:p>
                  </a:txBody>
                  <a:tcPr/>
                </a:tc>
                <a:tc>
                  <a:txBody>
                    <a:bodyPr/>
                    <a:lstStyle/>
                    <a:p>
                      <a:r>
                        <a:rPr lang="en-GB" sz="1800" b="1" kern="1200" dirty="0" smtClean="0">
                          <a:solidFill>
                            <a:schemeClr val="dk1"/>
                          </a:solidFill>
                          <a:effectLst/>
                          <a:latin typeface="+mn-lt"/>
                          <a:ea typeface="+mn-ea"/>
                          <a:cs typeface="+mn-cs"/>
                        </a:rPr>
                        <a:t>6762262</a:t>
                      </a:r>
                      <a:endParaRPr lang="en-GB" dirty="0"/>
                    </a:p>
                  </a:txBody>
                  <a:tcPr/>
                </a:tc>
                <a:tc>
                  <a:txBody>
                    <a:bodyPr/>
                    <a:lstStyle/>
                    <a:p>
                      <a:r>
                        <a:rPr lang="en-GB" b="1" dirty="0"/>
                        <a:t>100</a:t>
                      </a:r>
                    </a:p>
                  </a:txBody>
                  <a:tcPr/>
                </a:tc>
                <a:tc>
                  <a:txBody>
                    <a:bodyPr/>
                    <a:lstStyle/>
                    <a:p>
                      <a:r>
                        <a:rPr lang="en-GB" sz="1800" b="1" kern="1200" dirty="0">
                          <a:solidFill>
                            <a:schemeClr val="dk1"/>
                          </a:solidFill>
                          <a:effectLst/>
                          <a:latin typeface="+mn-lt"/>
                          <a:ea typeface="+mn-ea"/>
                          <a:cs typeface="+mn-cs"/>
                        </a:rPr>
                        <a:t>6762220 </a:t>
                      </a:r>
                      <a:endParaRPr lang="en-GB" dirty="0"/>
                    </a:p>
                  </a:txBody>
                  <a:tcPr/>
                </a:tc>
                <a:tc>
                  <a:txBody>
                    <a:bodyPr/>
                    <a:lstStyle/>
                    <a:p>
                      <a:r>
                        <a:rPr lang="en-GB" b="1" dirty="0"/>
                        <a:t>100</a:t>
                      </a:r>
                    </a:p>
                  </a:txBody>
                  <a:tcPr/>
                </a:tc>
                <a:tc>
                  <a:txBody>
                    <a:bodyPr/>
                    <a:lstStyle/>
                    <a:p>
                      <a:r>
                        <a:rPr lang="en-GB" b="1" dirty="0"/>
                        <a:t>42</a:t>
                      </a:r>
                    </a:p>
                  </a:txBody>
                  <a:tcPr/>
                </a:tc>
                <a:extLst>
                  <a:ext uri="{0D108BD9-81ED-4DB2-BD59-A6C34878D82A}">
                    <a16:rowId xmlns="" xmlns:a16="http://schemas.microsoft.com/office/drawing/2014/main" val="3152774393"/>
                  </a:ext>
                </a:extLst>
              </a:tr>
            </a:tbl>
          </a:graphicData>
        </a:graphic>
      </p:graphicFrame>
    </p:spTree>
    <p:extLst>
      <p:ext uri="{BB962C8B-B14F-4D97-AF65-F5344CB8AC3E}">
        <p14:creationId xmlns:p14="http://schemas.microsoft.com/office/powerpoint/2010/main" val="220776743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9" name="Content Placeholder 8">
            <a:extLst>
              <a:ext uri="{FF2B5EF4-FFF2-40B4-BE49-F238E27FC236}">
                <a16:creationId xmlns="" xmlns:a16="http://schemas.microsoft.com/office/drawing/2014/main" id="{C0249B11-A253-BA76-6140-9C152BCE20CE}"/>
              </a:ext>
            </a:extLst>
          </p:cNvPr>
          <p:cNvSpPr>
            <a:spLocks noGrp="1"/>
          </p:cNvSpPr>
          <p:nvPr>
            <p:ph idx="1"/>
          </p:nvPr>
        </p:nvSpPr>
        <p:spPr>
          <a:xfrm>
            <a:off x="1981200" y="990601"/>
            <a:ext cx="8229600" cy="5135563"/>
          </a:xfrm>
        </p:spPr>
        <p:txBody>
          <a:bodyPr>
            <a:normAutofit fontScale="77500" lnSpcReduction="20000"/>
          </a:bodyPr>
          <a:lstStyle/>
          <a:p>
            <a:pPr algn="just">
              <a:lnSpc>
                <a:spcPct val="150000"/>
              </a:lnSpc>
              <a:spcBef>
                <a:spcPts val="0"/>
              </a:spcBef>
              <a:buFont typeface="Wingdings" panose="05000000000000000000" pitchFamily="2" charset="2"/>
              <a:buChar char="ü"/>
            </a:pPr>
            <a:r>
              <a:rPr lang="en-GB" sz="2000" b="1" dirty="0">
                <a:solidFill>
                  <a:srgbClr val="000000"/>
                </a:solidFill>
                <a:ea typeface="Calibri" panose="020F0502020204030204" pitchFamily="34" charset="0"/>
                <a:cs typeface="Times New Roman" panose="02020603050405020304" pitchFamily="18" charset="0"/>
              </a:rPr>
              <a:t>Which programmes generate more income than expenditure? </a:t>
            </a:r>
          </a:p>
          <a:p>
            <a:pPr algn="just">
              <a:lnSpc>
                <a:spcPct val="150000"/>
              </a:lnSpc>
              <a:spcBef>
                <a:spcPts val="0"/>
              </a:spcBef>
            </a:pPr>
            <a:r>
              <a:rPr lang="en-GB" sz="2000" dirty="0"/>
              <a:t>Public Safety and Security Services</a:t>
            </a:r>
            <a:endParaRPr lang="en-GB" sz="2000" dirty="0">
              <a:ea typeface="Calibri" panose="020F0502020204030204" pitchFamily="34" charset="0"/>
              <a:cs typeface="Times New Roman" panose="02020603050405020304" pitchFamily="18" charset="0"/>
            </a:endParaRPr>
          </a:p>
          <a:p>
            <a:pPr algn="just">
              <a:lnSpc>
                <a:spcPct val="150000"/>
              </a:lnSpc>
              <a:spcBef>
                <a:spcPts val="0"/>
              </a:spcBef>
              <a:buFont typeface="Wingdings" panose="05000000000000000000" pitchFamily="2" charset="2"/>
              <a:buChar char="ü"/>
            </a:pPr>
            <a:r>
              <a:rPr lang="en-GB" sz="2000" b="1" dirty="0">
                <a:solidFill>
                  <a:srgbClr val="000000"/>
                </a:solidFill>
                <a:ea typeface="Calibri" panose="020F0502020204030204" pitchFamily="34" charset="0"/>
                <a:cs typeface="Times New Roman" panose="02020603050405020304" pitchFamily="18" charset="0"/>
              </a:rPr>
              <a:t>Which programmes spend more than they generate (i.e. they are being subsidised).  Specify nature of activities being subsidised and funding source.</a:t>
            </a:r>
          </a:p>
          <a:p>
            <a:pPr algn="just">
              <a:lnSpc>
                <a:spcPct val="150000"/>
              </a:lnSpc>
              <a:spcBef>
                <a:spcPts val="0"/>
              </a:spcBef>
            </a:pPr>
            <a:r>
              <a:rPr lang="en-GB" sz="2000" dirty="0"/>
              <a:t>None</a:t>
            </a:r>
            <a:endParaRPr lang="en-GB" sz="2000" dirty="0">
              <a:ea typeface="Calibri" panose="020F0502020204030204" pitchFamily="34" charset="0"/>
              <a:cs typeface="Times New Roman" panose="02020603050405020304" pitchFamily="18" charset="0"/>
            </a:endParaRPr>
          </a:p>
          <a:p>
            <a:pPr algn="just">
              <a:lnSpc>
                <a:spcPct val="150000"/>
              </a:lnSpc>
              <a:spcBef>
                <a:spcPts val="0"/>
              </a:spcBef>
              <a:buFont typeface="Wingdings" panose="05000000000000000000" pitchFamily="2" charset="2"/>
              <a:buChar char="ü"/>
            </a:pPr>
            <a:r>
              <a:rPr lang="en-GB" sz="2000" b="1" dirty="0">
                <a:solidFill>
                  <a:srgbClr val="000000"/>
                </a:solidFill>
                <a:ea typeface="Calibri" panose="020F0502020204030204" pitchFamily="34" charset="0"/>
                <a:cs typeface="Times New Roman" panose="02020603050405020304" pitchFamily="18" charset="0"/>
              </a:rPr>
              <a:t>Are there any policies to support or guide cross-subsidisation?</a:t>
            </a:r>
          </a:p>
          <a:p>
            <a:r>
              <a:rPr lang="en-GB" sz="2000" dirty="0"/>
              <a:t>Public Sector budgets in Zimbabwe do not have a surplus or deficit, they are cost recovery budgets. So the Public sector policy guides the council on cross subsidization issues.</a:t>
            </a:r>
            <a:endParaRPr lang="en-ZW" sz="2000" dirty="0"/>
          </a:p>
          <a:p>
            <a:r>
              <a:rPr lang="en-GB" sz="2000" dirty="0"/>
              <a:t>The Council is not a profit making organization, hence the need to cross subsidize other departments if one has a surplus.</a:t>
            </a:r>
            <a:endParaRPr lang="en-ZW" sz="2000" dirty="0"/>
          </a:p>
          <a:p>
            <a:pPr marL="0" indent="0" algn="just">
              <a:lnSpc>
                <a:spcPct val="150000"/>
              </a:lnSpc>
              <a:spcBef>
                <a:spcPts val="0"/>
              </a:spcBef>
              <a:buNone/>
            </a:pPr>
            <a:endParaRPr lang="en-GB" sz="2000" dirty="0">
              <a:ea typeface="Calibri" panose="020F0502020204030204" pitchFamily="34" charset="0"/>
              <a:cs typeface="Times New Roman" panose="02020603050405020304" pitchFamily="18" charset="0"/>
            </a:endParaRPr>
          </a:p>
          <a:p>
            <a:pPr>
              <a:lnSpc>
                <a:spcPct val="150000"/>
              </a:lnSpc>
              <a:spcBef>
                <a:spcPts val="0"/>
              </a:spcBef>
              <a:buFont typeface="Wingdings" panose="05000000000000000000" pitchFamily="2" charset="2"/>
              <a:buChar char="ü"/>
            </a:pPr>
            <a:r>
              <a:rPr lang="en-GB" sz="2000" b="1" dirty="0">
                <a:solidFill>
                  <a:srgbClr val="000000"/>
                </a:solidFill>
                <a:ea typeface="Calibri" panose="020F0502020204030204" pitchFamily="34" charset="0"/>
                <a:cs typeface="Times New Roman" panose="02020603050405020304" pitchFamily="18" charset="0"/>
              </a:rPr>
              <a:t>How have gender considerations influenced the cross-subsidisation of services</a:t>
            </a:r>
            <a:r>
              <a:rPr lang="en-GB" sz="2000" b="1" dirty="0" smtClean="0">
                <a:solidFill>
                  <a:srgbClr val="000000"/>
                </a:solidFill>
                <a:ea typeface="Calibri" panose="020F0502020204030204" pitchFamily="34" charset="0"/>
                <a:cs typeface="Times New Roman" panose="02020603050405020304" pitchFamily="18" charset="0"/>
              </a:rPr>
              <a:t>?</a:t>
            </a:r>
          </a:p>
          <a:p>
            <a:pPr>
              <a:lnSpc>
                <a:spcPct val="150000"/>
              </a:lnSpc>
              <a:spcBef>
                <a:spcPts val="0"/>
              </a:spcBef>
            </a:pPr>
            <a:r>
              <a:rPr lang="en-GB" sz="2000" dirty="0" smtClean="0">
                <a:solidFill>
                  <a:srgbClr val="000000"/>
                </a:solidFill>
                <a:ea typeface="Calibri" panose="020F0502020204030204" pitchFamily="34" charset="0"/>
                <a:cs typeface="Times New Roman" panose="02020603050405020304" pitchFamily="18" charset="0"/>
              </a:rPr>
              <a:t>Gender considerations inform prioritisation of services focusing on those benefiting low income households as well as women and girls.</a:t>
            </a:r>
            <a:endParaRPr lang="en-GB" sz="2000" dirty="0">
              <a:solidFill>
                <a:srgbClr val="000000"/>
              </a:solidFill>
              <a:ea typeface="Calibri" panose="020F0502020204030204" pitchFamily="34" charset="0"/>
              <a:cs typeface="Times New Roman" panose="02020603050405020304" pitchFamily="18" charset="0"/>
            </a:endParaRPr>
          </a:p>
          <a:p>
            <a:pPr marL="0" indent="0">
              <a:lnSpc>
                <a:spcPct val="150000"/>
              </a:lnSpc>
              <a:spcBef>
                <a:spcPts val="0"/>
              </a:spcBef>
              <a:buNone/>
            </a:pPr>
            <a:endParaRPr lang="en-GB" sz="2000" dirty="0">
              <a:ea typeface="Calibri" panose="020F0502020204030204" pitchFamily="34" charset="0"/>
              <a:cs typeface="Times New Roman" panose="02020603050405020304" pitchFamily="18" charset="0"/>
            </a:endParaRPr>
          </a:p>
          <a:p>
            <a:pPr algn="just">
              <a:lnSpc>
                <a:spcPct val="150000"/>
              </a:lnSpc>
              <a:spcBef>
                <a:spcPts val="0"/>
              </a:spcBef>
              <a:buFont typeface="Wingdings" panose="05000000000000000000" pitchFamily="2" charset="2"/>
              <a:buChar char="ü"/>
            </a:pPr>
            <a:r>
              <a:rPr lang="en-GB" sz="2000" b="1" dirty="0">
                <a:solidFill>
                  <a:srgbClr val="000000"/>
                </a:solidFill>
                <a:ea typeface="Calibri" panose="020F0502020204030204" pitchFamily="34" charset="0"/>
                <a:cs typeface="Times New Roman" panose="02020603050405020304" pitchFamily="18" charset="0"/>
              </a:rPr>
              <a:t>What percentage of allocations have been influenced by gender considerations? </a:t>
            </a:r>
          </a:p>
          <a:p>
            <a:pPr algn="just">
              <a:lnSpc>
                <a:spcPct val="150000"/>
              </a:lnSpc>
              <a:spcBef>
                <a:spcPts val="0"/>
              </a:spcBef>
            </a:pPr>
            <a:r>
              <a:rPr lang="en-GB" sz="2000" dirty="0" smtClean="0">
                <a:ea typeface="Calibri" panose="020F0502020204030204" pitchFamily="34" charset="0"/>
                <a:cs typeface="Times New Roman" panose="02020603050405020304" pitchFamily="18" charset="0"/>
              </a:rPr>
              <a:t>8.34% ( GMS + Gender specific programming)</a:t>
            </a:r>
            <a:endParaRPr lang="en-GB" sz="2000" dirty="0">
              <a:ea typeface="Calibri" panose="020F0502020204030204" pitchFamily="34" charset="0"/>
              <a:cs typeface="Times New Roman" panose="02020603050405020304" pitchFamily="18" charset="0"/>
            </a:endParaRPr>
          </a:p>
          <a:p>
            <a:pPr marL="0" indent="0">
              <a:buNone/>
            </a:pPr>
            <a:endParaRPr lang="en-GB" dirty="0"/>
          </a:p>
        </p:txBody>
      </p:sp>
      <p:sp>
        <p:nvSpPr>
          <p:cNvPr id="7" name="TextBox 6"/>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60076486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 xmlns:a16="http://schemas.microsoft.com/office/drawing/2014/main" id="{AAB69D43-64BD-7825-87DA-82AFF55A727B}"/>
              </a:ext>
            </a:extLst>
          </p:cNvPr>
          <p:cNvSpPr>
            <a:spLocks noGrp="1"/>
          </p:cNvSpPr>
          <p:nvPr>
            <p:ph idx="1"/>
          </p:nvPr>
        </p:nvSpPr>
        <p:spPr/>
        <p:txBody>
          <a:bodyPr>
            <a:normAutofit fontScale="70000" lnSpcReduction="20000"/>
          </a:bodyPr>
          <a:lstStyle/>
          <a:p>
            <a:pPr algn="just">
              <a:lnSpc>
                <a:spcPct val="107000"/>
              </a:lnSpc>
              <a:spcBef>
                <a:spcPts val="0"/>
              </a:spcBef>
              <a:buFont typeface="Wingdings" panose="05000000000000000000" pitchFamily="2" charset="2"/>
              <a:buChar char="ü"/>
            </a:pPr>
            <a:r>
              <a:rPr lang="en-GB" sz="2400" b="1" dirty="0">
                <a:ea typeface="Calibri" panose="020F0502020204030204" pitchFamily="34" charset="0"/>
                <a:cs typeface="Times New Roman" panose="02020603050405020304" pitchFamily="18" charset="0"/>
              </a:rPr>
              <a:t>To what extent has the council budget contributed to gender equality and women’s empowerment? </a:t>
            </a:r>
            <a:endParaRPr lang="en-GB" sz="2400" b="1" dirty="0" smtClean="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GB" sz="2400" b="1" dirty="0" smtClean="0">
              <a:ea typeface="Calibri" panose="020F0502020204030204" pitchFamily="34" charset="0"/>
              <a:cs typeface="Times New Roman" panose="02020603050405020304" pitchFamily="18" charset="0"/>
            </a:endParaRPr>
          </a:p>
          <a:p>
            <a:pPr lvl="0"/>
            <a:r>
              <a:rPr lang="en-GB" sz="2400" dirty="0" smtClean="0"/>
              <a:t>Umguza Rural District Council, being a hub of excellence in gender mainstreaming, allocated more funds (78.05%) to mainstream programmes, with 8.34% being channelled to gender considerations.  Employment expenditure was 13.46% whilst equity related expenditure rounded up the total to 14%.</a:t>
            </a:r>
          </a:p>
          <a:p>
            <a:pPr lvl="0"/>
            <a:r>
              <a:rPr lang="en-GB" sz="2400" dirty="0" smtClean="0"/>
              <a:t>This means that the council managed to conform to the 70 – 30% ratio for essential services to operating cost respectively which is required for local authorities. </a:t>
            </a:r>
          </a:p>
          <a:p>
            <a:pPr lvl="0"/>
            <a:r>
              <a:rPr lang="en-GB" sz="2400" dirty="0" smtClean="0"/>
              <a:t>The 8.34% channelled to gender activities managed to surpass the minimum requirement of at least 5% for the council. The figure comprised of $315 900 (4.67% of the budget) from capital devolution which was allocated to the construction of mother shelters, some from scratch whilst some are already a work in progress.</a:t>
            </a:r>
            <a:r>
              <a:rPr lang="en-GB" sz="2400" dirty="0"/>
              <a:t>  </a:t>
            </a:r>
            <a:endParaRPr lang="en-US" sz="2400" dirty="0"/>
          </a:p>
          <a:p>
            <a:pPr lvl="0"/>
            <a:r>
              <a:rPr lang="en-GB" sz="2400" dirty="0"/>
              <a:t>Boys and Girls have been travelling long distances to get water</a:t>
            </a:r>
            <a:r>
              <a:rPr lang="en-GB" sz="2400" dirty="0" smtClean="0"/>
              <a:t>. Expenditure allocated to the construction of boreholes  could cut </a:t>
            </a:r>
            <a:r>
              <a:rPr lang="en-GB" sz="2400" dirty="0"/>
              <a:t>on their study time and </a:t>
            </a:r>
            <a:r>
              <a:rPr lang="en-GB" sz="2400" dirty="0" smtClean="0"/>
              <a:t>preserve </a:t>
            </a:r>
            <a:r>
              <a:rPr lang="en-GB" sz="2400" dirty="0"/>
              <a:t>their concentration energy. Hence the move to build schools with boreholes nearer to their places of residence.</a:t>
            </a:r>
            <a:endParaRPr lang="en-US" sz="2400" dirty="0"/>
          </a:p>
          <a:p>
            <a:pPr lvl="0"/>
            <a:r>
              <a:rPr lang="en-GB" sz="2400" dirty="0"/>
              <a:t>This will protect the girl child, a lot of abuse could occur as they walk long distances to fetch water. As a socially responsible and gender responsive council ,the URDC considered the needs of the community in the budget process, hence scoring a substantial amount of percentage to respond to gender needs of the society.</a:t>
            </a:r>
            <a:endParaRPr lang="en-US" sz="2400" dirty="0"/>
          </a:p>
          <a:p>
            <a:pPr lvl="0"/>
            <a:r>
              <a:rPr lang="en-GB" sz="2400" dirty="0"/>
              <a:t>This also helps the mothers too, they can now fetch water from nearby schools and concentrate more on their other chores. Long distances to fetch water was also a cry from women during budget consultations. </a:t>
            </a:r>
            <a:endParaRPr lang="en-GB" sz="2400" dirty="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GB" sz="2400" b="1" dirty="0">
              <a:ea typeface="Calibri" panose="020F0502020204030204" pitchFamily="34" charset="0"/>
              <a:cs typeface="Times New Roman" panose="02020603050405020304" pitchFamily="18" charset="0"/>
            </a:endParaRPr>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r>
              <a:rPr lang="en-GB" sz="2400" i="1" dirty="0"/>
              <a:t> </a:t>
            </a:r>
            <a:endParaRPr lang="en-ZW" sz="2400" dirty="0"/>
          </a:p>
        </p:txBody>
      </p:sp>
    </p:spTree>
    <p:extLst>
      <p:ext uri="{BB962C8B-B14F-4D97-AF65-F5344CB8AC3E}">
        <p14:creationId xmlns:p14="http://schemas.microsoft.com/office/powerpoint/2010/main" val="50475343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3814"/>
            <a:ext cx="10515600" cy="4351338"/>
          </a:xfrm>
        </p:spPr>
        <p:txBody>
          <a:bodyPr>
            <a:normAutofit lnSpcReduction="10000"/>
          </a:bodyPr>
          <a:lstStyle/>
          <a:p>
            <a:pPr>
              <a:buFont typeface="Wingdings" panose="05000000000000000000" pitchFamily="2" charset="2"/>
              <a:buChar char="ü"/>
            </a:pPr>
            <a:r>
              <a:rPr lang="en-GB" sz="2000" b="1" dirty="0" smtClean="0">
                <a:ea typeface="Calibri" panose="020F0502020204030204" pitchFamily="34" charset="0"/>
                <a:cs typeface="Times New Roman" panose="02020603050405020304" pitchFamily="18" charset="0"/>
              </a:rPr>
              <a:t>What are the next steps regards gender budgeting for the council</a:t>
            </a:r>
            <a:r>
              <a:rPr lang="en-GB" sz="2000" b="1" dirty="0" smtClean="0">
                <a:ea typeface="Calibri" panose="020F0502020204030204" pitchFamily="34" charset="0"/>
              </a:rPr>
              <a:t>?</a:t>
            </a:r>
            <a:endParaRPr lang="en-GB" sz="3600" b="1" dirty="0" smtClean="0"/>
          </a:p>
          <a:p>
            <a:pPr marL="0" indent="0">
              <a:buNone/>
            </a:pPr>
            <a:endParaRPr lang="en-US" dirty="0" smtClean="0"/>
          </a:p>
          <a:p>
            <a:r>
              <a:rPr lang="en-US" dirty="0" smtClean="0"/>
              <a:t>Through yet another gender program, the council will attempt to address the underlying causes of gender inequality and restructure unequal power relations. </a:t>
            </a:r>
          </a:p>
          <a:p>
            <a:r>
              <a:rPr lang="en-US" dirty="0" smtClean="0"/>
              <a:t>This will be a financial undertaking. The council will utilize junior council members to hold a large public speaking competition on the underlying reasons of gender inequality since research has power. The budget for the upcoming fiscal year will make use of some of the data.</a:t>
            </a:r>
          </a:p>
          <a:p>
            <a:r>
              <a:rPr lang="en-US" dirty="0" smtClean="0"/>
              <a:t>Following their investigation, the junior council members will try to involve their district colleagues in order to jointly develop potential solutions for future budgets.</a:t>
            </a:r>
          </a:p>
          <a:p>
            <a:r>
              <a:rPr lang="en-US" dirty="0" smtClean="0"/>
              <a:t>Mobilization of budget consultation (move to exceed 30% participation)</a:t>
            </a:r>
          </a:p>
          <a:p>
            <a:r>
              <a:rPr lang="en-US" dirty="0" smtClean="0"/>
              <a:t>The council intends to eliminate all gender disparities and transition from a financially gender-responsive to </a:t>
            </a:r>
            <a:r>
              <a:rPr lang="en-GB" dirty="0"/>
              <a:t>being a financially gender transformative </a:t>
            </a:r>
            <a:r>
              <a:rPr lang="en-GB" dirty="0" smtClean="0"/>
              <a:t>council.</a:t>
            </a:r>
            <a:endParaRPr lang="en-US" dirty="0"/>
          </a:p>
        </p:txBody>
      </p:sp>
    </p:spTree>
    <p:extLst>
      <p:ext uri="{BB962C8B-B14F-4D97-AF65-F5344CB8AC3E}">
        <p14:creationId xmlns:p14="http://schemas.microsoft.com/office/powerpoint/2010/main" val="9813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43089"/>
            <a:ext cx="6347714" cy="1320800"/>
          </a:xfrm>
        </p:spPr>
        <p:txBody>
          <a:bodyPr>
            <a:normAutofit fontScale="90000"/>
          </a:bodyPr>
          <a:lstStyle/>
          <a:p>
            <a:pPr marL="457200" marR="191135" lvl="1">
              <a:lnSpc>
                <a:spcPct val="115000"/>
              </a:lnSpc>
            </a:pPr>
            <a:r>
              <a:rPr lang="en-ZW" b="1" dirty="0"/>
              <a:t/>
            </a:r>
            <a:br>
              <a:rPr lang="en-ZW" b="1" dirty="0"/>
            </a:br>
            <a:r>
              <a:rPr lang="en-ZA" sz="3100"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I. POLICY FRAMEWORK  </a:t>
            </a:r>
            <a:r>
              <a:rPr lang="en-ZA" dirty="0">
                <a:effectLst/>
                <a:latin typeface="Calibri" panose="020F0502020204030204" pitchFamily="34" charset="0"/>
                <a:ea typeface="Calibri" panose="020F0502020204030204" pitchFamily="34" charset="0"/>
                <a:cs typeface="Times New Roman" panose="02020603050405020304" pitchFamily="18" charset="0"/>
              </a:rPr>
              <a:t/>
            </a:r>
            <a:br>
              <a:rPr lang="en-ZA" dirty="0">
                <a:effectLst/>
                <a:latin typeface="Calibri" panose="020F0502020204030204" pitchFamily="34" charset="0"/>
                <a:ea typeface="Calibri" panose="020F0502020204030204" pitchFamily="34" charset="0"/>
                <a:cs typeface="Times New Roman" panose="02020603050405020304" pitchFamily="18" charset="0"/>
              </a:rPr>
            </a:br>
            <a:r>
              <a:rPr lang="en-ZW" b="1" dirty="0"/>
              <a:t/>
            </a:r>
            <a:br>
              <a:rPr lang="en-ZW" b="1" dirty="0"/>
            </a:br>
            <a:endParaRPr lang="en-ZW" b="1" dirty="0"/>
          </a:p>
        </p:txBody>
      </p:sp>
      <p:sp>
        <p:nvSpPr>
          <p:cNvPr id="3" name="Content Placeholder 2"/>
          <p:cNvSpPr>
            <a:spLocks noGrp="1"/>
          </p:cNvSpPr>
          <p:nvPr>
            <p:ph sz="half" idx="1"/>
          </p:nvPr>
        </p:nvSpPr>
        <p:spPr>
          <a:xfrm>
            <a:off x="224444" y="987845"/>
            <a:ext cx="5752407" cy="5118847"/>
          </a:xfrm>
          <a:ln>
            <a:solidFill>
              <a:schemeClr val="tx1"/>
            </a:solidFill>
          </a:ln>
        </p:spPr>
        <p:txBody>
          <a:bodyPr>
            <a:noAutofit/>
          </a:bodyPr>
          <a:lstStyle/>
          <a:p>
            <a:pPr marL="0" indent="0" algn="just">
              <a:lnSpc>
                <a:spcPts val="1365"/>
              </a:lnSpc>
              <a:spcBef>
                <a:spcPts val="0"/>
              </a:spcBef>
              <a:buNone/>
            </a:pPr>
            <a:endParaRPr lang="en-US" sz="2400" dirty="0">
              <a:ea typeface="Liberation Sans Narrow"/>
              <a:cs typeface="Liberation Sans Narrow"/>
            </a:endParaRPr>
          </a:p>
          <a:p>
            <a:pPr algn="just">
              <a:spcBef>
                <a:spcPts val="0"/>
              </a:spcBef>
              <a:buFont typeface="Wingdings" panose="05000000000000000000" pitchFamily="2" charset="2"/>
              <a:buChar char="ü"/>
            </a:pPr>
            <a:r>
              <a:rPr lang="en-US" sz="1400" b="1" dirty="0">
                <a:ea typeface="Liberation Sans Narrow"/>
                <a:cs typeface="Liberation Sans Narrow"/>
              </a:rPr>
              <a:t>What gender provisions and policies  guide the council budget? E.g. National Gender Policy, Constitution of Zimbabwe, National Development Strategy 1, SADC Protocol on Gender and Development CEDAW SDGs</a:t>
            </a:r>
            <a:r>
              <a:rPr lang="en-US" sz="1400" b="1" dirty="0">
                <a:ea typeface="Liberation Sans Narrow"/>
                <a:cs typeface="Liberation Sans Narrow"/>
              </a:rPr>
              <a:t>.</a:t>
            </a:r>
          </a:p>
          <a:p>
            <a:pPr algn="just">
              <a:spcBef>
                <a:spcPts val="0"/>
              </a:spcBef>
            </a:pPr>
            <a:r>
              <a:rPr lang="en-US" sz="1400" dirty="0"/>
              <a:t>The Umguza RDC Budget is guided by section 17 of the Zimbabwe Constitution which aims to promote gender equality and empower women to decision-making positions. </a:t>
            </a:r>
            <a:r>
              <a:rPr lang="en-US" sz="1400" dirty="0"/>
              <a:t>It </a:t>
            </a:r>
            <a:r>
              <a:rPr lang="en-US" sz="1400" dirty="0"/>
              <a:t>further dwells on the National Gender policy, 2030 Sustainable Development Goals (SDGs) as well as the National Development Strategies (NDS1</a:t>
            </a:r>
            <a:r>
              <a:rPr lang="en-US" sz="1400" dirty="0"/>
              <a:t>).</a:t>
            </a:r>
            <a:r>
              <a:rPr lang="en-US" sz="1400" dirty="0">
                <a:ea typeface="Liberation Sans Narrow"/>
                <a:cs typeface="Liberation Sans Narrow"/>
              </a:rPr>
              <a:t>  </a:t>
            </a:r>
            <a:endParaRPr lang="en-GB" sz="1400" dirty="0">
              <a:ea typeface="Calibri" panose="020F0502020204030204" pitchFamily="34" charset="0"/>
              <a:cs typeface="Times New Roman" panose="02020603050405020304" pitchFamily="18" charset="0"/>
            </a:endParaRPr>
          </a:p>
          <a:p>
            <a:pPr algn="just">
              <a:lnSpc>
                <a:spcPct val="107000"/>
              </a:lnSpc>
              <a:spcBef>
                <a:spcPts val="25"/>
              </a:spcBef>
              <a:spcAft>
                <a:spcPts val="5"/>
              </a:spcAft>
              <a:buFont typeface="Wingdings" panose="05000000000000000000" pitchFamily="2" charset="2"/>
              <a:buChar char="ü"/>
            </a:pPr>
            <a:r>
              <a:rPr lang="en-GB" sz="1400" b="1" dirty="0">
                <a:ea typeface="Calibri" panose="020F0502020204030204" pitchFamily="34" charset="0"/>
                <a:cs typeface="Times New Roman" panose="02020603050405020304" pitchFamily="18" charset="0"/>
              </a:rPr>
              <a:t>Does the council have a gender policy and does it address issues on gender budgeting</a:t>
            </a:r>
            <a:r>
              <a:rPr lang="en-GB" sz="1400" b="1" dirty="0">
                <a:ea typeface="Calibri" panose="020F0502020204030204" pitchFamily="34" charset="0"/>
                <a:cs typeface="Times New Roman" panose="02020603050405020304" pitchFamily="18" charset="0"/>
              </a:rPr>
              <a:t>?</a:t>
            </a:r>
          </a:p>
          <a:p>
            <a:pPr algn="just">
              <a:lnSpc>
                <a:spcPct val="107000"/>
              </a:lnSpc>
              <a:spcBef>
                <a:spcPts val="25"/>
              </a:spcBef>
              <a:spcAft>
                <a:spcPts val="5"/>
              </a:spcAft>
            </a:pPr>
            <a:r>
              <a:rPr lang="en-US" sz="1400" dirty="0"/>
              <a:t>The Gender Policy, which directs other policies within the organization like the Housing and Investment Policy, was drawn making considerations </a:t>
            </a:r>
            <a:r>
              <a:rPr lang="en-US" sz="1400" dirty="0"/>
              <a:t>on Gender Mainstreaming,</a:t>
            </a:r>
            <a:endParaRPr lang="en-GB" sz="1400" dirty="0">
              <a:ea typeface="Calibri" panose="020F0502020204030204" pitchFamily="34" charset="0"/>
              <a:cs typeface="Times New Roman" panose="02020603050405020304" pitchFamily="18" charset="0"/>
            </a:endParaRPr>
          </a:p>
          <a:p>
            <a:pPr marL="0" indent="0">
              <a:spcBef>
                <a:spcPts val="0"/>
              </a:spcBef>
              <a:buNone/>
            </a:pPr>
            <a:endParaRPr lang="en-ZW" sz="24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9236" y="987845"/>
            <a:ext cx="5436524" cy="5118847"/>
          </a:xfrm>
          <a:ln>
            <a:solidFill>
              <a:schemeClr val="tx1"/>
            </a:solidFill>
          </a:ln>
        </p:spPr>
      </p:pic>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27777388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t>II</a:t>
            </a:r>
            <a:r>
              <a:rPr lang="en-ZA" b="1" dirty="0"/>
              <a:t>. </a:t>
            </a:r>
            <a:r>
              <a:rPr lang="en-US" sz="3600" b="1" dirty="0">
                <a:latin typeface="+mn-lt"/>
                <a:ea typeface="Liberation Sans Narrow"/>
                <a:cs typeface="Liberation Sans Narrow"/>
              </a:rPr>
              <a:t>THE BUDGET PROCESS</a:t>
            </a:r>
            <a:r>
              <a:rPr lang="en-GB" sz="1800" dirty="0">
                <a:latin typeface="Liberation Sans Narrow"/>
                <a:ea typeface="Liberation Sans Narrow"/>
                <a:cs typeface="Liberation Sans Narrow"/>
              </a:rPr>
              <a:t/>
            </a:r>
            <a:br>
              <a:rPr lang="en-GB" sz="1800" dirty="0">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1905000" y="914188"/>
            <a:ext cx="4040188" cy="639762"/>
          </a:xfrm>
        </p:spPr>
        <p:txBody>
          <a:bodyPr/>
          <a:lstStyle/>
          <a:p>
            <a:r>
              <a:rPr lang="en-ZA" dirty="0"/>
              <a:t>Detail</a:t>
            </a:r>
          </a:p>
        </p:txBody>
      </p:sp>
      <p:sp>
        <p:nvSpPr>
          <p:cNvPr id="7" name="Content Placeholder 6"/>
          <p:cNvSpPr>
            <a:spLocks noGrp="1"/>
          </p:cNvSpPr>
          <p:nvPr>
            <p:ph sz="half" idx="2"/>
          </p:nvPr>
        </p:nvSpPr>
        <p:spPr>
          <a:xfrm>
            <a:off x="498764" y="1535113"/>
            <a:ext cx="3208915" cy="3552275"/>
          </a:xfrm>
          <a:ln>
            <a:solidFill>
              <a:schemeClr val="tx1"/>
            </a:solidFill>
          </a:ln>
        </p:spPr>
        <p:txBody>
          <a:bodyPr>
            <a:noAutofit/>
          </a:bodyPr>
          <a:lstStyle/>
          <a:p>
            <a:pPr marR="151130" algn="just">
              <a:spcBef>
                <a:spcPts val="0"/>
              </a:spcBef>
              <a:buFont typeface="Wingdings" panose="05000000000000000000" pitchFamily="2" charset="2"/>
              <a:buChar char="ü"/>
              <a:tabLst>
                <a:tab pos="3150235" algn="l"/>
              </a:tabLst>
            </a:pPr>
            <a:r>
              <a:rPr lang="en-US" sz="1600" b="1" dirty="0">
                <a:ea typeface="Liberation Sans Narrow"/>
                <a:cs typeface="Liberation Sans Narrow"/>
              </a:rPr>
              <a:t>How did the council integrate gender and inclusion in budget planning?</a:t>
            </a:r>
          </a:p>
          <a:p>
            <a:pPr marR="151130" algn="just">
              <a:spcBef>
                <a:spcPts val="0"/>
              </a:spcBef>
              <a:tabLst>
                <a:tab pos="3150235" algn="l"/>
              </a:tabLst>
            </a:pPr>
            <a:r>
              <a:rPr lang="en-US" sz="1600" dirty="0">
                <a:ea typeface="Liberation Sans Narrow"/>
                <a:cs typeface="Liberation Sans Narrow"/>
              </a:rPr>
              <a:t>The council provided extensive budgeting and gender education to the community and staff. The council's gender policy and the need of a gender-responsive budget were also explained to them.</a:t>
            </a:r>
          </a:p>
          <a:p>
            <a:pPr marR="151130" algn="just">
              <a:spcBef>
                <a:spcPts val="0"/>
              </a:spcBef>
              <a:tabLst>
                <a:tab pos="3150235" algn="l"/>
              </a:tabLst>
            </a:pPr>
            <a:endParaRPr lang="en-US" sz="1800" dirty="0">
              <a:ea typeface="Liberation Sans Narrow"/>
              <a:cs typeface="Liberation Sans Narrow"/>
            </a:endParaRPr>
          </a:p>
          <a:p>
            <a:pPr marR="151130" algn="just">
              <a:spcBef>
                <a:spcPts val="0"/>
              </a:spcBef>
              <a:tabLst>
                <a:tab pos="3150235" algn="l"/>
              </a:tabLst>
            </a:pPr>
            <a:endParaRPr lang="en-US" sz="1800" dirty="0">
              <a:ea typeface="Liberation Sans Narrow"/>
              <a:cs typeface="Liberation Sans Narrow"/>
            </a:endParaRPr>
          </a:p>
          <a:p>
            <a:pPr marL="0" marR="151130" indent="0" algn="just">
              <a:spcBef>
                <a:spcPts val="0"/>
              </a:spcBef>
              <a:buNone/>
              <a:tabLst>
                <a:tab pos="3150235" algn="l"/>
              </a:tabLst>
            </a:pPr>
            <a:r>
              <a:rPr lang="en-US" sz="1800" dirty="0">
                <a:ea typeface="Liberation Sans Narrow"/>
                <a:cs typeface="Liberation Sans Narrow"/>
              </a:rPr>
              <a:t> </a:t>
            </a:r>
            <a:endParaRPr lang="en-GB" sz="1800" dirty="0">
              <a:ea typeface="Liberation Sans Narrow"/>
              <a:cs typeface="Liberation Sans Narrow"/>
            </a:endParaRPr>
          </a:p>
          <a:p>
            <a:pPr marL="0" marR="151130" indent="0" algn="just">
              <a:spcBef>
                <a:spcPts val="0"/>
              </a:spcBef>
              <a:buNone/>
              <a:tabLst>
                <a:tab pos="3150235" algn="l"/>
              </a:tabLst>
            </a:pPr>
            <a:endParaRPr lang="en-US" sz="1200" dirty="0">
              <a:ea typeface="Liberation Sans Narrow"/>
              <a:cs typeface="Liberation Sans Narrow"/>
            </a:endParaRPr>
          </a:p>
        </p:txBody>
      </p:sp>
      <p:sp>
        <p:nvSpPr>
          <p:cNvPr id="8" name="Text Placeholder 7"/>
          <p:cNvSpPr>
            <a:spLocks noGrp="1"/>
          </p:cNvSpPr>
          <p:nvPr>
            <p:ph type="body" sz="quarter" idx="3"/>
          </p:nvPr>
        </p:nvSpPr>
        <p:spPr>
          <a:xfrm>
            <a:off x="7535440" y="890121"/>
            <a:ext cx="4041775" cy="639762"/>
          </a:xfrm>
        </p:spPr>
        <p:txBody>
          <a:bodyPr/>
          <a:lstStyle/>
          <a:p>
            <a:r>
              <a:rPr lang="en-ZA" dirty="0"/>
              <a:t>Evidence</a:t>
            </a:r>
          </a:p>
        </p:txBody>
      </p:sp>
      <p:pic>
        <p:nvPicPr>
          <p:cNvPr id="3" name="Content Placeholder 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707679" y="1562877"/>
            <a:ext cx="6503121" cy="3524511"/>
          </a:xfrm>
          <a:ln>
            <a:solidFill>
              <a:schemeClr val="tx1"/>
            </a:solidFill>
          </a:ln>
        </p:spPr>
      </p:pic>
      <p:sp>
        <p:nvSpPr>
          <p:cNvPr id="10" name="TextBox 9"/>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5129285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C9D5C42-7E25-DC5F-DA75-3E1B5E188D88}"/>
              </a:ext>
            </a:extLst>
          </p:cNvPr>
          <p:cNvSpPr>
            <a:spLocks noGrp="1"/>
          </p:cNvSpPr>
          <p:nvPr>
            <p:ph idx="1"/>
          </p:nvPr>
        </p:nvSpPr>
        <p:spPr>
          <a:xfrm>
            <a:off x="498764" y="457201"/>
            <a:ext cx="9476509" cy="5584164"/>
          </a:xfrm>
        </p:spPr>
        <p:txBody>
          <a:bodyPr>
            <a:normAutofit lnSpcReduction="10000"/>
          </a:bodyPr>
          <a:lstStyle/>
          <a:p>
            <a:pPr>
              <a:buFont typeface="Wingdings" panose="05000000000000000000" pitchFamily="2" charset="2"/>
              <a:buChar char="ü"/>
            </a:pPr>
            <a:r>
              <a:rPr lang="en-US" b="1" dirty="0"/>
              <a:t>How did the council integrate gender and inclusion into budget consultations? (Include all the methodologies used during the budget consultation process e.g., civic engagements, online consultations, etc.) </a:t>
            </a:r>
          </a:p>
          <a:p>
            <a:pPr>
              <a:buFont typeface="Arial" panose="020B0604020202020204" pitchFamily="34" charset="0"/>
              <a:buChar char="•"/>
            </a:pPr>
            <a:r>
              <a:rPr lang="en-US" dirty="0"/>
              <a:t>Public announcements and radio sessions were used. Every homeowner received the information they required, according to the follow-up questions from the radio sessions sent via WhatsApp. All aspects of the public's answers were covered by the active radio programs.</a:t>
            </a:r>
          </a:p>
          <a:p>
            <a:pPr>
              <a:buFont typeface="Arial" panose="020B0604020202020204" pitchFamily="34" charset="0"/>
              <a:buChar char="•"/>
            </a:pPr>
            <a:endParaRPr lang="en-US" dirty="0"/>
          </a:p>
          <a:p>
            <a:endParaRPr lang="en-US" dirty="0"/>
          </a:p>
          <a:p>
            <a:pPr>
              <a:buFont typeface="Wingdings" panose="05000000000000000000" pitchFamily="2" charset="2"/>
              <a:buChar char="ü"/>
            </a:pPr>
            <a:r>
              <a:rPr lang="en-US" b="1" dirty="0"/>
              <a:t>How did the council ensure that the budget consultation process was inclusive i.e., “no one is left behind”, e.g., that every resident including the hearing and visually impaired knew about meetings. Please cite all methods used</a:t>
            </a:r>
            <a:r>
              <a:rPr lang="en-US" b="1" dirty="0" smtClean="0"/>
              <a:t>.</a:t>
            </a:r>
          </a:p>
          <a:p>
            <a:pPr>
              <a:buFont typeface="Arial" panose="020B0604020202020204" pitchFamily="34" charset="0"/>
              <a:buChar char="•"/>
            </a:pPr>
            <a:r>
              <a:rPr lang="en-US" dirty="0"/>
              <a:t>While the radio sessions catered to the visually challenged, public notices catered to those with hearing impairments. </a:t>
            </a:r>
          </a:p>
          <a:p>
            <a:pPr>
              <a:buFont typeface="Arial" panose="020B0604020202020204" pitchFamily="34" charset="0"/>
              <a:buChar char="•"/>
            </a:pPr>
            <a:r>
              <a:rPr lang="en-US" dirty="0"/>
              <a:t>Through junior councilors, youths in schools were contacted, and they received feedback on the previous year's budget performance as well as information on budgetary requirements.</a:t>
            </a:r>
          </a:p>
          <a:p>
            <a:pPr marL="0" indent="0">
              <a:buNone/>
            </a:pPr>
            <a:endParaRPr lang="en-US" dirty="0"/>
          </a:p>
          <a:p>
            <a:endParaRPr lang="en-US" dirty="0"/>
          </a:p>
        </p:txBody>
      </p:sp>
    </p:spTree>
    <p:extLst>
      <p:ext uri="{BB962C8B-B14F-4D97-AF65-F5344CB8AC3E}">
        <p14:creationId xmlns:p14="http://schemas.microsoft.com/office/powerpoint/2010/main" val="114660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347713" cy="609600"/>
          </a:xfrm>
        </p:spPr>
        <p:txBody>
          <a:bodyPr>
            <a:normAutofit fontScale="90000"/>
          </a:bodyPr>
          <a:lstStyle/>
          <a:p>
            <a:r>
              <a:rPr lang="en-ZA" b="1" dirty="0"/>
              <a:t>II. </a:t>
            </a:r>
            <a:r>
              <a:rPr lang="en-US" sz="3600" b="1" dirty="0">
                <a:latin typeface="+mn-lt"/>
                <a:ea typeface="Liberation Sans Narrow"/>
                <a:cs typeface="Liberation Sans Narrow"/>
              </a:rPr>
              <a:t>THE BUDGET PROCESS</a:t>
            </a:r>
            <a:r>
              <a:rPr lang="en-GB" sz="1800" dirty="0">
                <a:latin typeface="Liberation Sans Narrow"/>
                <a:ea typeface="Liberation Sans Narrow"/>
                <a:cs typeface="Liberation Sans Narrow"/>
              </a:rPr>
              <a:t/>
            </a:r>
            <a:br>
              <a:rPr lang="en-GB" sz="1800" dirty="0">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2028825" y="685800"/>
            <a:ext cx="4040188" cy="514740"/>
          </a:xfrm>
        </p:spPr>
        <p:txBody>
          <a:bodyPr/>
          <a:lstStyle/>
          <a:p>
            <a:r>
              <a:rPr lang="en-ZA" dirty="0"/>
              <a:t>Detail</a:t>
            </a:r>
          </a:p>
        </p:txBody>
      </p:sp>
      <p:sp>
        <p:nvSpPr>
          <p:cNvPr id="7" name="Content Placeholder 6"/>
          <p:cNvSpPr>
            <a:spLocks noGrp="1"/>
          </p:cNvSpPr>
          <p:nvPr>
            <p:ph sz="half" idx="2"/>
          </p:nvPr>
        </p:nvSpPr>
        <p:spPr>
          <a:xfrm>
            <a:off x="556953" y="1295401"/>
            <a:ext cx="5442210" cy="4858529"/>
          </a:xfrm>
          <a:ln>
            <a:solidFill>
              <a:schemeClr val="tx1"/>
            </a:solidFill>
          </a:ln>
        </p:spPr>
        <p:txBody>
          <a:bodyPr>
            <a:noAutofit/>
          </a:bodyPr>
          <a:lstStyle/>
          <a:p>
            <a:pPr marR="151130" algn="just">
              <a:spcBef>
                <a:spcPts val="0"/>
              </a:spcBef>
              <a:buFont typeface="Wingdings" panose="05000000000000000000" pitchFamily="2" charset="2"/>
              <a:buChar char="ü"/>
              <a:tabLst>
                <a:tab pos="3150235" algn="l"/>
              </a:tabLst>
            </a:pPr>
            <a:r>
              <a:rPr lang="en-US" sz="1800" b="1" dirty="0">
                <a:ea typeface="Liberation Sans Narrow"/>
                <a:cs typeface="Liberation Sans Narrow"/>
              </a:rPr>
              <a:t>What time, venue and meeting strategies did the council use to ensure inclusion? E.g., were women consulted about what day/time would work best for them? </a:t>
            </a:r>
          </a:p>
          <a:p>
            <a:pPr marR="151130" algn="just">
              <a:spcBef>
                <a:spcPts val="0"/>
              </a:spcBef>
              <a:tabLst>
                <a:tab pos="3150235" algn="l"/>
              </a:tabLst>
            </a:pPr>
            <a:r>
              <a:rPr lang="en-US" sz="1800" dirty="0">
                <a:ea typeface="Calibri" panose="020F0502020204030204" pitchFamily="34" charset="0"/>
              </a:rPr>
              <a:t>The meeting times were detected by the community.</a:t>
            </a:r>
          </a:p>
          <a:p>
            <a:pPr marR="151130" algn="just">
              <a:spcBef>
                <a:spcPts val="0"/>
              </a:spcBef>
              <a:tabLst>
                <a:tab pos="3150235" algn="l"/>
              </a:tabLst>
            </a:pPr>
            <a:r>
              <a:rPr lang="en-US" sz="1800" dirty="0">
                <a:ea typeface="Calibri" panose="020F0502020204030204" pitchFamily="34" charset="0"/>
              </a:rPr>
              <a:t>Meetings </a:t>
            </a:r>
            <a:r>
              <a:rPr lang="en-US" sz="1800" dirty="0">
                <a:ea typeface="Calibri" panose="020F0502020204030204" pitchFamily="34" charset="0"/>
              </a:rPr>
              <a:t>were conducted in a variety of ways.</a:t>
            </a:r>
          </a:p>
          <a:p>
            <a:pPr marR="151130" algn="just">
              <a:spcBef>
                <a:spcPts val="0"/>
              </a:spcBef>
              <a:tabLst>
                <a:tab pos="3150235" algn="l"/>
              </a:tabLst>
            </a:pPr>
            <a:r>
              <a:rPr lang="en-US" sz="1800" dirty="0">
                <a:ea typeface="Calibri" panose="020F0502020204030204" pitchFamily="34" charset="0"/>
              </a:rPr>
              <a:t>Students </a:t>
            </a:r>
            <a:r>
              <a:rPr lang="en-US" sz="1800" dirty="0">
                <a:ea typeface="Calibri" panose="020F0502020204030204" pitchFamily="34" charset="0"/>
              </a:rPr>
              <a:t>in schools pushed for lunch and recess periods (assembly points). Prep was the recommended time to meet those attending boarding institutions.</a:t>
            </a:r>
          </a:p>
          <a:p>
            <a:pPr marR="151130" algn="just">
              <a:spcBef>
                <a:spcPts val="0"/>
              </a:spcBef>
              <a:tabLst>
                <a:tab pos="3150235" algn="l"/>
              </a:tabLst>
            </a:pPr>
            <a:r>
              <a:rPr lang="en-US" sz="1800" dirty="0">
                <a:ea typeface="Calibri" panose="020F0502020204030204" pitchFamily="34" charset="0"/>
              </a:rPr>
              <a:t>During assembly time, council members were also given platforms to speak to the students in their respective schools.</a:t>
            </a:r>
          </a:p>
          <a:p>
            <a:pPr marR="151130" algn="just">
              <a:spcBef>
                <a:spcPts val="0"/>
              </a:spcBef>
              <a:tabLst>
                <a:tab pos="3150235" algn="l"/>
              </a:tabLst>
            </a:pPr>
            <a:r>
              <a:rPr lang="en-US" sz="1800" dirty="0">
                <a:ea typeface="Calibri" panose="020F0502020204030204" pitchFamily="34" charset="0"/>
              </a:rPr>
              <a:t>In different wards, residents were grouped by age and sex during consultations.</a:t>
            </a:r>
          </a:p>
          <a:p>
            <a:pPr marR="151130" algn="just">
              <a:spcBef>
                <a:spcPts val="0"/>
              </a:spcBef>
              <a:tabLst>
                <a:tab pos="3150235" algn="l"/>
              </a:tabLst>
            </a:pPr>
            <a:r>
              <a:rPr lang="en-US" sz="1800" dirty="0">
                <a:ea typeface="Calibri" panose="020F0502020204030204" pitchFamily="34" charset="0"/>
              </a:rPr>
              <a:t>In general, communities were contacted and their schedules were followed; as a result, the community chose the locations and times of the meetings,</a:t>
            </a:r>
          </a:p>
          <a:p>
            <a:pPr marL="0" marR="151130" indent="0" algn="just">
              <a:spcBef>
                <a:spcPts val="0"/>
              </a:spcBef>
              <a:buNone/>
              <a:tabLst>
                <a:tab pos="3150235" algn="l"/>
              </a:tabLst>
            </a:pPr>
            <a:endParaRPr lang="en-GB" sz="1800" dirty="0">
              <a:ea typeface="Calibri" panose="020F0502020204030204" pitchFamily="34" charset="0"/>
            </a:endParaRPr>
          </a:p>
          <a:p>
            <a:pPr marL="0" marR="151130" indent="0" algn="just">
              <a:spcBef>
                <a:spcPts val="0"/>
              </a:spcBef>
              <a:buNone/>
              <a:tabLst>
                <a:tab pos="3150235" algn="l"/>
              </a:tabLst>
            </a:pPr>
            <a:endParaRPr lang="en-GB" sz="1800" dirty="0">
              <a:ea typeface="Calibri" panose="020F0502020204030204" pitchFamily="34" charset="0"/>
            </a:endParaRPr>
          </a:p>
          <a:p>
            <a:pPr marL="0" marR="151130" indent="0" algn="just">
              <a:spcBef>
                <a:spcPts val="0"/>
              </a:spcBef>
              <a:buNone/>
              <a:tabLst>
                <a:tab pos="3150235" algn="l"/>
              </a:tabLst>
            </a:pPr>
            <a:endParaRPr lang="en-US" sz="1200" dirty="0">
              <a:ea typeface="Liberation Sans Narrow"/>
              <a:cs typeface="Liberation Sans Narrow"/>
            </a:endParaRPr>
          </a:p>
        </p:txBody>
      </p:sp>
      <p:sp>
        <p:nvSpPr>
          <p:cNvPr id="8" name="Text Placeholder 7"/>
          <p:cNvSpPr>
            <a:spLocks noGrp="1"/>
          </p:cNvSpPr>
          <p:nvPr>
            <p:ph type="body" sz="quarter" idx="3"/>
          </p:nvPr>
        </p:nvSpPr>
        <p:spPr>
          <a:xfrm>
            <a:off x="6122277" y="228601"/>
            <a:ext cx="4041775" cy="854457"/>
          </a:xfrm>
        </p:spPr>
        <p:txBody>
          <a:bodyPr/>
          <a:lstStyle/>
          <a:p>
            <a:r>
              <a:rPr lang="en-ZA" dirty="0"/>
              <a:t>Evidence</a:t>
            </a:r>
          </a:p>
        </p:txBody>
      </p:sp>
      <p:sp>
        <p:nvSpPr>
          <p:cNvPr id="10" name="TextBox 9"/>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26452" y="1295400"/>
            <a:ext cx="4912784" cy="4858528"/>
          </a:xfrm>
        </p:spPr>
      </p:pic>
    </p:spTree>
    <p:extLst>
      <p:ext uri="{BB962C8B-B14F-4D97-AF65-F5344CB8AC3E}">
        <p14:creationId xmlns:p14="http://schemas.microsoft.com/office/powerpoint/2010/main" val="34434943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C970C8-99B0-31AF-4581-2DAE8C265C53}"/>
              </a:ext>
            </a:extLst>
          </p:cNvPr>
          <p:cNvSpPr>
            <a:spLocks noGrp="1"/>
          </p:cNvSpPr>
          <p:nvPr>
            <p:ph idx="1"/>
          </p:nvPr>
        </p:nvSpPr>
        <p:spPr>
          <a:xfrm>
            <a:off x="1064029" y="685801"/>
            <a:ext cx="8819804" cy="5355563"/>
          </a:xfrm>
        </p:spPr>
        <p:txBody>
          <a:bodyPr>
            <a:normAutofit/>
          </a:bodyPr>
          <a:lstStyle/>
          <a:p>
            <a:pPr>
              <a:buFont typeface="Wingdings" panose="05000000000000000000" pitchFamily="2" charset="2"/>
              <a:buChar char="ü"/>
            </a:pPr>
            <a:r>
              <a:rPr lang="en-US" b="1" dirty="0"/>
              <a:t>Did the council make use of technology to broaden your reach? How?  E.g. WhatsApp.</a:t>
            </a:r>
          </a:p>
          <a:p>
            <a:pPr>
              <a:buFont typeface="Arial" panose="020B0604020202020204" pitchFamily="34" charset="0"/>
              <a:buChar char="•"/>
            </a:pPr>
            <a:r>
              <a:rPr lang="en-US" dirty="0"/>
              <a:t>Yes, WhatsApp communities and talks on the Radio were made use of</a:t>
            </a:r>
            <a:r>
              <a:rPr lang="en-US" dirty="0" smtClean="0"/>
              <a:t>.</a:t>
            </a:r>
          </a:p>
          <a:p>
            <a:pPr marL="0" indent="0">
              <a:buNone/>
            </a:pPr>
            <a:endParaRPr lang="en-US" dirty="0"/>
          </a:p>
          <a:p>
            <a:pPr>
              <a:buFont typeface="Wingdings" panose="05000000000000000000" pitchFamily="2" charset="2"/>
              <a:buChar char="ü"/>
            </a:pPr>
            <a:r>
              <a:rPr lang="en-US" b="1" dirty="0"/>
              <a:t>How effective was this technology?</a:t>
            </a:r>
          </a:p>
          <a:p>
            <a:pPr>
              <a:buFont typeface="Arial" panose="020B0604020202020204" pitchFamily="34" charset="0"/>
              <a:buChar char="•"/>
            </a:pPr>
            <a:r>
              <a:rPr lang="en-US" dirty="0"/>
              <a:t>To ensure that everyone in the community was contacted, mass texting was employed, with a particular focus on women though with no discrimination to men. </a:t>
            </a:r>
          </a:p>
          <a:p>
            <a:pPr>
              <a:buFont typeface="Arial" panose="020B0604020202020204" pitchFamily="34" charset="0"/>
              <a:buChar char="•"/>
            </a:pPr>
            <a:r>
              <a:rPr lang="en-US" dirty="0"/>
              <a:t>Based on observations, some women still did not own smartphones. Older models were also utilized, so for households with young school-age children communication was made via them. (It was noted that women tend to relate to children better than men do, which is why this approach was chosen.) </a:t>
            </a:r>
          </a:p>
          <a:p>
            <a:pPr>
              <a:buFont typeface="Arial" panose="020B0604020202020204" pitchFamily="34" charset="0"/>
              <a:buChar char="•"/>
            </a:pPr>
            <a:r>
              <a:rPr lang="en-US" dirty="0"/>
              <a:t>Councilors were asked to engage with the communities' through existing WhatsApp groups, which already had councilor wards.</a:t>
            </a:r>
          </a:p>
          <a:p>
            <a:endParaRPr lang="en-US" dirty="0"/>
          </a:p>
          <a:p>
            <a:endParaRPr lang="en-US" dirty="0"/>
          </a:p>
        </p:txBody>
      </p:sp>
    </p:spTree>
    <p:extLst>
      <p:ext uri="{BB962C8B-B14F-4D97-AF65-F5344CB8AC3E}">
        <p14:creationId xmlns:p14="http://schemas.microsoft.com/office/powerpoint/2010/main" val="133506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2" y="228600"/>
            <a:ext cx="8229600" cy="639762"/>
          </a:xfrm>
        </p:spPr>
        <p:txBody>
          <a:bodyPr>
            <a:normAutofit fontScale="90000"/>
          </a:bodyPr>
          <a:lstStyle/>
          <a:p>
            <a:r>
              <a:rPr lang="en-ZA" b="1" dirty="0"/>
              <a:t>II. </a:t>
            </a:r>
            <a:r>
              <a:rPr lang="en-US" sz="3600" b="1" dirty="0">
                <a:latin typeface="+mn-lt"/>
                <a:ea typeface="Liberation Sans Narrow"/>
                <a:cs typeface="Liberation Sans Narrow"/>
              </a:rPr>
              <a:t>THE BUDGET PROCESS</a:t>
            </a:r>
            <a:r>
              <a:rPr lang="en-GB" sz="1800" dirty="0">
                <a:latin typeface="Liberation Sans Narrow"/>
                <a:ea typeface="Liberation Sans Narrow"/>
                <a:cs typeface="Liberation Sans Narrow"/>
              </a:rPr>
              <a:t/>
            </a:r>
            <a:br>
              <a:rPr lang="en-GB" sz="1800" dirty="0">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 xmlns:a16="http://schemas.microsoft.com/office/drawing/2014/main" id="{E3F2E008-324E-644E-78D4-EFC94C39738D}"/>
              </a:ext>
            </a:extLst>
          </p:cNvPr>
          <p:cNvGraphicFramePr>
            <a:graphicFrameLocks noGrp="1"/>
          </p:cNvGraphicFramePr>
          <p:nvPr>
            <p:ph idx="1"/>
            <p:extLst>
              <p:ext uri="{D42A27DB-BD31-4B8C-83A1-F6EECF244321}">
                <p14:modId xmlns:p14="http://schemas.microsoft.com/office/powerpoint/2010/main" val="3572678596"/>
              </p:ext>
            </p:extLst>
          </p:nvPr>
        </p:nvGraphicFramePr>
        <p:xfrm>
          <a:off x="1321726" y="1752600"/>
          <a:ext cx="9193874" cy="3600796"/>
        </p:xfrm>
        <a:graphic>
          <a:graphicData uri="http://schemas.openxmlformats.org/drawingml/2006/table">
            <a:tbl>
              <a:tblPr firstRow="1" bandRow="1">
                <a:tableStyleId>{5C22544A-7EE6-4342-B048-85BDC9FD1C3A}</a:tableStyleId>
              </a:tblPr>
              <a:tblGrid>
                <a:gridCol w="656705">
                  <a:extLst>
                    <a:ext uri="{9D8B030D-6E8A-4147-A177-3AD203B41FA5}">
                      <a16:colId xmlns="" xmlns:a16="http://schemas.microsoft.com/office/drawing/2014/main" val="56608404"/>
                    </a:ext>
                  </a:extLst>
                </a:gridCol>
                <a:gridCol w="535094">
                  <a:extLst>
                    <a:ext uri="{9D8B030D-6E8A-4147-A177-3AD203B41FA5}">
                      <a16:colId xmlns="" xmlns:a16="http://schemas.microsoft.com/office/drawing/2014/main" val="380872478"/>
                    </a:ext>
                  </a:extLst>
                </a:gridCol>
                <a:gridCol w="681028">
                  <a:extLst>
                    <a:ext uri="{9D8B030D-6E8A-4147-A177-3AD203B41FA5}">
                      <a16:colId xmlns="" xmlns:a16="http://schemas.microsoft.com/office/drawing/2014/main" val="1457223945"/>
                    </a:ext>
                  </a:extLst>
                </a:gridCol>
                <a:gridCol w="766157">
                  <a:extLst>
                    <a:ext uri="{9D8B030D-6E8A-4147-A177-3AD203B41FA5}">
                      <a16:colId xmlns="" xmlns:a16="http://schemas.microsoft.com/office/drawing/2014/main" val="2940392165"/>
                    </a:ext>
                  </a:extLst>
                </a:gridCol>
                <a:gridCol w="681028">
                  <a:extLst>
                    <a:ext uri="{9D8B030D-6E8A-4147-A177-3AD203B41FA5}">
                      <a16:colId xmlns="" xmlns:a16="http://schemas.microsoft.com/office/drawing/2014/main" val="3605606572"/>
                    </a:ext>
                  </a:extLst>
                </a:gridCol>
                <a:gridCol w="595900">
                  <a:extLst>
                    <a:ext uri="{9D8B030D-6E8A-4147-A177-3AD203B41FA5}">
                      <a16:colId xmlns="" xmlns:a16="http://schemas.microsoft.com/office/drawing/2014/main" val="1241101679"/>
                    </a:ext>
                  </a:extLst>
                </a:gridCol>
                <a:gridCol w="766157">
                  <a:extLst>
                    <a:ext uri="{9D8B030D-6E8A-4147-A177-3AD203B41FA5}">
                      <a16:colId xmlns="" xmlns:a16="http://schemas.microsoft.com/office/drawing/2014/main" val="662765075"/>
                    </a:ext>
                  </a:extLst>
                </a:gridCol>
                <a:gridCol w="571573">
                  <a:extLst>
                    <a:ext uri="{9D8B030D-6E8A-4147-A177-3AD203B41FA5}">
                      <a16:colId xmlns="" xmlns:a16="http://schemas.microsoft.com/office/drawing/2014/main" val="1649991834"/>
                    </a:ext>
                  </a:extLst>
                </a:gridCol>
                <a:gridCol w="656705">
                  <a:extLst>
                    <a:ext uri="{9D8B030D-6E8A-4147-A177-3AD203B41FA5}">
                      <a16:colId xmlns="" xmlns:a16="http://schemas.microsoft.com/office/drawing/2014/main" val="2185934482"/>
                    </a:ext>
                  </a:extLst>
                </a:gridCol>
                <a:gridCol w="656705">
                  <a:extLst>
                    <a:ext uri="{9D8B030D-6E8A-4147-A177-3AD203B41FA5}">
                      <a16:colId xmlns="" xmlns:a16="http://schemas.microsoft.com/office/drawing/2014/main" val="2077918054"/>
                    </a:ext>
                  </a:extLst>
                </a:gridCol>
                <a:gridCol w="598517">
                  <a:extLst>
                    <a:ext uri="{9D8B030D-6E8A-4147-A177-3AD203B41FA5}">
                      <a16:colId xmlns="" xmlns:a16="http://schemas.microsoft.com/office/drawing/2014/main" val="791894052"/>
                    </a:ext>
                  </a:extLst>
                </a:gridCol>
                <a:gridCol w="714894">
                  <a:extLst>
                    <a:ext uri="{9D8B030D-6E8A-4147-A177-3AD203B41FA5}">
                      <a16:colId xmlns="" xmlns:a16="http://schemas.microsoft.com/office/drawing/2014/main" val="3302416731"/>
                    </a:ext>
                  </a:extLst>
                </a:gridCol>
                <a:gridCol w="738794">
                  <a:extLst>
                    <a:ext uri="{9D8B030D-6E8A-4147-A177-3AD203B41FA5}">
                      <a16:colId xmlns="" xmlns:a16="http://schemas.microsoft.com/office/drawing/2014/main" val="430883825"/>
                    </a:ext>
                  </a:extLst>
                </a:gridCol>
                <a:gridCol w="574617">
                  <a:extLst>
                    <a:ext uri="{9D8B030D-6E8A-4147-A177-3AD203B41FA5}">
                      <a16:colId xmlns="" xmlns:a16="http://schemas.microsoft.com/office/drawing/2014/main" val="1432351515"/>
                    </a:ext>
                  </a:extLst>
                </a:gridCol>
              </a:tblGrid>
              <a:tr h="1207144">
                <a:tc>
                  <a:txBody>
                    <a:bodyPr/>
                    <a:lstStyle/>
                    <a:p>
                      <a:r>
                        <a:rPr lang="en-US" sz="1200" dirty="0"/>
                        <a:t>Consultation</a:t>
                      </a:r>
                      <a:endParaRPr lang="en-GB" sz="1200" dirty="0"/>
                    </a:p>
                  </a:txBody>
                  <a:tcPr/>
                </a:tc>
                <a:tc gridSpan="5">
                  <a:txBody>
                    <a:bodyPr/>
                    <a:lstStyle/>
                    <a:p>
                      <a:pPr algn="ctr"/>
                      <a:r>
                        <a:rPr lang="en-US" sz="1200" dirty="0"/>
                        <a:t>Women</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sz="1200" dirty="0"/>
                        <a:t>Total</a:t>
                      </a:r>
                      <a:endParaRPr lang="en-GB" sz="1200" dirty="0"/>
                    </a:p>
                  </a:txBody>
                  <a:tcPr/>
                </a:tc>
                <a:tc gridSpan="4">
                  <a:txBody>
                    <a:bodyPr/>
                    <a:lstStyle/>
                    <a:p>
                      <a:pPr algn="ctr"/>
                      <a:r>
                        <a:rPr lang="en-US" sz="1200" dirty="0"/>
                        <a:t>Men</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200" dirty="0"/>
                    </a:p>
                  </a:txBody>
                  <a:tcPr/>
                </a:tc>
                <a:tc>
                  <a:txBody>
                    <a:bodyPr/>
                    <a:lstStyle/>
                    <a:p>
                      <a:r>
                        <a:rPr lang="en-US" sz="1200" dirty="0"/>
                        <a:t>Total</a:t>
                      </a:r>
                      <a:endParaRPr lang="en-GB" sz="1200" dirty="0"/>
                    </a:p>
                  </a:txBody>
                  <a:tcPr/>
                </a:tc>
                <a:tc>
                  <a:txBody>
                    <a:bodyPr/>
                    <a:lstStyle/>
                    <a:p>
                      <a:r>
                        <a:rPr lang="en-US" sz="1200" dirty="0"/>
                        <a:t>% Women</a:t>
                      </a:r>
                      <a:endParaRPr lang="en-GB" sz="1200" dirty="0"/>
                    </a:p>
                  </a:txBody>
                  <a:tcPr/>
                </a:tc>
                <a:extLst>
                  <a:ext uri="{0D108BD9-81ED-4DB2-BD59-A6C34878D82A}">
                    <a16:rowId xmlns="" xmlns:a16="http://schemas.microsoft.com/office/drawing/2014/main" val="4267298776"/>
                  </a:ext>
                </a:extLst>
              </a:tr>
              <a:tr h="371429">
                <a:tc>
                  <a:txBody>
                    <a:bodyPr/>
                    <a:lstStyle/>
                    <a:p>
                      <a:endParaRPr lang="en-GB" sz="1200" dirty="0"/>
                    </a:p>
                  </a:txBody>
                  <a:tcPr/>
                </a:tc>
                <a:tc gridSpan="4">
                  <a:txBody>
                    <a:bodyPr/>
                    <a:lstStyle/>
                    <a:p>
                      <a:r>
                        <a:rPr lang="en-US" sz="1200" dirty="0"/>
                        <a:t>Age</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200" dirty="0"/>
                    </a:p>
                  </a:txBody>
                  <a:tcPr/>
                </a:tc>
                <a:tc>
                  <a:txBody>
                    <a:bodyPr/>
                    <a:lstStyle/>
                    <a:p>
                      <a:endParaRPr lang="en-GB" sz="1200"/>
                    </a:p>
                  </a:txBody>
                  <a:tcPr/>
                </a:tc>
                <a:tc gridSpan="4">
                  <a:txBody>
                    <a:bodyPr/>
                    <a:lstStyle/>
                    <a:p>
                      <a:r>
                        <a:rPr lang="en-US" sz="1200" dirty="0"/>
                        <a:t>Age</a:t>
                      </a:r>
                      <a:endParaRPr lang="en-GB" sz="1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 xmlns:a16="http://schemas.microsoft.com/office/drawing/2014/main" val="570912337"/>
                  </a:ext>
                </a:extLst>
              </a:tr>
              <a:tr h="722223">
                <a:tc>
                  <a:txBody>
                    <a:bodyPr/>
                    <a:lstStyle/>
                    <a:p>
                      <a:endParaRPr lang="en-GB" sz="1200"/>
                    </a:p>
                  </a:txBody>
                  <a:tcPr/>
                </a:tc>
                <a:tc>
                  <a:txBody>
                    <a:bodyPr/>
                    <a:lstStyle/>
                    <a:p>
                      <a:r>
                        <a:rPr lang="en-US" sz="1200" dirty="0"/>
                        <a:t>- 15</a:t>
                      </a:r>
                      <a:endParaRPr lang="en-GB" sz="1200" dirty="0"/>
                    </a:p>
                  </a:txBody>
                  <a:tcPr/>
                </a:tc>
                <a:tc>
                  <a:txBody>
                    <a:bodyPr/>
                    <a:lstStyle/>
                    <a:p>
                      <a:r>
                        <a:rPr lang="en-US" sz="1200" dirty="0"/>
                        <a:t>15-35</a:t>
                      </a:r>
                      <a:endParaRPr lang="en-GB" sz="1200" dirty="0"/>
                    </a:p>
                  </a:txBody>
                  <a:tcPr/>
                </a:tc>
                <a:tc>
                  <a:txBody>
                    <a:bodyPr/>
                    <a:lstStyle/>
                    <a:p>
                      <a:r>
                        <a:rPr lang="en-US" sz="1200" dirty="0"/>
                        <a:t>36-59</a:t>
                      </a:r>
                      <a:endParaRPr lang="en-GB" sz="1200" dirty="0"/>
                    </a:p>
                  </a:txBody>
                  <a:tcPr/>
                </a:tc>
                <a:tc>
                  <a:txBody>
                    <a:bodyPr/>
                    <a:lstStyle/>
                    <a:p>
                      <a:r>
                        <a:rPr lang="en-US" sz="1200" dirty="0"/>
                        <a:t>60+</a:t>
                      </a:r>
                      <a:endParaRPr lang="en-GB" sz="1200" dirty="0"/>
                    </a:p>
                  </a:txBody>
                  <a:tcPr/>
                </a:tc>
                <a:tc>
                  <a:txBody>
                    <a:bodyPr/>
                    <a:lstStyle/>
                    <a:p>
                      <a:r>
                        <a:rPr lang="en-US" sz="1200" dirty="0"/>
                        <a:t>PWD</a:t>
                      </a:r>
                      <a:endParaRPr lang="en-GB" sz="1200" dirty="0"/>
                    </a:p>
                  </a:txBody>
                  <a:tcPr/>
                </a:tc>
                <a:tc>
                  <a:txBody>
                    <a:bodyPr/>
                    <a:lstStyle/>
                    <a:p>
                      <a:endParaRPr lang="en-GB" sz="1200" dirty="0"/>
                    </a:p>
                  </a:txBody>
                  <a:tcPr/>
                </a:tc>
                <a:tc>
                  <a:txBody>
                    <a:bodyPr/>
                    <a:lstStyle/>
                    <a:p>
                      <a:r>
                        <a:rPr lang="en-US" sz="1200" dirty="0"/>
                        <a:t>- 15</a:t>
                      </a:r>
                      <a:endParaRPr lang="en-GB" sz="1200" dirty="0"/>
                    </a:p>
                  </a:txBody>
                  <a:tcPr/>
                </a:tc>
                <a:tc>
                  <a:txBody>
                    <a:bodyPr/>
                    <a:lstStyle/>
                    <a:p>
                      <a:r>
                        <a:rPr lang="en-US" sz="1200" dirty="0"/>
                        <a:t>15-35</a:t>
                      </a:r>
                      <a:endParaRPr lang="en-GB" sz="1200" dirty="0"/>
                    </a:p>
                  </a:txBody>
                  <a:tcPr/>
                </a:tc>
                <a:tc>
                  <a:txBody>
                    <a:bodyPr/>
                    <a:lstStyle/>
                    <a:p>
                      <a:r>
                        <a:rPr lang="en-US" sz="1200" dirty="0"/>
                        <a:t>36-59</a:t>
                      </a:r>
                      <a:endParaRPr lang="en-GB" sz="1200" dirty="0"/>
                    </a:p>
                  </a:txBody>
                  <a:tcPr/>
                </a:tc>
                <a:tc>
                  <a:txBody>
                    <a:bodyPr/>
                    <a:lstStyle/>
                    <a:p>
                      <a:r>
                        <a:rPr lang="en-US" sz="1200" dirty="0"/>
                        <a:t>60+</a:t>
                      </a:r>
                      <a:endParaRPr lang="en-GB" sz="1200" dirty="0"/>
                    </a:p>
                  </a:txBody>
                  <a:tcPr/>
                </a:tc>
                <a:tc>
                  <a:txBody>
                    <a:bodyPr/>
                    <a:lstStyle/>
                    <a:p>
                      <a:r>
                        <a:rPr lang="en-US" sz="1200" dirty="0"/>
                        <a:t>PWD</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 xmlns:a16="http://schemas.microsoft.com/office/drawing/2014/main" val="3636825304"/>
                  </a:ext>
                </a:extLst>
              </a:tr>
              <a:tr h="650000">
                <a:tc>
                  <a:txBody>
                    <a:bodyPr/>
                    <a:lstStyle/>
                    <a:p>
                      <a:endParaRPr lang="en-GB" dirty="0"/>
                    </a:p>
                  </a:txBody>
                  <a:tcPr/>
                </a:tc>
                <a:tc>
                  <a:txBody>
                    <a:bodyPr/>
                    <a:lstStyle/>
                    <a:p>
                      <a:r>
                        <a:rPr lang="en-GB" sz="1400" dirty="0" smtClean="0"/>
                        <a:t>868</a:t>
                      </a:r>
                      <a:endParaRPr lang="en-GB" sz="1400" dirty="0"/>
                    </a:p>
                  </a:txBody>
                  <a:tcPr/>
                </a:tc>
                <a:tc>
                  <a:txBody>
                    <a:bodyPr/>
                    <a:lstStyle/>
                    <a:p>
                      <a:r>
                        <a:rPr lang="en-GB" sz="1400" dirty="0" smtClean="0"/>
                        <a:t>3413</a:t>
                      </a:r>
                      <a:endParaRPr lang="en-GB" sz="1400" dirty="0"/>
                    </a:p>
                  </a:txBody>
                  <a:tcPr/>
                </a:tc>
                <a:tc>
                  <a:txBody>
                    <a:bodyPr/>
                    <a:lstStyle/>
                    <a:p>
                      <a:r>
                        <a:rPr lang="en-GB" sz="1400" dirty="0" smtClean="0"/>
                        <a:t>6891</a:t>
                      </a:r>
                      <a:endParaRPr lang="en-GB" sz="1400" dirty="0"/>
                    </a:p>
                  </a:txBody>
                  <a:tcPr/>
                </a:tc>
                <a:tc>
                  <a:txBody>
                    <a:bodyPr/>
                    <a:lstStyle/>
                    <a:p>
                      <a:r>
                        <a:rPr lang="en-GB" sz="1400" dirty="0" smtClean="0"/>
                        <a:t>108</a:t>
                      </a:r>
                      <a:endParaRPr lang="en-GB" sz="1400" dirty="0"/>
                    </a:p>
                  </a:txBody>
                  <a:tcPr/>
                </a:tc>
                <a:tc>
                  <a:txBody>
                    <a:bodyPr/>
                    <a:lstStyle/>
                    <a:p>
                      <a:endParaRPr lang="en-GB" sz="1400" dirty="0"/>
                    </a:p>
                  </a:txBody>
                  <a:tcPr/>
                </a:tc>
                <a:tc>
                  <a:txBody>
                    <a:bodyPr/>
                    <a:lstStyle/>
                    <a:p>
                      <a:r>
                        <a:rPr lang="en-GB" sz="1400" dirty="0" smtClean="0"/>
                        <a:t>11280</a:t>
                      </a:r>
                      <a:endParaRPr lang="en-GB" sz="1400" dirty="0"/>
                    </a:p>
                  </a:txBody>
                  <a:tcPr/>
                </a:tc>
                <a:tc>
                  <a:txBody>
                    <a:bodyPr/>
                    <a:lstStyle/>
                    <a:p>
                      <a:r>
                        <a:rPr lang="en-GB" sz="1400" dirty="0" smtClean="0"/>
                        <a:t>674</a:t>
                      </a:r>
                      <a:endParaRPr lang="en-GB" sz="1400" dirty="0"/>
                    </a:p>
                  </a:txBody>
                  <a:tcPr/>
                </a:tc>
                <a:tc>
                  <a:txBody>
                    <a:bodyPr/>
                    <a:lstStyle/>
                    <a:p>
                      <a:r>
                        <a:rPr lang="en-GB" sz="1400" dirty="0" smtClean="0"/>
                        <a:t>2364</a:t>
                      </a:r>
                      <a:endParaRPr lang="en-GB" sz="1400" dirty="0"/>
                    </a:p>
                  </a:txBody>
                  <a:tcPr/>
                </a:tc>
                <a:tc>
                  <a:txBody>
                    <a:bodyPr/>
                    <a:lstStyle/>
                    <a:p>
                      <a:r>
                        <a:rPr lang="en-GB" sz="1400" dirty="0" smtClean="0"/>
                        <a:t>8234</a:t>
                      </a:r>
                      <a:endParaRPr lang="en-GB" sz="1400" dirty="0"/>
                    </a:p>
                  </a:txBody>
                  <a:tcPr/>
                </a:tc>
                <a:tc>
                  <a:txBody>
                    <a:bodyPr/>
                    <a:lstStyle/>
                    <a:p>
                      <a:r>
                        <a:rPr lang="en-GB" sz="1400" dirty="0" smtClean="0"/>
                        <a:t>76</a:t>
                      </a:r>
                      <a:endParaRPr lang="en-GB" sz="1400" dirty="0"/>
                    </a:p>
                  </a:txBody>
                  <a:tcPr/>
                </a:tc>
                <a:tc>
                  <a:txBody>
                    <a:bodyPr/>
                    <a:lstStyle/>
                    <a:p>
                      <a:endParaRPr lang="en-GB" sz="1400" dirty="0"/>
                    </a:p>
                  </a:txBody>
                  <a:tcPr/>
                </a:tc>
                <a:tc>
                  <a:txBody>
                    <a:bodyPr/>
                    <a:lstStyle/>
                    <a:p>
                      <a:r>
                        <a:rPr lang="en-GB" sz="1400" dirty="0" smtClean="0"/>
                        <a:t>11348</a:t>
                      </a:r>
                      <a:endParaRPr lang="en-GB" sz="1400" dirty="0"/>
                    </a:p>
                  </a:txBody>
                  <a:tcPr/>
                </a:tc>
                <a:tc>
                  <a:txBody>
                    <a:bodyPr/>
                    <a:lstStyle/>
                    <a:p>
                      <a:r>
                        <a:rPr lang="en-GB" sz="1400" dirty="0" smtClean="0"/>
                        <a:t>50%</a:t>
                      </a:r>
                      <a:endParaRPr lang="en-GB" sz="1400" dirty="0"/>
                    </a:p>
                  </a:txBody>
                  <a:tcPr/>
                </a:tc>
                <a:extLst>
                  <a:ext uri="{0D108BD9-81ED-4DB2-BD59-A6C34878D82A}">
                    <a16:rowId xmlns="" xmlns:a16="http://schemas.microsoft.com/office/drawing/2014/main" val="3961915414"/>
                  </a:ext>
                </a:extLst>
              </a:tr>
              <a:tr h="650000">
                <a:tc>
                  <a:txBody>
                    <a:bodyPr/>
                    <a:lstStyle/>
                    <a:p>
                      <a:r>
                        <a:rPr lang="en-US" dirty="0"/>
                        <a:t>%</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US" dirty="0"/>
                        <a:t>100%</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r>
                        <a:rPr lang="en-US" dirty="0"/>
                        <a:t>100%</a:t>
                      </a:r>
                      <a:endParaRPr lang="en-GB" dirty="0"/>
                    </a:p>
                  </a:txBody>
                  <a:tcPr/>
                </a:tc>
                <a:tc>
                  <a:txBody>
                    <a:bodyPr/>
                    <a:lstStyle/>
                    <a:p>
                      <a:endParaRPr lang="en-GB" dirty="0"/>
                    </a:p>
                  </a:txBody>
                  <a:tcPr/>
                </a:tc>
                <a:extLst>
                  <a:ext uri="{0D108BD9-81ED-4DB2-BD59-A6C34878D82A}">
                    <a16:rowId xmlns="" xmlns:a16="http://schemas.microsoft.com/office/drawing/2014/main" val="2067044557"/>
                  </a:ext>
                </a:extLst>
              </a:tr>
            </a:tbl>
          </a:graphicData>
        </a:graphic>
      </p:graphicFrame>
      <p:sp>
        <p:nvSpPr>
          <p:cNvPr id="5" name="Text Placeholder 4"/>
          <p:cNvSpPr>
            <a:spLocks noGrp="1"/>
          </p:cNvSpPr>
          <p:nvPr>
            <p:ph type="body" idx="4294967295"/>
          </p:nvPr>
        </p:nvSpPr>
        <p:spPr>
          <a:xfrm>
            <a:off x="1524000" y="1162051"/>
            <a:ext cx="8686800" cy="639763"/>
          </a:xfrm>
        </p:spPr>
        <p:txBody>
          <a:bodyPr>
            <a:normAutofit lnSpcReduction="10000"/>
          </a:bodyPr>
          <a:lstStyle/>
          <a:p>
            <a:pPr marL="0" indent="0">
              <a:buNone/>
            </a:pPr>
            <a:r>
              <a:rPr lang="en-US" dirty="0"/>
              <a:t>Does the council have sex/age/PLWD statistics on those who participated in the consultations? – refer to consultation registers and populate table below</a:t>
            </a:r>
          </a:p>
        </p:txBody>
      </p:sp>
      <p:sp>
        <p:nvSpPr>
          <p:cNvPr id="10" name="TextBox 9"/>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9158128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xfrm>
            <a:off x="1905000" y="2160589"/>
            <a:ext cx="4572001" cy="3743324"/>
          </a:xfrm>
          <a:ln>
            <a:solidFill>
              <a:schemeClr val="tx1"/>
            </a:solidFill>
          </a:ln>
        </p:spPr>
        <p:txBody>
          <a:bodyPr>
            <a:normAutofit/>
          </a:bodyPr>
          <a:lstStyle/>
          <a:p>
            <a:pPr>
              <a:buFont typeface="Wingdings" panose="05000000000000000000" pitchFamily="2" charset="2"/>
              <a:buChar char="ü"/>
            </a:pPr>
            <a:r>
              <a:rPr lang="en-ZA" sz="2000" b="1" dirty="0">
                <a:solidFill>
                  <a:prstClr val="black"/>
                </a:solidFill>
              </a:rPr>
              <a:t>What is the break down between  internal and external sources of funding?</a:t>
            </a:r>
          </a:p>
          <a:p>
            <a:pPr>
              <a:buFont typeface="Courier New" panose="02070309020205020404" pitchFamily="49" charset="0"/>
              <a:buChar char="o"/>
            </a:pPr>
            <a:r>
              <a:rPr lang="en-ZA" sz="2000" dirty="0">
                <a:solidFill>
                  <a:prstClr val="black"/>
                </a:solidFill>
              </a:rPr>
              <a:t>Internal sources $2 904 958.</a:t>
            </a:r>
          </a:p>
          <a:p>
            <a:pPr>
              <a:buFont typeface="Courier New" panose="02070309020205020404" pitchFamily="49" charset="0"/>
              <a:buChar char="o"/>
            </a:pPr>
            <a:r>
              <a:rPr lang="en-ZA" sz="2000" dirty="0">
                <a:solidFill>
                  <a:prstClr val="black"/>
                </a:solidFill>
              </a:rPr>
              <a:t>External sources $3 857 303.8</a:t>
            </a:r>
          </a:p>
          <a:p>
            <a:endParaRPr lang="en-ZA" sz="2000" b="1" dirty="0">
              <a:solidFill>
                <a:prstClr val="black"/>
              </a:solidFill>
            </a:endParaRPr>
          </a:p>
          <a:p>
            <a:pPr marL="0" indent="0">
              <a:buNone/>
            </a:pPr>
            <a:endParaRPr lang="en-ZW" sz="1800" b="1" dirty="0"/>
          </a:p>
        </p:txBody>
      </p:sp>
      <p:graphicFrame>
        <p:nvGraphicFramePr>
          <p:cNvPr id="10" name="Content Placeholder 9">
            <a:extLst>
              <a:ext uri="{FF2B5EF4-FFF2-40B4-BE49-F238E27FC236}">
                <a16:creationId xmlns="" xmlns:a16="http://schemas.microsoft.com/office/drawing/2014/main" id="{C2249562-EE3B-3712-AC08-CADFE6B41B7B}"/>
              </a:ext>
            </a:extLst>
          </p:cNvPr>
          <p:cNvGraphicFramePr>
            <a:graphicFrameLocks noGrp="1"/>
          </p:cNvGraphicFramePr>
          <p:nvPr>
            <p:ph sz="half" idx="2"/>
            <p:extLst/>
          </p:nvPr>
        </p:nvGraphicFramePr>
        <p:xfrm>
          <a:off x="6477001" y="2136775"/>
          <a:ext cx="3581400" cy="37671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200386801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080356-2871-4259-8917-614E6E7CD5F1}"/>
</file>

<file path=customXml/itemProps2.xml><?xml version="1.0" encoding="utf-8"?>
<ds:datastoreItem xmlns:ds="http://schemas.openxmlformats.org/officeDocument/2006/customXml" ds:itemID="{86C845A9-182B-48E8-85EB-BA2865FB10CD}"/>
</file>

<file path=customXml/itemProps3.xml><?xml version="1.0" encoding="utf-8"?>
<ds:datastoreItem xmlns:ds="http://schemas.openxmlformats.org/officeDocument/2006/customXml" ds:itemID="{C5CBDDCF-D258-464B-A23D-AE32F6E9C00A}"/>
</file>

<file path=docProps/app.xml><?xml version="1.0" encoding="utf-8"?>
<Properties xmlns="http://schemas.openxmlformats.org/officeDocument/2006/extended-properties" xmlns:vt="http://schemas.openxmlformats.org/officeDocument/2006/docPropsVTypes">
  <Template>TM03090434[[fn=Wood Type]]</Template>
  <TotalTime>168</TotalTime>
  <Words>2499</Words>
  <Application>Microsoft Office PowerPoint</Application>
  <PresentationFormat>Widescreen</PresentationFormat>
  <Paragraphs>529</Paragraphs>
  <Slides>28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Courier New</vt:lpstr>
      <vt:lpstr>Liberation Sans Narrow</vt:lpstr>
      <vt:lpstr>Tahoma</vt:lpstr>
      <vt:lpstr>Times New Roman</vt:lpstr>
      <vt:lpstr>Wingdings</vt:lpstr>
      <vt:lpstr>Office Theme</vt:lpstr>
      <vt:lpstr>1_Office Theme</vt:lpstr>
      <vt:lpstr>PowerPoint Presentation</vt:lpstr>
      <vt:lpstr>OVERVIEW </vt:lpstr>
      <vt:lpstr> I. POLICY FRAMEWORK    </vt:lpstr>
      <vt:lpstr>II. THE BUDGET PROCESS   </vt:lpstr>
      <vt:lpstr>PowerPoint Presentation</vt:lpstr>
      <vt:lpstr>II. THE BUDGET PROCESS   </vt:lpstr>
      <vt:lpstr>PowerPoint Presentation</vt:lpstr>
      <vt:lpstr>II. THE BUDGET PROCESS   </vt:lpstr>
      <vt:lpstr>III. REVENUE</vt:lpstr>
      <vt:lpstr>PowerPoint Presentation</vt:lpstr>
      <vt:lpstr>IV. EXPENDITURE BY CATEGORY  </vt:lpstr>
      <vt:lpstr>IV. EXPENDITURE  </vt:lpstr>
      <vt:lpstr>IV. EXPENDITURE- GMS </vt:lpstr>
      <vt:lpstr>IV. Gender Specific expenditure </vt:lpstr>
      <vt:lpstr>PowerPoint Presentation</vt:lpstr>
      <vt:lpstr>PowerPoint Presentation</vt:lpstr>
      <vt:lpstr>IV. EMPLOYMENT EXPENDITURE </vt:lpstr>
      <vt:lpstr>.</vt:lpstr>
      <vt:lpstr>IV. EMPLOYMENT EXPENDITURE- Gender Wage Gap Analysis </vt:lpstr>
      <vt:lpstr>PowerPoint Presentation</vt:lpstr>
      <vt:lpstr>V. EXPENDITURE- GENDER IN MAINSTREAM BUDGET </vt:lpstr>
      <vt:lpstr>V. EXPENDITURE- ANALYSIS OF ONE SECTOR EG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CHUMA</dc:creator>
  <cp:lastModifiedBy>S CHUMA</cp:lastModifiedBy>
  <cp:revision>56</cp:revision>
  <dcterms:created xsi:type="dcterms:W3CDTF">2024-11-07T19:01:34Z</dcterms:created>
  <dcterms:modified xsi:type="dcterms:W3CDTF">2024-11-07T21:49:38Z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