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7" r:id="rId4"/>
  </p:sldMasterIdLst>
  <p:notesMasterIdLst>
    <p:notesMasterId r:id="rId21"/>
  </p:notesMasterIdLst>
  <p:sldIdLst>
    <p:sldId id="256" r:id="rId5"/>
    <p:sldId id="257" r:id="rId6"/>
    <p:sldId id="258" r:id="rId7"/>
    <p:sldId id="285" r:id="rId8"/>
    <p:sldId id="263" r:id="rId9"/>
    <p:sldId id="273" r:id="rId10"/>
    <p:sldId id="275" r:id="rId11"/>
    <p:sldId id="279" r:id="rId12"/>
    <p:sldId id="278" r:id="rId13"/>
    <p:sldId id="281" r:id="rId14"/>
    <p:sldId id="280" r:id="rId15"/>
    <p:sldId id="284" r:id="rId16"/>
    <p:sldId id="287" r:id="rId17"/>
    <p:sldId id="265" r:id="rId18"/>
    <p:sldId id="268"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7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10" autoAdjust="0"/>
  </p:normalViewPr>
  <p:slideViewPr>
    <p:cSldViewPr>
      <p:cViewPr varScale="1">
        <p:scale>
          <a:sx n="61" d="100"/>
          <a:sy n="61" d="100"/>
        </p:scale>
        <p:origin x="142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67AC4-FAAE-40C7-9D5F-93FB15DECFD0}" type="datetimeFigureOut">
              <a:rPr lang="en-GB" smtClean="0"/>
              <a:t>07/11/2024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D5587-7577-41D4-90F2-B824B19906F8}" type="slidenum">
              <a:rPr lang="en-GB" smtClean="0"/>
              <a:t>‹#›</a:t>
            </a:fld>
            <a:endParaRPr lang="en-GB"/>
          </a:p>
        </p:txBody>
      </p:sp>
    </p:spTree>
    <p:extLst>
      <p:ext uri="{BB962C8B-B14F-4D97-AF65-F5344CB8AC3E}">
        <p14:creationId xmlns:p14="http://schemas.microsoft.com/office/powerpoint/2010/main" val="3219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FD5587-7577-41D4-90F2-B824B19906F8}" type="slidenum">
              <a:rPr lang="en-GB" smtClean="0"/>
              <a:t>1</a:t>
            </a:fld>
            <a:endParaRPr lang="en-GB"/>
          </a:p>
        </p:txBody>
      </p:sp>
    </p:spTree>
    <p:extLst>
      <p:ext uri="{BB962C8B-B14F-4D97-AF65-F5344CB8AC3E}">
        <p14:creationId xmlns:p14="http://schemas.microsoft.com/office/powerpoint/2010/main" val="296243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t>2</a:t>
            </a:fld>
            <a:endParaRPr lang="en-GB"/>
          </a:p>
        </p:txBody>
      </p:sp>
    </p:spTree>
    <p:extLst>
      <p:ext uri="{BB962C8B-B14F-4D97-AF65-F5344CB8AC3E}">
        <p14:creationId xmlns:p14="http://schemas.microsoft.com/office/powerpoint/2010/main" val="126931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t>8</a:t>
            </a:fld>
            <a:endParaRPr lang="en-GB"/>
          </a:p>
        </p:txBody>
      </p:sp>
    </p:spTree>
    <p:extLst>
      <p:ext uri="{BB962C8B-B14F-4D97-AF65-F5344CB8AC3E}">
        <p14:creationId xmlns:p14="http://schemas.microsoft.com/office/powerpoint/2010/main" val="258944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1DFD5587-7577-41D4-90F2-B824B19906F8}" type="slidenum">
              <a:rPr lang="en-GB" smtClean="0"/>
              <a:t>11</a:t>
            </a:fld>
            <a:endParaRPr lang="en-GB"/>
          </a:p>
        </p:txBody>
      </p:sp>
    </p:spTree>
    <p:extLst>
      <p:ext uri="{BB962C8B-B14F-4D97-AF65-F5344CB8AC3E}">
        <p14:creationId xmlns:p14="http://schemas.microsoft.com/office/powerpoint/2010/main" val="33620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DFD5587-7577-41D4-90F2-B824B19906F8}" type="slidenum">
              <a:rPr lang="en-GB" smtClean="0"/>
              <a:t>14</a:t>
            </a:fld>
            <a:endParaRPr lang="en-GB"/>
          </a:p>
        </p:txBody>
      </p:sp>
    </p:spTree>
    <p:extLst>
      <p:ext uri="{BB962C8B-B14F-4D97-AF65-F5344CB8AC3E}">
        <p14:creationId xmlns:p14="http://schemas.microsoft.com/office/powerpoint/2010/main" val="216620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DB4485F-ED24-47DB-AFF9-387090B6200D}" type="datetimeFigureOut">
              <a:rPr lang="en-ZW" smtClean="0"/>
              <a:t>7/11/2024</a:t>
            </a:fld>
            <a:endParaRPr lang="en-ZW"/>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ZW"/>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273395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72057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72216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72196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412352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9375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B4485F-ED24-47DB-AFF9-387090B6200D}" type="datetimeFigureOut">
              <a:rPr lang="en-ZW" smtClean="0"/>
              <a:t>7/11/2024</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35610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B4485F-ED24-47DB-AFF9-387090B6200D}" type="datetimeFigureOut">
              <a:rPr lang="en-ZW" smtClean="0"/>
              <a:t>7/11/2024</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6766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7/11/2024</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969956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05458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ZW"/>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18518978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DB4485F-ED24-47DB-AFF9-387090B6200D}" type="datetimeFigureOut">
              <a:rPr lang="en-ZW" smtClean="0"/>
              <a:t>7/11/2024</a:t>
            </a:fld>
            <a:endParaRPr lang="en-ZW"/>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ZW"/>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569265679"/>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BEBA8EAE-BF5A-486C-A8C5-ECC9F3942E4B}">
                <a14:imgProps xmlns:a14="http://schemas.microsoft.com/office/drawing/2010/main">
                  <a14:imgLayer r:embed="rId4">
                    <a14:imgEffect>
                      <a14:saturation sat="99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8" name="TextBox 7"/>
          <p:cNvSpPr txBox="1"/>
          <p:nvPr/>
        </p:nvSpPr>
        <p:spPr>
          <a:xfrm>
            <a:off x="228600" y="2133600"/>
            <a:ext cx="8839200" cy="3877985"/>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SADC PROTOCOL@WORK SUMMITS AND AWARDS </a:t>
            </a:r>
            <a:endParaRPr lang="en-ZW" sz="2400" b="1" dirty="0">
              <a:latin typeface="Tahoma" panose="020B0604030504040204" pitchFamily="34" charset="0"/>
              <a:ea typeface="Tahoma" panose="020B0604030504040204" pitchFamily="34" charset="0"/>
              <a:cs typeface="Tahoma" panose="020B0604030504040204" pitchFamily="34" charset="0"/>
            </a:endParaRPr>
          </a:p>
          <a:p>
            <a:pPr algn="ctr"/>
            <a:r>
              <a:rPr lang="en-ZW" sz="3600" b="1" dirty="0">
                <a:latin typeface="Tahoma" panose="020B0604030504040204" pitchFamily="34" charset="0"/>
                <a:ea typeface="Tahoma" panose="020B0604030504040204" pitchFamily="34" charset="0"/>
                <a:cs typeface="Tahoma" panose="020B0604030504040204" pitchFamily="34" charset="0"/>
              </a:rPr>
              <a:t> </a:t>
            </a:r>
            <a:r>
              <a:rPr lang="en-ZW" sz="3600" b="1" dirty="0" smtClean="0">
                <a:latin typeface="Tahoma" panose="020B0604030504040204" pitchFamily="34" charset="0"/>
                <a:ea typeface="Tahoma" panose="020B0604030504040204" pitchFamily="34" charset="0"/>
                <a:cs typeface="Tahoma" panose="020B0604030504040204" pitchFamily="34" charset="0"/>
              </a:rPr>
              <a:t>2024</a:t>
            </a:r>
            <a:endParaRPr lang="en-ZW" sz="3600" b="1" dirty="0">
              <a:latin typeface="Tahoma" panose="020B0604030504040204" pitchFamily="34" charset="0"/>
              <a:ea typeface="Tahoma" panose="020B0604030504040204" pitchFamily="34" charset="0"/>
              <a:cs typeface="Tahoma" panose="020B0604030504040204" pitchFamily="34" charset="0"/>
            </a:endParaRPr>
          </a:p>
          <a:p>
            <a:pPr algn="ctr"/>
            <a:endParaRPr lang="en-ZW" sz="3600" b="1" dirty="0" smtClean="0">
              <a:latin typeface="Tahoma" panose="020B0604030504040204" pitchFamily="34" charset="0"/>
              <a:ea typeface="Tahoma" panose="020B0604030504040204" pitchFamily="34" charset="0"/>
              <a:cs typeface="Tahoma" panose="020B0604030504040204" pitchFamily="34" charset="0"/>
            </a:endParaRPr>
          </a:p>
          <a:p>
            <a:pPr algn="ctr"/>
            <a:r>
              <a:rPr lang="en-ZW" sz="3600" b="1" dirty="0" smtClean="0">
                <a:latin typeface="Tahoma" panose="020B0604030504040204" pitchFamily="34" charset="0"/>
                <a:ea typeface="Tahoma" panose="020B0604030504040204" pitchFamily="34" charset="0"/>
                <a:cs typeface="Tahoma" panose="020B0604030504040204" pitchFamily="34" charset="0"/>
              </a:rPr>
              <a:t>INSTITUTIONAL </a:t>
            </a:r>
            <a:r>
              <a:rPr lang="en-ZW" sz="3600" b="1" dirty="0">
                <a:latin typeface="Tahoma" panose="020B0604030504040204" pitchFamily="34" charset="0"/>
                <a:ea typeface="Tahoma" panose="020B0604030504040204" pitchFamily="34" charset="0"/>
                <a:cs typeface="Tahoma" panose="020B0604030504040204" pitchFamily="34" charset="0"/>
              </a:rPr>
              <a:t>COE </a:t>
            </a:r>
            <a:r>
              <a:rPr lang="en-ZW" sz="3600" b="1" dirty="0" smtClean="0">
                <a:latin typeface="Tahoma" panose="020B0604030504040204" pitchFamily="34" charset="0"/>
                <a:ea typeface="Tahoma" panose="020B0604030504040204" pitchFamily="34" charset="0"/>
                <a:cs typeface="Tahoma" panose="020B0604030504040204" pitchFamily="34" charset="0"/>
              </a:rPr>
              <a:t>PRESENTATION</a:t>
            </a:r>
            <a:endParaRPr lang="en-ZW" sz="3600" b="1" dirty="0">
              <a:latin typeface="Tahoma" panose="020B0604030504040204" pitchFamily="34" charset="0"/>
              <a:ea typeface="Tahoma" panose="020B0604030504040204" pitchFamily="34" charset="0"/>
              <a:cs typeface="Tahoma" panose="020B0604030504040204" pitchFamily="34" charset="0"/>
            </a:endParaRPr>
          </a:p>
          <a:p>
            <a:pPr algn="ctr"/>
            <a:endParaRPr lang="en-ZW" sz="2000" b="1" dirty="0">
              <a:latin typeface="Tahoma" panose="020B0604030504040204" pitchFamily="34" charset="0"/>
              <a:ea typeface="Tahoma" panose="020B0604030504040204" pitchFamily="34" charset="0"/>
              <a:cs typeface="Tahoma" panose="020B0604030504040204" pitchFamily="34" charset="0"/>
            </a:endParaRPr>
          </a:p>
          <a:p>
            <a:pPr lvl="0" algn="ctr"/>
            <a:endParaRPr lang="en-ZW" b="1"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endParaRPr lang="en-ZW"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r>
              <a:rPr lang="en-ZW" b="1"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en-ZW" b="1" dirty="0">
                <a:solidFill>
                  <a:prstClr val="black"/>
                </a:solidFill>
                <a:latin typeface="Tahoma" panose="020B0604030504040204" pitchFamily="34" charset="0"/>
                <a:ea typeface="Tahoma" panose="020B0604030504040204" pitchFamily="34" charset="0"/>
                <a:cs typeface="Tahoma" panose="020B0604030504040204" pitchFamily="34" charset="0"/>
              </a:rPr>
              <a:t>ZIMBABWE, MUNICIPALITY OF REDCLIFF, </a:t>
            </a:r>
            <a:r>
              <a:rPr lang="en-ZW" b="1" dirty="0" smtClean="0">
                <a:solidFill>
                  <a:prstClr val="black"/>
                </a:solidFill>
                <a:latin typeface="Tahoma" panose="020B0604030504040204" pitchFamily="34" charset="0"/>
                <a:ea typeface="Tahoma" panose="020B0604030504040204" pitchFamily="34" charset="0"/>
                <a:cs typeface="Tahoma" panose="020B0604030504040204" pitchFamily="34" charset="0"/>
              </a:rPr>
              <a:t>01/11/2024, </a:t>
            </a:r>
            <a:r>
              <a:rPr lang="en-ZW" b="1" dirty="0">
                <a:solidFill>
                  <a:prstClr val="black"/>
                </a:solidFill>
                <a:latin typeface="Tahoma" panose="020B0604030504040204" pitchFamily="34" charset="0"/>
                <a:ea typeface="Tahoma" panose="020B0604030504040204" pitchFamily="34" charset="0"/>
                <a:cs typeface="Tahoma" panose="020B0604030504040204" pitchFamily="34" charset="0"/>
              </a:rPr>
              <a:t>KAUNYE R. M)</a:t>
            </a:r>
          </a:p>
          <a:p>
            <a:pPr algn="ctr"/>
            <a:endParaRPr lang="en-ZW"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endParaRPr lang="en-ZW"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grpSp>
        <p:nvGrpSpPr>
          <p:cNvPr id="7" name="Group 6"/>
          <p:cNvGrpSpPr/>
          <p:nvPr/>
        </p:nvGrpSpPr>
        <p:grpSpPr>
          <a:xfrm>
            <a:off x="0" y="0"/>
            <a:ext cx="7315200" cy="1038513"/>
            <a:chOff x="543012" y="237175"/>
            <a:chExt cx="11206620" cy="131450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638" y="638675"/>
              <a:ext cx="3237986" cy="77875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0412" y="708948"/>
              <a:ext cx="3315817" cy="623788"/>
            </a:xfrm>
            <a:prstGeom prst="rect">
              <a:avLst/>
            </a:prstGeom>
          </p:spPr>
        </p:pic>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7434517" y="120155"/>
            <a:ext cx="1335140" cy="1097375"/>
          </a:xfrm>
          <a:prstGeom prst="rect">
            <a:avLst/>
          </a:prstGeom>
        </p:spPr>
      </p:pic>
    </p:spTree>
    <p:extLst>
      <p:ext uri="{BB962C8B-B14F-4D97-AF65-F5344CB8AC3E}">
        <p14:creationId xmlns:p14="http://schemas.microsoft.com/office/powerpoint/2010/main" val="98332109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5442"/>
            <a:ext cx="7886700" cy="623889"/>
          </a:xfrm>
        </p:spPr>
        <p:txBody>
          <a:bodyPr>
            <a:normAutofit/>
          </a:bodyPr>
          <a:lstStyle/>
          <a:p>
            <a:r>
              <a:rPr lang="en-ZA" sz="3200" b="1" dirty="0">
                <a:solidFill>
                  <a:prstClr val="black"/>
                </a:solidFill>
                <a:ea typeface="+mn-ea"/>
                <a:cs typeface="+mn-cs"/>
              </a:rPr>
              <a:t>VII. GENDER BASED VIOLENCE</a:t>
            </a:r>
            <a:endParaRPr lang="en-ZA" sz="3200" dirty="0"/>
          </a:p>
        </p:txBody>
      </p:sp>
      <p:sp>
        <p:nvSpPr>
          <p:cNvPr id="3" name="Content Placeholder 2"/>
          <p:cNvSpPr>
            <a:spLocks noGrp="1"/>
          </p:cNvSpPr>
          <p:nvPr>
            <p:ph sz="half" idx="1"/>
          </p:nvPr>
        </p:nvSpPr>
        <p:spPr>
          <a:xfrm>
            <a:off x="325582" y="631622"/>
            <a:ext cx="4229100" cy="5517632"/>
          </a:xfrm>
          <a:ln>
            <a:noFill/>
          </a:ln>
        </p:spPr>
        <p:txBody>
          <a:bodyPr>
            <a:normAutofit fontScale="70000" lnSpcReduction="20000"/>
          </a:bodyPr>
          <a:lstStyle/>
          <a:p>
            <a:pPr marL="0" lvl="0" indent="0">
              <a:buNone/>
            </a:pPr>
            <a:r>
              <a:rPr lang="en-ZA" dirty="0">
                <a:solidFill>
                  <a:prstClr val="black"/>
                </a:solidFill>
              </a:rPr>
              <a:t>List key actions council has taken towards:</a:t>
            </a:r>
          </a:p>
          <a:p>
            <a:pPr lvl="0"/>
            <a:r>
              <a:rPr lang="en-ZA" dirty="0" smtClean="0">
                <a:solidFill>
                  <a:prstClr val="black"/>
                </a:solidFill>
              </a:rPr>
              <a:t>Prevention: </a:t>
            </a:r>
            <a:r>
              <a:rPr lang="en-US" dirty="0">
                <a:solidFill>
                  <a:prstClr val="black"/>
                </a:solidFill>
              </a:rPr>
              <a:t> There is sufficient lighting (electrical &amp; solar) are available on the streets and also Tower lights </a:t>
            </a:r>
            <a:r>
              <a:rPr lang="en-US" dirty="0" smtClean="0">
                <a:solidFill>
                  <a:prstClr val="black"/>
                </a:solidFill>
              </a:rPr>
              <a:t>are </a:t>
            </a:r>
            <a:r>
              <a:rPr lang="en-US" dirty="0">
                <a:solidFill>
                  <a:prstClr val="black"/>
                </a:solidFill>
              </a:rPr>
              <a:t>also available in each and every ward in public spaces; </a:t>
            </a:r>
            <a:r>
              <a:rPr lang="en-US" dirty="0" smtClean="0">
                <a:solidFill>
                  <a:prstClr val="black"/>
                </a:solidFill>
              </a:rPr>
              <a:t>streets </a:t>
            </a:r>
            <a:r>
              <a:rPr lang="en-US" dirty="0">
                <a:solidFill>
                  <a:prstClr val="black"/>
                </a:solidFill>
              </a:rPr>
              <a:t>are </a:t>
            </a:r>
            <a:r>
              <a:rPr lang="en-US" dirty="0" smtClean="0">
                <a:solidFill>
                  <a:prstClr val="black"/>
                </a:solidFill>
              </a:rPr>
              <a:t>named, </a:t>
            </a:r>
            <a:r>
              <a:rPr lang="en-US" dirty="0">
                <a:solidFill>
                  <a:prstClr val="black"/>
                </a:solidFill>
              </a:rPr>
              <a:t>and some are named after women.</a:t>
            </a:r>
            <a:r>
              <a:rPr lang="en-ZA" dirty="0">
                <a:solidFill>
                  <a:prstClr val="black"/>
                </a:solidFill>
              </a:rPr>
              <a:t>	</a:t>
            </a:r>
          </a:p>
          <a:p>
            <a:pPr lvl="0"/>
            <a:r>
              <a:rPr lang="en-ZA" dirty="0">
                <a:solidFill>
                  <a:prstClr val="black"/>
                </a:solidFill>
              </a:rPr>
              <a:t>Public </a:t>
            </a:r>
            <a:r>
              <a:rPr lang="en-ZA" dirty="0" smtClean="0">
                <a:solidFill>
                  <a:prstClr val="black"/>
                </a:solidFill>
              </a:rPr>
              <a:t>awareness: </a:t>
            </a:r>
            <a:r>
              <a:rPr lang="en-US" dirty="0">
                <a:solidFill>
                  <a:prstClr val="black"/>
                </a:solidFill>
              </a:rPr>
              <a:t> </a:t>
            </a:r>
            <a:endParaRPr lang="en-US" dirty="0" smtClean="0">
              <a:solidFill>
                <a:prstClr val="black"/>
              </a:solidFill>
            </a:endParaRPr>
          </a:p>
          <a:p>
            <a:pPr marL="0" lvl="1" indent="0">
              <a:buNone/>
            </a:pPr>
            <a:r>
              <a:rPr lang="en-US" dirty="0" smtClean="0">
                <a:solidFill>
                  <a:prstClr val="black"/>
                </a:solidFill>
              </a:rPr>
              <a:t> Council </a:t>
            </a:r>
            <a:r>
              <a:rPr lang="en-US" dirty="0">
                <a:solidFill>
                  <a:prstClr val="black"/>
                </a:solidFill>
              </a:rPr>
              <a:t>has commemorated the day of the African Child, the 16 Days of Activism campaign as a </a:t>
            </a:r>
            <a:r>
              <a:rPr lang="en-US" dirty="0" smtClean="0">
                <a:solidFill>
                  <a:prstClr val="black"/>
                </a:solidFill>
              </a:rPr>
              <a:t>District. </a:t>
            </a:r>
          </a:p>
          <a:p>
            <a:pPr lvl="1"/>
            <a:r>
              <a:rPr lang="en-US" dirty="0" smtClean="0">
                <a:solidFill>
                  <a:prstClr val="black"/>
                </a:solidFill>
              </a:rPr>
              <a:t>Consultative </a:t>
            </a:r>
            <a:r>
              <a:rPr lang="en-US" dirty="0">
                <a:solidFill>
                  <a:prstClr val="black"/>
                </a:solidFill>
              </a:rPr>
              <a:t>Meetings with district </a:t>
            </a:r>
            <a:r>
              <a:rPr lang="en-US" dirty="0" smtClean="0">
                <a:solidFill>
                  <a:prstClr val="black"/>
                </a:solidFill>
              </a:rPr>
              <a:t>stakeholders. Policy </a:t>
            </a:r>
            <a:r>
              <a:rPr lang="en-US" dirty="0">
                <a:solidFill>
                  <a:prstClr val="black"/>
                </a:solidFill>
              </a:rPr>
              <a:t>dialogues e.g. with </a:t>
            </a:r>
            <a:r>
              <a:rPr lang="en-US" dirty="0" smtClean="0">
                <a:solidFill>
                  <a:prstClr val="black"/>
                </a:solidFill>
              </a:rPr>
              <a:t>youths. </a:t>
            </a:r>
          </a:p>
          <a:p>
            <a:pPr lvl="1"/>
            <a:r>
              <a:rPr lang="en-US" dirty="0" smtClean="0">
                <a:solidFill>
                  <a:prstClr val="black"/>
                </a:solidFill>
              </a:rPr>
              <a:t>Awareness campaigns, where the VFU raise about GBV. Trainings </a:t>
            </a:r>
            <a:r>
              <a:rPr lang="en-US" dirty="0">
                <a:solidFill>
                  <a:prstClr val="black"/>
                </a:solidFill>
              </a:rPr>
              <a:t>conducted and Capacity </a:t>
            </a:r>
            <a:r>
              <a:rPr lang="en-US" dirty="0" smtClean="0">
                <a:solidFill>
                  <a:prstClr val="black"/>
                </a:solidFill>
              </a:rPr>
              <a:t>building on survivors.</a:t>
            </a:r>
            <a:endParaRPr lang="en-ZA" dirty="0">
              <a:solidFill>
                <a:prstClr val="black"/>
              </a:solidFill>
            </a:endParaRPr>
          </a:p>
          <a:p>
            <a:pPr lvl="0"/>
            <a:r>
              <a:rPr lang="en-ZA" dirty="0">
                <a:solidFill>
                  <a:prstClr val="black"/>
                </a:solidFill>
              </a:rPr>
              <a:t>Response and </a:t>
            </a:r>
            <a:r>
              <a:rPr lang="en-ZA" dirty="0" smtClean="0">
                <a:solidFill>
                  <a:prstClr val="black"/>
                </a:solidFill>
              </a:rPr>
              <a:t>coordination:</a:t>
            </a:r>
          </a:p>
          <a:p>
            <a:pPr lvl="1"/>
            <a:r>
              <a:rPr lang="en-ZA" dirty="0" smtClean="0">
                <a:solidFill>
                  <a:prstClr val="black"/>
                </a:solidFill>
              </a:rPr>
              <a:t> </a:t>
            </a:r>
            <a:r>
              <a:rPr lang="en-US" dirty="0">
                <a:solidFill>
                  <a:prstClr val="black"/>
                </a:solidFill>
              </a:rPr>
              <a:t>There is </a:t>
            </a:r>
            <a:r>
              <a:rPr lang="en-US" dirty="0" smtClean="0">
                <a:solidFill>
                  <a:prstClr val="black"/>
                </a:solidFill>
              </a:rPr>
              <a:t>a District One stop centre assisting victims. </a:t>
            </a:r>
          </a:p>
          <a:p>
            <a:pPr lvl="1"/>
            <a:r>
              <a:rPr lang="en-US" dirty="0" smtClean="0">
                <a:solidFill>
                  <a:prstClr val="black"/>
                </a:solidFill>
              </a:rPr>
              <a:t> </a:t>
            </a:r>
            <a:r>
              <a:rPr lang="en-US" dirty="0">
                <a:solidFill>
                  <a:prstClr val="black"/>
                </a:solidFill>
              </a:rPr>
              <a:t>Victim Friendly Unit to deal with GBV at the Police </a:t>
            </a:r>
            <a:r>
              <a:rPr lang="en-US" dirty="0" smtClean="0">
                <a:solidFill>
                  <a:prstClr val="black"/>
                </a:solidFill>
              </a:rPr>
              <a:t>Station </a:t>
            </a:r>
          </a:p>
          <a:p>
            <a:pPr lvl="1"/>
            <a:r>
              <a:rPr lang="en-US" dirty="0" smtClean="0">
                <a:solidFill>
                  <a:prstClr val="black"/>
                </a:solidFill>
              </a:rPr>
              <a:t>They </a:t>
            </a:r>
            <a:r>
              <a:rPr lang="en-US" dirty="0">
                <a:solidFill>
                  <a:prstClr val="black"/>
                </a:solidFill>
              </a:rPr>
              <a:t>are well equipped male, and female officers are available that assist victims. </a:t>
            </a:r>
          </a:p>
          <a:p>
            <a:pPr lvl="1"/>
            <a:r>
              <a:rPr lang="en-US" dirty="0" smtClean="0">
                <a:solidFill>
                  <a:prstClr val="black"/>
                </a:solidFill>
              </a:rPr>
              <a:t>Council </a:t>
            </a:r>
            <a:r>
              <a:rPr lang="en-US" dirty="0">
                <a:solidFill>
                  <a:prstClr val="black"/>
                </a:solidFill>
              </a:rPr>
              <a:t>provide treatment and counselling on its clinics and also do follow ups on reported cases.</a:t>
            </a:r>
            <a:endParaRPr lang="en-ZA" dirty="0">
              <a:solidFill>
                <a:prstClr val="black"/>
              </a:solidFill>
            </a:endParaRPr>
          </a:p>
          <a:p>
            <a:pPr lvl="0"/>
            <a:r>
              <a:rPr lang="en-ZA" dirty="0">
                <a:solidFill>
                  <a:prstClr val="black"/>
                </a:solidFill>
              </a:rPr>
              <a:t>Support and empowerment </a:t>
            </a:r>
            <a:r>
              <a:rPr lang="en-ZA" dirty="0" smtClean="0">
                <a:solidFill>
                  <a:prstClr val="black"/>
                </a:solidFill>
              </a:rPr>
              <a:t>: </a:t>
            </a:r>
          </a:p>
          <a:p>
            <a:pPr lvl="1"/>
            <a:r>
              <a:rPr lang="en-US" dirty="0" smtClean="0">
                <a:solidFill>
                  <a:prstClr val="black"/>
                </a:solidFill>
              </a:rPr>
              <a:t>Support </a:t>
            </a:r>
            <a:r>
              <a:rPr lang="en-US" dirty="0">
                <a:solidFill>
                  <a:prstClr val="black"/>
                </a:solidFill>
              </a:rPr>
              <a:t>and </a:t>
            </a:r>
            <a:r>
              <a:rPr lang="en-US" dirty="0" smtClean="0">
                <a:solidFill>
                  <a:prstClr val="black"/>
                </a:solidFill>
              </a:rPr>
              <a:t>counselling and treatment </a:t>
            </a:r>
            <a:r>
              <a:rPr lang="en-US" dirty="0">
                <a:solidFill>
                  <a:prstClr val="black"/>
                </a:solidFill>
              </a:rPr>
              <a:t>services are provided to the survivors of GBV by council at our </a:t>
            </a:r>
            <a:r>
              <a:rPr lang="en-US" dirty="0" smtClean="0">
                <a:solidFill>
                  <a:prstClr val="black"/>
                </a:solidFill>
              </a:rPr>
              <a:t>clinics</a:t>
            </a:r>
          </a:p>
          <a:p>
            <a:pPr lvl="1"/>
            <a:r>
              <a:rPr lang="en-US" dirty="0" smtClean="0">
                <a:solidFill>
                  <a:prstClr val="black"/>
                </a:solidFill>
              </a:rPr>
              <a:t>Encourage </a:t>
            </a:r>
            <a:r>
              <a:rPr lang="en-US" dirty="0">
                <a:solidFill>
                  <a:prstClr val="black"/>
                </a:solidFill>
              </a:rPr>
              <a:t>adoption of GBV victims by families- </a:t>
            </a:r>
            <a:endParaRPr lang="en-US" dirty="0" smtClean="0">
              <a:solidFill>
                <a:prstClr val="black"/>
              </a:solidFill>
            </a:endParaRPr>
          </a:p>
          <a:p>
            <a:pPr lvl="1"/>
            <a:r>
              <a:rPr lang="en-US" dirty="0" smtClean="0">
                <a:solidFill>
                  <a:prstClr val="black"/>
                </a:solidFill>
              </a:rPr>
              <a:t>Community </a:t>
            </a:r>
            <a:r>
              <a:rPr lang="en-US" dirty="0">
                <a:solidFill>
                  <a:prstClr val="black"/>
                </a:solidFill>
              </a:rPr>
              <a:t>are empowered through training on GBV. Workshop training sessions allow participants to examine ways to empower women against </a:t>
            </a:r>
            <a:r>
              <a:rPr lang="en-US" dirty="0" smtClean="0">
                <a:solidFill>
                  <a:prstClr val="black"/>
                </a:solidFill>
              </a:rPr>
              <a:t>GBV.</a:t>
            </a:r>
            <a:endParaRPr lang="en-ZA" dirty="0">
              <a:solidFill>
                <a:prstClr val="black"/>
              </a:solidFill>
            </a:endParaRPr>
          </a:p>
          <a:p>
            <a:endParaRPr lang="en-ZW" dirty="0"/>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7" name="Picture 6"/>
          <p:cNvPicPr>
            <a:picLocks noChangeAspect="1"/>
          </p:cNvPicPr>
          <p:nvPr/>
        </p:nvPicPr>
        <p:blipFill rotWithShape="1">
          <a:blip r:embed="rId2"/>
          <a:srcRect l="22274" t="20617" r="24172" b="6872"/>
          <a:stretch/>
        </p:blipFill>
        <p:spPr>
          <a:xfrm>
            <a:off x="5867400" y="3694301"/>
            <a:ext cx="3276600" cy="271487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0000"/>
          <a:stretch/>
        </p:blipFill>
        <p:spPr>
          <a:xfrm rot="5400000">
            <a:off x="4431377" y="613050"/>
            <a:ext cx="3169920" cy="2971800"/>
          </a:xfrm>
          <a:prstGeom prst="rect">
            <a:avLst/>
          </a:prstGeom>
        </p:spPr>
      </p:pic>
    </p:spTree>
    <p:extLst>
      <p:ext uri="{BB962C8B-B14F-4D97-AF65-F5344CB8AC3E}">
        <p14:creationId xmlns:p14="http://schemas.microsoft.com/office/powerpoint/2010/main" val="427836554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921"/>
            <a:ext cx="7886700" cy="471489"/>
          </a:xfrm>
        </p:spPr>
        <p:txBody>
          <a:bodyPr>
            <a:noAutofit/>
          </a:bodyPr>
          <a:lstStyle/>
          <a:p>
            <a:pPr lvl="0" algn="ctr">
              <a:spcBef>
                <a:spcPct val="20000"/>
              </a:spcBef>
            </a:pPr>
            <a:r>
              <a:rPr lang="en-ZA" sz="2800" b="1" dirty="0">
                <a:solidFill>
                  <a:prstClr val="black"/>
                </a:solidFill>
                <a:ea typeface="+mn-ea"/>
                <a:cs typeface="+mn-cs"/>
              </a:rPr>
              <a:t>VIII. CLIMATE JUSTICE</a:t>
            </a:r>
            <a:endParaRPr lang="en-ZW" sz="2800" dirty="0">
              <a:solidFill>
                <a:prstClr val="black"/>
              </a:solidFill>
              <a:ea typeface="+mn-ea"/>
              <a:cs typeface="+mn-cs"/>
            </a:endParaRPr>
          </a:p>
        </p:txBody>
      </p:sp>
      <p:sp>
        <p:nvSpPr>
          <p:cNvPr id="3" name="Content Placeholder 2"/>
          <p:cNvSpPr>
            <a:spLocks noGrp="1"/>
          </p:cNvSpPr>
          <p:nvPr>
            <p:ph sz="half" idx="1"/>
          </p:nvPr>
        </p:nvSpPr>
        <p:spPr>
          <a:xfrm>
            <a:off x="628650" y="471489"/>
            <a:ext cx="4476750" cy="5705474"/>
          </a:xfrm>
          <a:ln>
            <a:noFill/>
          </a:ln>
        </p:spPr>
        <p:txBody>
          <a:bodyPr>
            <a:normAutofit fontScale="92500" lnSpcReduction="10000"/>
          </a:bodyPr>
          <a:lstStyle/>
          <a:p>
            <a:pPr marR="191135">
              <a:lnSpc>
                <a:spcPct val="115000"/>
              </a:lnSpc>
            </a:pPr>
            <a:r>
              <a:rPr lang="en-US" sz="1800" dirty="0" smtClean="0">
                <a:latin typeface="Tahoma" panose="020B0604030504040204" pitchFamily="34" charset="0"/>
                <a:ea typeface="Times New Roman" panose="02020603050405020304" pitchFamily="18" charset="0"/>
                <a:cs typeface="Times New Roman" panose="02020603050405020304" pitchFamily="18" charset="0"/>
              </a:rPr>
              <a:t>Council doesn’t have a climate change policy.</a:t>
            </a:r>
          </a:p>
          <a:p>
            <a:pPr marR="191135">
              <a:lnSpc>
                <a:spcPct val="115000"/>
              </a:lnSpc>
            </a:pPr>
            <a:r>
              <a:rPr lang="en-ZA" sz="1800" dirty="0">
                <a:latin typeface="Tahoma" panose="020B0604030504040204" pitchFamily="34" charset="0"/>
                <a:ea typeface="Times New Roman" panose="02020603050405020304" pitchFamily="18" charset="0"/>
                <a:cs typeface="Times New Roman" panose="02020603050405020304" pitchFamily="18" charset="0"/>
              </a:rPr>
              <a:t>W</a:t>
            </a:r>
            <a:r>
              <a:rPr lang="en-ZA" sz="1800" dirty="0" smtClean="0">
                <a:latin typeface="Tahoma" panose="020B0604030504040204" pitchFamily="34" charset="0"/>
                <a:ea typeface="Times New Roman" panose="02020603050405020304" pitchFamily="18" charset="0"/>
                <a:cs typeface="Times New Roman" panose="02020603050405020304" pitchFamily="18" charset="0"/>
              </a:rPr>
              <a:t>omen</a:t>
            </a:r>
            <a:r>
              <a:rPr lang="en-ZA" sz="1800" dirty="0">
                <a:latin typeface="Tahoma" panose="020B0604030504040204" pitchFamily="34" charset="0"/>
                <a:ea typeface="Times New Roman" panose="02020603050405020304" pitchFamily="18" charset="0"/>
                <a:cs typeface="Times New Roman" panose="02020603050405020304" pitchFamily="18" charset="0"/>
              </a:rPr>
              <a:t>, PWD, and youth are equally involved in projects that prevent climate change such as waste management, sustainable energy and </a:t>
            </a:r>
            <a:r>
              <a:rPr lang="en-ZA" sz="1800" dirty="0" smtClean="0">
                <a:latin typeface="Tahoma" panose="020B0604030504040204" pitchFamily="34" charset="0"/>
                <a:ea typeface="Times New Roman" panose="02020603050405020304" pitchFamily="18" charset="0"/>
                <a:cs typeface="Times New Roman" panose="02020603050405020304" pitchFamily="18" charset="0"/>
              </a:rPr>
              <a:t>recycling. For example they participate in </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Solid waste segregation for recycling (community based), Clean up campaigns that are being held by the Council.</a:t>
            </a:r>
          </a:p>
          <a:p>
            <a:pPr marR="191135">
              <a:lnSpc>
                <a:spcPct val="115000"/>
              </a:lnSpc>
            </a:pPr>
            <a:r>
              <a:rPr lang="en-ZA" sz="1800" dirty="0">
                <a:latin typeface="Tahoma" panose="020B0604030504040204" pitchFamily="34" charset="0"/>
                <a:ea typeface="Times New Roman" panose="02020603050405020304" pitchFamily="18" charset="0"/>
                <a:cs typeface="Times New Roman" panose="02020603050405020304" pitchFamily="18" charset="0"/>
              </a:rPr>
              <a:t>C</a:t>
            </a:r>
            <a:r>
              <a:rPr lang="en-ZA" sz="1800" dirty="0" smtClean="0">
                <a:latin typeface="Tahoma" panose="020B0604030504040204" pitchFamily="34" charset="0"/>
                <a:ea typeface="Times New Roman" panose="02020603050405020304" pitchFamily="18" charset="0"/>
                <a:cs typeface="Times New Roman" panose="02020603050405020304" pitchFamily="18" charset="0"/>
              </a:rPr>
              <a:t>ouncil </a:t>
            </a:r>
            <a:r>
              <a:rPr lang="en-ZA" sz="1800" dirty="0">
                <a:latin typeface="Tahoma" panose="020B0604030504040204" pitchFamily="34" charset="0"/>
                <a:ea typeface="Times New Roman" panose="02020603050405020304" pitchFamily="18" charset="0"/>
                <a:cs typeface="Times New Roman" panose="02020603050405020304" pitchFamily="18" charset="0"/>
              </a:rPr>
              <a:t>adapted or mitigated against climate </a:t>
            </a:r>
            <a:r>
              <a:rPr lang="en-ZA" sz="1800" dirty="0" smtClean="0">
                <a:latin typeface="Tahoma" panose="020B0604030504040204" pitchFamily="34" charset="0"/>
                <a:ea typeface="Times New Roman" panose="02020603050405020304" pitchFamily="18" charset="0"/>
                <a:cs typeface="Times New Roman" panose="02020603050405020304" pitchFamily="18" charset="0"/>
              </a:rPr>
              <a:t>change: </a:t>
            </a:r>
            <a:endParaRPr lang="en-ZA" sz="1800" dirty="0">
              <a:latin typeface="Calibri" panose="020F0502020204030204" pitchFamily="34" charset="0"/>
              <a:ea typeface="Calibri" panose="020F0502020204030204" pitchFamily="34" charset="0"/>
              <a:cs typeface="Times New Roman" panose="02020603050405020304" pitchFamily="18" charset="0"/>
            </a:endParaRPr>
          </a:p>
          <a:p>
            <a:pPr marL="285750" marR="191135" lvl="1" indent="-285750">
              <a:lnSpc>
                <a:spcPct val="115000"/>
              </a:lnSpc>
              <a:buFont typeface="Wingdings" panose="05000000000000000000" pitchFamily="2" charset="2"/>
              <a:buChar char="§"/>
            </a:pPr>
            <a:r>
              <a:rPr lang="en-US" sz="1500" dirty="0" smtClean="0">
                <a:latin typeface="Tahoma" panose="020B0604030504040204" pitchFamily="34" charset="0"/>
                <a:ea typeface="Times New Roman" panose="02020603050405020304" pitchFamily="18" charset="0"/>
                <a:cs typeface="Times New Roman" panose="02020603050405020304" pitchFamily="18" charset="0"/>
              </a:rPr>
              <a:t>Solar </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Energy - Use of solar energies as power backup for example solar installed at the 3 clinics and now installing at </a:t>
            </a:r>
            <a:r>
              <a:rPr lang="en-US" sz="1500" dirty="0" err="1" smtClean="0">
                <a:latin typeface="Tahoma" panose="020B0604030504040204" pitchFamily="34" charset="0"/>
                <a:ea typeface="Times New Roman" panose="02020603050405020304" pitchFamily="18" charset="0"/>
                <a:cs typeface="Times New Roman" panose="02020603050405020304" pitchFamily="18" charset="0"/>
              </a:rPr>
              <a:t>centres</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a:t>
            </a:r>
          </a:p>
          <a:p>
            <a:pPr marL="285750" marR="191135" lvl="1" indent="-285750">
              <a:lnSpc>
                <a:spcPct val="115000"/>
              </a:lnSpc>
              <a:buFont typeface="Wingdings" panose="05000000000000000000" pitchFamily="2" charset="2"/>
              <a:buChar char="§"/>
            </a:pPr>
            <a:r>
              <a:rPr lang="en-US" sz="1500" dirty="0" smtClean="0">
                <a:latin typeface="Tahoma" panose="020B0604030504040204" pitchFamily="34" charset="0"/>
                <a:ea typeface="Times New Roman" panose="02020603050405020304" pitchFamily="18" charset="0"/>
                <a:cs typeface="Times New Roman" panose="02020603050405020304" pitchFamily="18" charset="0"/>
              </a:rPr>
              <a:t>Solid </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waste segregation for recycling (community </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based)</a:t>
            </a:r>
          </a:p>
          <a:p>
            <a:pPr marL="285750" marR="191135" lvl="1" indent="-285750">
              <a:lnSpc>
                <a:spcPct val="115000"/>
              </a:lnSpc>
              <a:buFont typeface="Wingdings" panose="05000000000000000000" pitchFamily="2" charset="2"/>
              <a:buChar char="§"/>
            </a:pPr>
            <a:r>
              <a:rPr lang="en-US" sz="1500" dirty="0" smtClean="0">
                <a:latin typeface="Tahoma" panose="020B0604030504040204" pitchFamily="34" charset="0"/>
                <a:ea typeface="Times New Roman" panose="02020603050405020304" pitchFamily="18" charset="0"/>
                <a:cs typeface="Times New Roman" panose="02020603050405020304" pitchFamily="18" charset="0"/>
              </a:rPr>
              <a:t>Reforestation</a:t>
            </a:r>
            <a:endParaRPr lang="en-US" sz="1500" dirty="0">
              <a:latin typeface="Tahoma" panose="020B0604030504040204" pitchFamily="34" charset="0"/>
              <a:ea typeface="Times New Roman" panose="02020603050405020304" pitchFamily="18" charset="0"/>
              <a:cs typeface="Times New Roman" panose="02020603050405020304" pitchFamily="18" charset="0"/>
            </a:endParaRPr>
          </a:p>
          <a:p>
            <a:pPr marL="285750" marR="191135" lvl="1" indent="-285750">
              <a:lnSpc>
                <a:spcPct val="115000"/>
              </a:lnSpc>
              <a:buFont typeface="Wingdings" panose="05000000000000000000" pitchFamily="2" charset="2"/>
              <a:buChar char="§"/>
            </a:pPr>
            <a:r>
              <a:rPr lang="en-US" sz="1500" dirty="0" smtClean="0">
                <a:latin typeface="Tahoma" panose="020B0604030504040204" pitchFamily="34" charset="0"/>
                <a:ea typeface="Times New Roman" panose="02020603050405020304" pitchFamily="18" charset="0"/>
                <a:cs typeface="Times New Roman" panose="02020603050405020304" pitchFamily="18" charset="0"/>
              </a:rPr>
              <a:t>Clean-up </a:t>
            </a:r>
            <a:r>
              <a:rPr lang="en-US" sz="1500" dirty="0" smtClean="0">
                <a:latin typeface="Tahoma" panose="020B0604030504040204" pitchFamily="34" charset="0"/>
                <a:ea typeface="Times New Roman" panose="02020603050405020304" pitchFamily="18" charset="0"/>
                <a:cs typeface="Times New Roman" panose="02020603050405020304" pitchFamily="18" charset="0"/>
              </a:rPr>
              <a:t>Campaigns</a:t>
            </a:r>
            <a:endParaRPr lang="en-ZA" sz="1500" dirty="0" smtClean="0">
              <a:latin typeface="Tahoma" panose="020B0604030504040204" pitchFamily="34" charset="0"/>
              <a:ea typeface="Times New Roman" panose="02020603050405020304" pitchFamily="18" charset="0"/>
              <a:cs typeface="Times New Roman" panose="02020603050405020304" pitchFamily="18" charset="0"/>
            </a:endParaRPr>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GB" sz="2400" i="1" dirty="0"/>
              <a:t> </a:t>
            </a:r>
            <a:endParaRPr lang="en-ZW" sz="2400" dirty="0"/>
          </a:p>
        </p:txBody>
      </p:sp>
      <p:pic>
        <p:nvPicPr>
          <p:cNvPr id="5" name="Picture 4"/>
          <p:cNvPicPr>
            <a:picLocks noChangeAspect="1"/>
          </p:cNvPicPr>
          <p:nvPr/>
        </p:nvPicPr>
        <p:blipFill>
          <a:blip r:embed="rId3"/>
          <a:stretch>
            <a:fillRect/>
          </a:stretch>
        </p:blipFill>
        <p:spPr>
          <a:xfrm>
            <a:off x="4660138" y="513119"/>
            <a:ext cx="4267570" cy="216426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250" r="5000"/>
          <a:stretch/>
        </p:blipFill>
        <p:spPr>
          <a:xfrm>
            <a:off x="4660138" y="2739950"/>
            <a:ext cx="4280339" cy="23654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9234" y="4266114"/>
            <a:ext cx="4369377" cy="2132672"/>
          </a:xfrm>
          <a:prstGeom prst="rect">
            <a:avLst/>
          </a:prstGeom>
        </p:spPr>
      </p:pic>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2"/>
            <a:ext cx="7886700" cy="545805"/>
          </a:xfrm>
        </p:spPr>
        <p:txBody>
          <a:bodyPr>
            <a:normAutofit/>
          </a:bodyPr>
          <a:lstStyle/>
          <a:p>
            <a:r>
              <a:rPr lang="en-ZA" sz="2800" b="1" dirty="0">
                <a:solidFill>
                  <a:prstClr val="black"/>
                </a:solidFill>
                <a:ea typeface="+mn-ea"/>
                <a:cs typeface="+mn-cs"/>
              </a:rPr>
              <a:t>IX. GENDER MANAGEMENT SYSTEM </a:t>
            </a:r>
            <a:endParaRPr lang="en-ZA" sz="2800" dirty="0"/>
          </a:p>
        </p:txBody>
      </p:sp>
      <p:sp>
        <p:nvSpPr>
          <p:cNvPr id="3" name="Content Placeholder 2"/>
          <p:cNvSpPr>
            <a:spLocks noGrp="1"/>
          </p:cNvSpPr>
          <p:nvPr>
            <p:ph idx="1"/>
          </p:nvPr>
        </p:nvSpPr>
        <p:spPr>
          <a:xfrm>
            <a:off x="228600" y="554944"/>
            <a:ext cx="4495800" cy="5769656"/>
          </a:xfrm>
          <a:ln>
            <a:noFill/>
          </a:ln>
        </p:spPr>
        <p:txBody>
          <a:bodyPr>
            <a:noAutofit/>
          </a:bodyPr>
          <a:lstStyle/>
          <a:p>
            <a:pPr lvl="0">
              <a:spcBef>
                <a:spcPts val="0"/>
              </a:spcBef>
              <a:buFont typeface="Wingdings" panose="05000000000000000000" pitchFamily="2" charset="2"/>
              <a:buChar char="§"/>
            </a:pPr>
            <a:r>
              <a:rPr lang="en-ZW" sz="1800" dirty="0" smtClean="0">
                <a:latin typeface="Tahoma" panose="020B0604030504040204" pitchFamily="34" charset="0"/>
                <a:ea typeface="Tahoma" panose="020B0604030504040204" pitchFamily="34" charset="0"/>
                <a:cs typeface="Tahoma" panose="020B0604030504040204" pitchFamily="34" charset="0"/>
              </a:rPr>
              <a:t>Gender </a:t>
            </a:r>
            <a:r>
              <a:rPr lang="en-ZW" sz="1800" dirty="0">
                <a:latin typeface="Tahoma" panose="020B0604030504040204" pitchFamily="34" charset="0"/>
                <a:ea typeface="Tahoma" panose="020B0604030504040204" pitchFamily="34" charset="0"/>
                <a:cs typeface="Tahoma" panose="020B0604030504040204" pitchFamily="34" charset="0"/>
              </a:rPr>
              <a:t>structures exist in council- e.g. Gender focal </a:t>
            </a:r>
            <a:r>
              <a:rPr lang="en-ZW" sz="1800" dirty="0" smtClean="0">
                <a:latin typeface="Tahoma" panose="020B0604030504040204" pitchFamily="34" charset="0"/>
                <a:ea typeface="Tahoma" panose="020B0604030504040204" pitchFamily="34" charset="0"/>
                <a:cs typeface="Tahoma" panose="020B0604030504040204" pitchFamily="34" charset="0"/>
              </a:rPr>
              <a:t>person, a departmental GFPs, </a:t>
            </a:r>
            <a:r>
              <a:rPr lang="en-ZW" sz="1800" dirty="0">
                <a:latin typeface="Tahoma" panose="020B0604030504040204" pitchFamily="34" charset="0"/>
                <a:ea typeface="Tahoma" panose="020B0604030504040204" pitchFamily="34" charset="0"/>
                <a:cs typeface="Tahoma" panose="020B0604030504040204" pitchFamily="34" charset="0"/>
              </a:rPr>
              <a:t>gender </a:t>
            </a:r>
            <a:r>
              <a:rPr lang="en-ZW" sz="1800" dirty="0" smtClean="0">
                <a:latin typeface="Tahoma" panose="020B0604030504040204" pitchFamily="34" charset="0"/>
                <a:ea typeface="Tahoma" panose="020B0604030504040204" pitchFamily="34" charset="0"/>
                <a:cs typeface="Tahoma" panose="020B0604030504040204" pitchFamily="34" charset="0"/>
              </a:rPr>
              <a:t>committee </a:t>
            </a:r>
            <a:r>
              <a:rPr lang="en-US" sz="1800" dirty="0" smtClean="0">
                <a:latin typeface="Tahoma" panose="020B0604030504040204" pitchFamily="34" charset="0"/>
                <a:ea typeface="Tahoma" panose="020B0604030504040204" pitchFamily="34" charset="0"/>
                <a:cs typeface="Tahoma" panose="020B0604030504040204" pitchFamily="34" charset="0"/>
              </a:rPr>
              <a:t>has recently been set consisting of policy makers</a:t>
            </a:r>
            <a:r>
              <a:rPr lang="en-ZW" sz="1800" dirty="0" smtClean="0">
                <a:latin typeface="Tahoma" panose="020B0604030504040204" pitchFamily="34" charset="0"/>
                <a:ea typeface="Tahoma" panose="020B0604030504040204" pitchFamily="34" charset="0"/>
                <a:cs typeface="Tahoma" panose="020B0604030504040204" pitchFamily="34" charset="0"/>
              </a:rPr>
              <a:t>, </a:t>
            </a:r>
            <a:r>
              <a:rPr lang="en-ZW" sz="1800" dirty="0">
                <a:latin typeface="Tahoma" panose="020B0604030504040204" pitchFamily="34" charset="0"/>
                <a:ea typeface="Tahoma" panose="020B0604030504040204" pitchFamily="34" charset="0"/>
                <a:cs typeface="Tahoma" panose="020B0604030504040204" pitchFamily="34" charset="0"/>
              </a:rPr>
              <a:t>gender </a:t>
            </a:r>
            <a:r>
              <a:rPr lang="en-ZW" sz="1800" dirty="0" smtClean="0">
                <a:latin typeface="Tahoma" panose="020B0604030504040204" pitchFamily="34" charset="0"/>
                <a:ea typeface="Tahoma" panose="020B0604030504040204" pitchFamily="34" charset="0"/>
                <a:cs typeface="Tahoma" panose="020B0604030504040204" pitchFamily="34" charset="0"/>
              </a:rPr>
              <a:t>champion. </a:t>
            </a:r>
            <a:endParaRPr lang="en-ZW" sz="1800" dirty="0">
              <a:latin typeface="Tahoma" panose="020B0604030504040204" pitchFamily="34" charset="0"/>
              <a:ea typeface="Tahoma" panose="020B0604030504040204" pitchFamily="34" charset="0"/>
              <a:cs typeface="Tahoma" panose="020B0604030504040204" pitchFamily="34" charset="0"/>
            </a:endParaRPr>
          </a:p>
          <a:p>
            <a:pPr lvl="0">
              <a:spcBef>
                <a:spcPts val="0"/>
              </a:spcBef>
              <a:buFont typeface="Wingdings" panose="05000000000000000000" pitchFamily="2" charset="2"/>
              <a:buChar char="§"/>
            </a:pPr>
            <a:r>
              <a:rPr lang="en-US" sz="1800" dirty="0" smtClean="0">
                <a:latin typeface="Tahoma" panose="020B0604030504040204" pitchFamily="34" charset="0"/>
                <a:ea typeface="Tahoma" panose="020B0604030504040204" pitchFamily="34" charset="0"/>
                <a:cs typeface="Tahoma" panose="020B0604030504040204" pitchFamily="34" charset="0"/>
              </a:rPr>
              <a:t>Yes the council’s Gender Action Plan aligned to the Council’s strategic plan. The projects in the Strategic plan are gender responsive.</a:t>
            </a:r>
          </a:p>
          <a:p>
            <a:pPr lvl="0">
              <a:spcBef>
                <a:spcPts val="0"/>
              </a:spcBef>
              <a:buFont typeface="Wingdings" panose="05000000000000000000" pitchFamily="2" charset="2"/>
              <a:buChar char="§"/>
            </a:pPr>
            <a:r>
              <a:rPr lang="en-US" sz="1800" dirty="0" smtClean="0">
                <a:latin typeface="Tahoma" panose="020B0604030504040204" pitchFamily="34" charset="0"/>
                <a:ea typeface="Tahoma" panose="020B0604030504040204" pitchFamily="34" charset="0"/>
                <a:cs typeface="Tahoma" panose="020B0604030504040204" pitchFamily="34" charset="0"/>
              </a:rPr>
              <a:t>The Town Clerk's as well as HOD's performance contract has gender mainstreaming key functionaries written.</a:t>
            </a:r>
          </a:p>
          <a:p>
            <a:pPr lvl="0">
              <a:spcBef>
                <a:spcPts val="0"/>
              </a:spcBef>
            </a:pPr>
            <a:r>
              <a:rPr lang="en-US" sz="1800" dirty="0" smtClean="0">
                <a:latin typeface="Tahoma" panose="020B0604030504040204" pitchFamily="34" charset="0"/>
                <a:ea typeface="Tahoma" panose="020B0604030504040204" pitchFamily="34" charset="0"/>
                <a:cs typeface="Tahoma" panose="020B0604030504040204" pitchFamily="34" charset="0"/>
              </a:rPr>
              <a:t>Monitoring and Evaluation is done through quarterly performance appraisals and </a:t>
            </a:r>
            <a:r>
              <a:rPr lang="en-US" sz="1800" dirty="0" smtClean="0">
                <a:latin typeface="Tahoma" panose="020B0604030504040204" pitchFamily="34" charset="0"/>
                <a:ea typeface="Tahoma" panose="020B0604030504040204" pitchFamily="34" charset="0"/>
                <a:cs typeface="Tahoma" panose="020B0604030504040204" pitchFamily="34" charset="0"/>
              </a:rPr>
              <a:t>reports, exhibitions. </a:t>
            </a: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lvl="0">
              <a:spcBef>
                <a:spcPts val="0"/>
              </a:spcBef>
              <a:buFont typeface="Wingdings" panose="05000000000000000000" pitchFamily="2" charset="2"/>
              <a:buChar char="§"/>
            </a:pPr>
            <a:r>
              <a:rPr lang="en-US" sz="1800" dirty="0" smtClean="0">
                <a:latin typeface="Tahoma" panose="020B0604030504040204" pitchFamily="34" charset="0"/>
                <a:ea typeface="Tahoma" panose="020B0604030504040204" pitchFamily="34" charset="0"/>
                <a:cs typeface="Tahoma" panose="020B0604030504040204" pitchFamily="34" charset="0"/>
              </a:rPr>
              <a:t>Council gender sensitive and responsive budgeting and Action Plans are used for monitoring.</a:t>
            </a:r>
          </a:p>
          <a:p>
            <a:pPr lvl="0">
              <a:spcBef>
                <a:spcPts val="0"/>
              </a:spcBef>
              <a:buFont typeface="Wingdings" panose="05000000000000000000" pitchFamily="2" charset="2"/>
              <a:buChar char="§"/>
            </a:pPr>
            <a:r>
              <a:rPr lang="en-US" sz="1800" dirty="0" smtClean="0">
                <a:latin typeface="Tahoma" panose="020B0604030504040204" pitchFamily="34" charset="0"/>
                <a:ea typeface="Tahoma" panose="020B0604030504040204" pitchFamily="34" charset="0"/>
                <a:cs typeface="Tahoma" panose="020B0604030504040204" pitchFamily="34" charset="0"/>
              </a:rPr>
              <a:t>The strategic plan is used for monitoring as well.</a:t>
            </a:r>
          </a:p>
          <a:p>
            <a:pPr lvl="0">
              <a:spcBef>
                <a:spcPts val="0"/>
              </a:spcBef>
              <a:buFont typeface="Wingdings" panose="05000000000000000000" pitchFamily="2" charset="2"/>
              <a:buChar char="§"/>
            </a:pPr>
            <a:r>
              <a:rPr lang="en-US" sz="1800" dirty="0" smtClean="0">
                <a:latin typeface="Tahoma" panose="020B0604030504040204" pitchFamily="34" charset="0"/>
                <a:ea typeface="Tahoma" panose="020B0604030504040204" pitchFamily="34" charset="0"/>
                <a:cs typeface="Tahoma" panose="020B0604030504040204" pitchFamily="34" charset="0"/>
              </a:rPr>
              <a:t>The performance contract of the Town Clerk is another monitoring tool as well.</a:t>
            </a:r>
          </a:p>
          <a:p>
            <a:pPr marL="0" lvl="0" indent="0">
              <a:spcBef>
                <a:spcPts val="0"/>
              </a:spcBef>
              <a:buNone/>
            </a:pPr>
            <a:endPar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514350" lvl="0" indent="-514350">
              <a:spcBef>
                <a:spcPts val="0"/>
              </a:spcBef>
              <a:buAutoNum type="arabicPeriod"/>
            </a:pPr>
            <a:endParaRPr lang="en-ZW" sz="1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0000" r="6666"/>
          <a:stretch/>
        </p:blipFill>
        <p:spPr>
          <a:xfrm>
            <a:off x="4495800" y="639762"/>
            <a:ext cx="4634990" cy="231749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16" t="12700" r="9985" b="17603"/>
          <a:stretch/>
        </p:blipFill>
        <p:spPr>
          <a:xfrm>
            <a:off x="4610100" y="2925421"/>
            <a:ext cx="3733800" cy="1752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590" y="4425939"/>
            <a:ext cx="3886200" cy="1972847"/>
          </a:xfrm>
          <a:prstGeom prst="rect">
            <a:avLst/>
          </a:prstGeom>
        </p:spPr>
      </p:pic>
    </p:spTree>
    <p:extLst>
      <p:ext uri="{BB962C8B-B14F-4D97-AF65-F5344CB8AC3E}">
        <p14:creationId xmlns:p14="http://schemas.microsoft.com/office/powerpoint/2010/main" val="8138316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544"/>
            <a:ext cx="7886700" cy="471489"/>
          </a:xfrm>
        </p:spPr>
        <p:txBody>
          <a:bodyPr>
            <a:normAutofit fontScale="90000"/>
          </a:bodyPr>
          <a:lstStyle/>
          <a:p>
            <a:r>
              <a:rPr lang="en-ZA" sz="2800" b="1" dirty="0" smtClean="0">
                <a:solidFill>
                  <a:prstClr val="black"/>
                </a:solidFill>
                <a:ea typeface="+mn-ea"/>
                <a:cs typeface="+mn-cs"/>
              </a:rPr>
              <a:t>X</a:t>
            </a:r>
            <a:r>
              <a:rPr lang="en-ZA" sz="2800" b="1" dirty="0">
                <a:solidFill>
                  <a:prstClr val="black"/>
                </a:solidFill>
                <a:ea typeface="+mn-ea"/>
                <a:cs typeface="+mn-cs"/>
              </a:rPr>
              <a:t>. GENDER </a:t>
            </a:r>
            <a:r>
              <a:rPr lang="en-ZA" sz="2800" b="1" dirty="0" smtClean="0">
                <a:solidFill>
                  <a:prstClr val="black"/>
                </a:solidFill>
                <a:ea typeface="+mn-ea"/>
                <a:cs typeface="+mn-cs"/>
              </a:rPr>
              <a:t>RESPONSIVE BUDGETING </a:t>
            </a:r>
            <a:endParaRPr lang="en-ZA" sz="2800" dirty="0"/>
          </a:p>
        </p:txBody>
      </p:sp>
      <p:sp>
        <p:nvSpPr>
          <p:cNvPr id="3" name="Content Placeholder 2"/>
          <p:cNvSpPr>
            <a:spLocks noGrp="1"/>
          </p:cNvSpPr>
          <p:nvPr>
            <p:ph idx="1"/>
          </p:nvPr>
        </p:nvSpPr>
        <p:spPr>
          <a:xfrm>
            <a:off x="304800" y="609600"/>
            <a:ext cx="4419600" cy="5135563"/>
          </a:xfrm>
          <a:ln>
            <a:noFill/>
          </a:ln>
        </p:spPr>
        <p:txBody>
          <a:bodyPr>
            <a:normAutofit/>
          </a:bodyPr>
          <a:lstStyle/>
          <a:p>
            <a:pPr lvl="0">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Yes, the Council submitted an entry in the GRB category.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0">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Council is drawing up a Gender Responsive Budget statement as per Ministry Guidelines.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0">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Council </a:t>
            </a:r>
            <a:r>
              <a:rPr lang="en-US" sz="2000" dirty="0" smtClean="0">
                <a:latin typeface="Tahoma" panose="020B0604030504040204" pitchFamily="34" charset="0"/>
                <a:ea typeface="Tahoma" panose="020B0604030504040204" pitchFamily="34" charset="0"/>
                <a:cs typeface="Tahoma" panose="020B0604030504040204" pitchFamily="34" charset="0"/>
              </a:rPr>
              <a:t>has budgeted for Gender mainstreaming activities and projects – including gender specific and all mainstream projects</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0" lvl="0" indent="0">
              <a:spcBef>
                <a:spcPts val="0"/>
              </a:spcBef>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0">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Employment equity has also been included in the budget, looking at, capacity building, internships and staff development for all women, men and youth, PWD.</a:t>
            </a:r>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p:cNvPicPr>
            <a:picLocks noChangeAspect="1"/>
          </p:cNvPicPr>
          <p:nvPr/>
        </p:nvPicPr>
        <p:blipFill>
          <a:blip r:embed="rId2"/>
          <a:stretch>
            <a:fillRect/>
          </a:stretch>
        </p:blipFill>
        <p:spPr>
          <a:xfrm>
            <a:off x="4876800" y="609600"/>
            <a:ext cx="4017612" cy="2200847"/>
          </a:xfrm>
          <a:prstGeom prst="rect">
            <a:avLst/>
          </a:prstGeom>
        </p:spPr>
      </p:pic>
      <p:pic>
        <p:nvPicPr>
          <p:cNvPr id="7" name="Picture 6"/>
          <p:cNvPicPr>
            <a:picLocks noChangeAspect="1"/>
          </p:cNvPicPr>
          <p:nvPr/>
        </p:nvPicPr>
        <p:blipFill>
          <a:blip r:embed="rId3"/>
          <a:stretch>
            <a:fillRect/>
          </a:stretch>
        </p:blipFill>
        <p:spPr>
          <a:xfrm>
            <a:off x="4815835" y="3149672"/>
            <a:ext cx="4078577" cy="2511770"/>
          </a:xfrm>
          <a:prstGeom prst="rect">
            <a:avLst/>
          </a:prstGeom>
        </p:spPr>
      </p:pic>
    </p:spTree>
    <p:extLst>
      <p:ext uri="{BB962C8B-B14F-4D97-AF65-F5344CB8AC3E}">
        <p14:creationId xmlns:p14="http://schemas.microsoft.com/office/powerpoint/2010/main" val="184560018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W" b="1" dirty="0">
                <a:solidFill>
                  <a:schemeClr val="tx1"/>
                </a:solidFill>
                <a:latin typeface="Tahoma" panose="020B0604030504040204" pitchFamily="34" charset="0"/>
                <a:ea typeface="Tahoma" panose="020B0604030504040204" pitchFamily="34" charset="0"/>
                <a:cs typeface="Tahoma" panose="020B0604030504040204" pitchFamily="34" charset="0"/>
              </a:rPr>
              <a:t>CHALLENGES</a:t>
            </a:r>
            <a:endParaRPr lang="en-ZW"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1752600"/>
            <a:ext cx="8065294" cy="3766185"/>
          </a:xfrm>
        </p:spPr>
        <p:txBody>
          <a:bodyPr>
            <a:normAutofit lnSpcReduction="10000"/>
          </a:bodyPr>
          <a:lstStyle/>
          <a:p>
            <a:pPr lvl="0"/>
            <a:r>
              <a:rPr lang="en-ZA" sz="2800" b="1" dirty="0"/>
              <a:t>Ignorance from other counterparts</a:t>
            </a:r>
            <a:r>
              <a:rPr lang="en-ZA" sz="2800" dirty="0"/>
              <a:t>: managed through gender awareness campaigns and positive response can be noted.</a:t>
            </a:r>
          </a:p>
          <a:p>
            <a:r>
              <a:rPr lang="en-ZA" sz="2800" b="1" dirty="0"/>
              <a:t>Poor local participation</a:t>
            </a:r>
            <a:r>
              <a:rPr lang="en-ZA" sz="2800" dirty="0"/>
              <a:t>: managed through gender awareness campaigns and positive response.</a:t>
            </a:r>
          </a:p>
          <a:p>
            <a:r>
              <a:rPr lang="en-ZA" sz="2800" b="1" dirty="0"/>
              <a:t>Financial constrains </a:t>
            </a:r>
            <a:r>
              <a:rPr lang="en-ZA" sz="2800" dirty="0"/>
              <a:t>to do some activities pertaining to gender specific programmes and also to hold the hub and spoke meetings, look and learns: Council has budgeted for all the activities to be done in the following budget year.</a:t>
            </a:r>
          </a:p>
          <a:p>
            <a:pPr marL="0" indent="0">
              <a:buNone/>
            </a:pPr>
            <a:endParaRPr lang="en-ZW" dirty="0"/>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264074578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3"/>
            <a:ext cx="8651081" cy="948267"/>
          </a:xfrm>
        </p:spPr>
        <p:txBody>
          <a:bodyPr>
            <a:normAutofit/>
          </a:bodyPr>
          <a:lstStyle/>
          <a:p>
            <a:r>
              <a:rPr lang="en-ZA" sz="3200" b="1" dirty="0">
                <a:solidFill>
                  <a:schemeClr val="tx1"/>
                </a:solidFill>
                <a:latin typeface="Tahoma" panose="020B0604030504040204" pitchFamily="34" charset="0"/>
                <a:ea typeface="Tahoma" panose="020B0604030504040204" pitchFamily="34" charset="0"/>
                <a:cs typeface="Tahoma" panose="020B0604030504040204" pitchFamily="34" charset="0"/>
              </a:rPr>
              <a:t>LESSON LEARNED AND INNOVATION </a:t>
            </a:r>
            <a:endParaRPr lang="en-ZA"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07206" y="1524001"/>
            <a:ext cx="8065294" cy="4235578"/>
          </a:xfrm>
        </p:spPr>
        <p:txBody>
          <a:bodyPr>
            <a:normAutofit fontScale="92500" lnSpcReduction="10000"/>
          </a:bodyPr>
          <a:lstStyle/>
          <a:p>
            <a:pPr lvl="0"/>
            <a:r>
              <a:rPr lang="en-US" sz="2800" dirty="0"/>
              <a:t>Gender mainstreaming is </a:t>
            </a:r>
            <a:r>
              <a:rPr lang="en-US" sz="2800" dirty="0" smtClean="0"/>
              <a:t>a </a:t>
            </a:r>
            <a:r>
              <a:rPr lang="en-US" sz="2800" dirty="0"/>
              <a:t>cross cutting issue in every council section.</a:t>
            </a:r>
          </a:p>
          <a:p>
            <a:pPr lvl="0"/>
            <a:r>
              <a:rPr lang="en-US" sz="2800" dirty="0"/>
              <a:t>With the COEs, hub and spoke, we have learnt to adopt laws and/or policies that require equitable representation of women on decision-making bodies.</a:t>
            </a:r>
          </a:p>
          <a:p>
            <a:pPr lvl="0"/>
            <a:r>
              <a:rPr lang="en-US" sz="2800" dirty="0"/>
              <a:t>Council now have sex disaggregated data, gender issues are now being considered in the budgeting process, housing allocations, provision of market stall and in the recruitment process. </a:t>
            </a:r>
            <a:endParaRPr lang="en-US" sz="2800" dirty="0" smtClean="0"/>
          </a:p>
          <a:p>
            <a:pPr lvl="0"/>
            <a:r>
              <a:rPr lang="en-US" sz="2800" dirty="0" smtClean="0"/>
              <a:t>These </a:t>
            </a:r>
            <a:r>
              <a:rPr lang="en-US" sz="2800" dirty="0"/>
              <a:t>COEs actively increased female participation in local government especially in areas which were believed to be male areas only.</a:t>
            </a:r>
          </a:p>
          <a:p>
            <a:pPr marL="0" indent="0">
              <a:buNone/>
            </a:pPr>
            <a:endParaRPr lang="en-ZA" sz="2000" dirty="0"/>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365157219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91"/>
            <a:ext cx="9144000" cy="975009"/>
          </a:xfrm>
        </p:spPr>
        <p:txBody>
          <a:bodyPr>
            <a:noAutofit/>
          </a:bodyPr>
          <a:lstStyle/>
          <a:p>
            <a:pPr algn="ctr"/>
            <a:r>
              <a:rPr lang="en-ZA" sz="3600" b="1" dirty="0">
                <a:solidFill>
                  <a:schemeClr val="tx1"/>
                </a:solidFill>
                <a:latin typeface="Tahoma" panose="020B0604030504040204" pitchFamily="34" charset="0"/>
                <a:ea typeface="Tahoma" panose="020B0604030504040204" pitchFamily="34" charset="0"/>
                <a:cs typeface="Tahoma" panose="020B0604030504040204" pitchFamily="34" charset="0"/>
              </a:rPr>
              <a:t>SUSTAINABILITY AND REPLICATION</a:t>
            </a:r>
            <a:endParaRPr lang="en-ZA"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5" name="Rectangle 4"/>
          <p:cNvSpPr/>
          <p:nvPr/>
        </p:nvSpPr>
        <p:spPr>
          <a:xfrm>
            <a:off x="304800" y="1443841"/>
            <a:ext cx="8534400" cy="4154984"/>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COE, hub and spoke work can be sustained in Council by engaging all stakeholders and representatives from all the Council Departments, from </a:t>
            </a:r>
            <a:r>
              <a:rPr lang="en-US" sz="2400" dirty="0" smtClean="0">
                <a:latin typeface="Tahoma" panose="020B0604030504040204" pitchFamily="34" charset="0"/>
                <a:ea typeface="Tahoma" panose="020B0604030504040204" pitchFamily="34" charset="0"/>
                <a:cs typeface="Tahoma" panose="020B0604030504040204" pitchFamily="34" charset="0"/>
              </a:rPr>
              <a:t>Councilors </a:t>
            </a:r>
            <a:r>
              <a:rPr lang="en-US" sz="2400" dirty="0">
                <a:latin typeface="Tahoma" panose="020B0604030504040204" pitchFamily="34" charset="0"/>
                <a:ea typeface="Tahoma" panose="020B0604030504040204" pitchFamily="34" charset="0"/>
                <a:cs typeface="Tahoma" panose="020B0604030504040204" pitchFamily="34" charset="0"/>
              </a:rPr>
              <a:t>and all other stakeholders. </a:t>
            </a:r>
          </a:p>
          <a:p>
            <a:r>
              <a:rPr lang="en-US" sz="2400" dirty="0">
                <a:latin typeface="Tahoma" panose="020B0604030504040204" pitchFamily="34" charset="0"/>
                <a:ea typeface="Tahoma" panose="020B0604030504040204" pitchFamily="34" charset="0"/>
                <a:cs typeface="Tahoma" panose="020B0604030504040204" pitchFamily="34" charset="0"/>
              </a:rPr>
              <a:t>COE work can be shared to other local authorities through exchange visits and sharing of best practices. Council can encourage other local authorities to join the Centre of Excellence as well as other projects that are available in gender mainstreaming. </a:t>
            </a:r>
          </a:p>
          <a:p>
            <a:r>
              <a:rPr lang="en-US" sz="2400" dirty="0">
                <a:latin typeface="Tahoma" panose="020B0604030504040204" pitchFamily="34" charset="0"/>
                <a:ea typeface="Tahoma" panose="020B0604030504040204" pitchFamily="34" charset="0"/>
                <a:cs typeface="Tahoma" panose="020B0604030504040204" pitchFamily="34" charset="0"/>
              </a:rPr>
              <a:t>Council can share ideas on COE when during workshops and trainings as well as hub and spoke meetings.</a:t>
            </a:r>
          </a:p>
        </p:txBody>
      </p:sp>
    </p:spTree>
    <p:extLst>
      <p:ext uri="{BB962C8B-B14F-4D97-AF65-F5344CB8AC3E}">
        <p14:creationId xmlns:p14="http://schemas.microsoft.com/office/powerpoint/2010/main" val="166136676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2450" y="197431"/>
            <a:ext cx="8229600" cy="762000"/>
          </a:xfrm>
        </p:spPr>
        <p:txBody>
          <a:bodyPr>
            <a:normAutofit/>
          </a:bodyPr>
          <a:lstStyle/>
          <a:p>
            <a:pPr algn="ctr"/>
            <a:r>
              <a:rPr lang="en-ZW" b="1" dirty="0">
                <a:solidFill>
                  <a:schemeClr val="tx1"/>
                </a:solidFill>
                <a:latin typeface="Tahoma" panose="020B0604030504040204" pitchFamily="34" charset="0"/>
                <a:ea typeface="Tahoma" panose="020B0604030504040204" pitchFamily="34" charset="0"/>
                <a:cs typeface="Tahoma" panose="020B0604030504040204" pitchFamily="34" charset="0"/>
              </a:rPr>
              <a:t>OVERVIEW </a:t>
            </a:r>
          </a:p>
        </p:txBody>
      </p:sp>
      <p:sp>
        <p:nvSpPr>
          <p:cNvPr id="5" name="Content Placeholder 4"/>
          <p:cNvSpPr>
            <a:spLocks noGrp="1"/>
          </p:cNvSpPr>
          <p:nvPr>
            <p:ph idx="1"/>
          </p:nvPr>
        </p:nvSpPr>
        <p:spPr>
          <a:xfrm>
            <a:off x="685800" y="959431"/>
            <a:ext cx="8229600" cy="5211763"/>
          </a:xfrm>
        </p:spPr>
        <p:txBody>
          <a:bodyPr>
            <a:normAutofit/>
          </a:bodyPr>
          <a:lstStyle/>
          <a:p>
            <a:pPr marL="0" indent="0">
              <a:buNone/>
            </a:pPr>
            <a:endParaRPr lang="en-ZA" sz="2800"/>
          </a:p>
          <a:p>
            <a:endParaRPr lang="en-GB" sz="2800"/>
          </a:p>
          <a:p>
            <a:endParaRPr lang="en-GB" sz="2800"/>
          </a:p>
          <a:p>
            <a:endParaRPr lang="en-ZW" sz="2600" dirty="0"/>
          </a:p>
        </p:txBody>
      </p:sp>
      <p:graphicFrame>
        <p:nvGraphicFramePr>
          <p:cNvPr id="2" name="Table 1"/>
          <p:cNvGraphicFramePr>
            <a:graphicFrameLocks noGrp="1"/>
          </p:cNvGraphicFramePr>
          <p:nvPr>
            <p:extLst>
              <p:ext uri="{D42A27DB-BD31-4B8C-83A1-F6EECF244321}">
                <p14:modId xmlns:p14="http://schemas.microsoft.com/office/powerpoint/2010/main" val="3787365343"/>
              </p:ext>
            </p:extLst>
          </p:nvPr>
        </p:nvGraphicFramePr>
        <p:xfrm>
          <a:off x="457200" y="914400"/>
          <a:ext cx="7924800" cy="5029202"/>
        </p:xfrm>
        <a:graphic>
          <a:graphicData uri="http://schemas.openxmlformats.org/drawingml/2006/table">
            <a:tbl>
              <a:tblPr firstRow="1" firstCol="1" bandRow="1">
                <a:tableStyleId>{5C22544A-7EE6-4342-B048-85BDC9FD1C3A}</a:tableStyleId>
              </a:tblPr>
              <a:tblGrid>
                <a:gridCol w="2600065">
                  <a:extLst>
                    <a:ext uri="{9D8B030D-6E8A-4147-A177-3AD203B41FA5}">
                      <a16:colId xmlns:a16="http://schemas.microsoft.com/office/drawing/2014/main" xmlns="" val="20000"/>
                    </a:ext>
                  </a:extLst>
                </a:gridCol>
                <a:gridCol w="1245207">
                  <a:extLst>
                    <a:ext uri="{9D8B030D-6E8A-4147-A177-3AD203B41FA5}">
                      <a16:colId xmlns:a16="http://schemas.microsoft.com/office/drawing/2014/main" xmlns="" val="20001"/>
                    </a:ext>
                  </a:extLst>
                </a:gridCol>
                <a:gridCol w="1246038">
                  <a:extLst>
                    <a:ext uri="{9D8B030D-6E8A-4147-A177-3AD203B41FA5}">
                      <a16:colId xmlns:a16="http://schemas.microsoft.com/office/drawing/2014/main" xmlns="" val="20002"/>
                    </a:ext>
                  </a:extLst>
                </a:gridCol>
                <a:gridCol w="1245207">
                  <a:extLst>
                    <a:ext uri="{9D8B030D-6E8A-4147-A177-3AD203B41FA5}">
                      <a16:colId xmlns:a16="http://schemas.microsoft.com/office/drawing/2014/main" xmlns="" val="20003"/>
                    </a:ext>
                  </a:extLst>
                </a:gridCol>
                <a:gridCol w="1588283">
                  <a:extLst>
                    <a:ext uri="{9D8B030D-6E8A-4147-A177-3AD203B41FA5}">
                      <a16:colId xmlns:a16="http://schemas.microsoft.com/office/drawing/2014/main" xmlns="" val="20004"/>
                    </a:ext>
                  </a:extLst>
                </a:gridCol>
              </a:tblGrid>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COUNTRY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ZIMBABWE</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MUNICIPALITY OF REDCLIFF</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1"/>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CHAMPION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MRS. L. WHATA</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2"/>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FOCAL PERSON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RUMBIDZAI M. KAUNYE</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3"/>
                  </a:ext>
                </a:extLst>
              </a:tr>
              <a:tr h="671332">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100" dirty="0">
                          <a:effectLst/>
                        </a:rPr>
                        <a:t> </a:t>
                      </a:r>
                      <a:r>
                        <a:rPr lang="en-ZA" sz="1800" dirty="0" smtClean="0">
                          <a:effectLst/>
                        </a:rPr>
                        <a:t>IS THE COUNCIL A HUB OR SPOKE COUNCIL? SPOKE</a:t>
                      </a:r>
                      <a:endParaRPr lang="en-ZA" sz="18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4"/>
                  </a:ext>
                </a:extLst>
              </a:tr>
              <a:tr h="329878">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Latest score (year)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69%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5"/>
                  </a:ext>
                </a:extLst>
              </a:tr>
              <a:tr h="671332">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100" dirty="0">
                          <a:effectLst/>
                        </a:rPr>
                        <a:t>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6"/>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Women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a:effectLst/>
                          <a:latin typeface="Tahoma" panose="020B0604030504040204" pitchFamily="34" charset="0"/>
                          <a:ea typeface="Tahoma" panose="020B0604030504040204" pitchFamily="34" charset="0"/>
                          <a:cs typeface="Tahoma" panose="020B0604030504040204" pitchFamily="34" charset="0"/>
                        </a:rPr>
                        <a:t>Men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a:effectLst/>
                          <a:latin typeface="Tahoma" panose="020B0604030504040204" pitchFamily="34" charset="0"/>
                          <a:ea typeface="Tahoma" panose="020B0604030504040204" pitchFamily="34" charset="0"/>
                          <a:cs typeface="Tahoma" panose="020B0604030504040204" pitchFamily="34" charset="0"/>
                        </a:rPr>
                        <a:t>Total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a:effectLst/>
                          <a:latin typeface="Tahoma" panose="020B0604030504040204" pitchFamily="34" charset="0"/>
                          <a:ea typeface="Tahoma" panose="020B0604030504040204" pitchFamily="34" charset="0"/>
                          <a:cs typeface="Tahoma" panose="020B0604030504040204" pitchFamily="34" charset="0"/>
                        </a:rPr>
                        <a:t>% Women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6</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6</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12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50</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Management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3</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8</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11</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27</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staff overall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89</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171</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260</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34</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Population served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W" sz="1200" dirty="0" smtClean="0">
                          <a:latin typeface="Tahoma" panose="020B0604030504040204" pitchFamily="34" charset="0"/>
                          <a:ea typeface="Tahoma" panose="020B0604030504040204" pitchFamily="34" charset="0"/>
                          <a:cs typeface="Tahoma" panose="020B0604030504040204" pitchFamily="34" charset="0"/>
                        </a:rPr>
                        <a:t>41,526 (</a:t>
                      </a:r>
                      <a:r>
                        <a:rPr lang="en-ZA" sz="1200" dirty="0" smtClean="0">
                          <a:effectLst/>
                          <a:latin typeface="Tahoma" panose="020B0604030504040204" pitchFamily="34" charset="0"/>
                          <a:ea typeface="Tahoma" panose="020B0604030504040204" pitchFamily="34" charset="0"/>
                          <a:cs typeface="Tahoma" panose="020B0604030504040204" pitchFamily="34" charset="0"/>
                        </a:rPr>
                        <a:t>2022 Population</a:t>
                      </a:r>
                      <a:r>
                        <a:rPr lang="en-ZA" sz="1200" baseline="0" dirty="0" smtClean="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and</a:t>
                      </a:r>
                      <a:r>
                        <a:rPr lang="en-ZA" sz="1200" baseline="0" dirty="0" smtClean="0">
                          <a:effectLst/>
                          <a:latin typeface="Tahoma" panose="020B0604030504040204" pitchFamily="34" charset="0"/>
                          <a:ea typeface="Tahoma" panose="020B0604030504040204" pitchFamily="34" charset="0"/>
                          <a:cs typeface="Tahoma" panose="020B0604030504040204" pitchFamily="34" charset="0"/>
                        </a:rPr>
                        <a:t> H</a:t>
                      </a:r>
                      <a:r>
                        <a:rPr lang="en-ZA" sz="1200" dirty="0" smtClean="0">
                          <a:effectLst/>
                          <a:latin typeface="Tahoma" panose="020B0604030504040204" pitchFamily="34" charset="0"/>
                          <a:ea typeface="Tahoma" panose="020B0604030504040204" pitchFamily="34" charset="0"/>
                          <a:cs typeface="Tahoma" panose="020B0604030504040204" pitchFamily="34" charset="0"/>
                        </a:rPr>
                        <a:t>ousing Census</a:t>
                      </a:r>
                      <a:r>
                        <a:rPr lang="en-ZA" sz="1200" baseline="0" dirty="0" smtClean="0">
                          <a:effectLst/>
                          <a:latin typeface="Tahoma" panose="020B0604030504040204" pitchFamily="34" charset="0"/>
                          <a:ea typeface="Tahoma" panose="020B0604030504040204" pitchFamily="34" charset="0"/>
                          <a:cs typeface="Tahoma" panose="020B0604030504040204" pitchFamily="34" charset="0"/>
                        </a:rPr>
                        <a:t> P</a:t>
                      </a:r>
                      <a:r>
                        <a:rPr lang="en-ZA" sz="1200" dirty="0" smtClean="0">
                          <a:effectLst/>
                          <a:latin typeface="Tahoma" panose="020B0604030504040204" pitchFamily="34" charset="0"/>
                          <a:ea typeface="Tahoma" panose="020B0604030504040204" pitchFamily="34" charset="0"/>
                          <a:cs typeface="Tahoma" panose="020B0604030504040204" pitchFamily="34" charset="0"/>
                        </a:rPr>
                        <a:t>reliminary</a:t>
                      </a:r>
                      <a:r>
                        <a:rPr lang="en-ZA" sz="1200" baseline="0" dirty="0" smtClean="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report)</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1"/>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Key characteristics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a:t>
                      </a:r>
                      <a:r>
                        <a:rPr lang="en-ZA" sz="1200" dirty="0" smtClean="0">
                          <a:effectLst/>
                          <a:latin typeface="Tahoma" panose="020B0604030504040204" pitchFamily="34" charset="0"/>
                          <a:ea typeface="Tahoma" panose="020B0604030504040204" pitchFamily="34" charset="0"/>
                          <a:cs typeface="Tahoma" panose="020B0604030504040204" pitchFamily="34" charset="0"/>
                        </a:rPr>
                        <a:t>DIVERSE COMMUNITY IN TERMS CULTURAL AND SOCIAL BACKGROUND</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2"/>
                  </a:ext>
                </a:extLst>
              </a:tr>
            </a:tbl>
          </a:graphicData>
        </a:graphic>
      </p:graphicFrame>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7" name="TextBox 6"/>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spTree>
    <p:extLst>
      <p:ext uri="{BB962C8B-B14F-4D97-AF65-F5344CB8AC3E}">
        <p14:creationId xmlns:p14="http://schemas.microsoft.com/office/powerpoint/2010/main" val="15459027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752" y="457201"/>
            <a:ext cx="7924800" cy="762000"/>
          </a:xfrm>
        </p:spPr>
        <p:txBody>
          <a:bodyPr>
            <a:normAutofit fontScale="90000"/>
          </a:bodyPr>
          <a:lstStyle/>
          <a:p>
            <a:pPr marL="457200" marR="191135" lvl="1" algn="ctr">
              <a:lnSpc>
                <a:spcPct val="115000"/>
              </a:lnSpc>
              <a:spcAft>
                <a:spcPts val="0"/>
              </a:spcAft>
            </a:pPr>
            <a:r>
              <a:rPr lang="en-ZW" b="1" dirty="0"/>
              <a:t/>
            </a:r>
            <a:br>
              <a:rPr lang="en-ZW" b="1" dirty="0"/>
            </a:br>
            <a:r>
              <a:rPr lang="en-ZA" sz="22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 </a:t>
            </a:r>
            <a:r>
              <a:rPr kumimoji="0" lang="en-ZA" sz="2200" b="1"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Times New Roman" panose="02020603050405020304" pitchFamily="18" charset="0"/>
              </a:rPr>
              <a:t>G</a:t>
            </a:r>
            <a:r>
              <a:rPr lang="en-ZA" sz="22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ENDER POLICY, ACTION PLAN, HUB AND SPOKE</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r>
              <a:rPr lang="en-ZW" b="1" dirty="0"/>
              <a:t/>
            </a:r>
            <a:br>
              <a:rPr lang="en-ZW" b="1" dirty="0"/>
            </a:br>
            <a:endParaRPr lang="en-ZW" b="1" dirty="0"/>
          </a:p>
        </p:txBody>
      </p:sp>
      <p:sp>
        <p:nvSpPr>
          <p:cNvPr id="3" name="Content Placeholder 2"/>
          <p:cNvSpPr>
            <a:spLocks noGrp="1"/>
          </p:cNvSpPr>
          <p:nvPr>
            <p:ph sz="half" idx="1"/>
          </p:nvPr>
        </p:nvSpPr>
        <p:spPr>
          <a:xfrm>
            <a:off x="457200" y="1295400"/>
            <a:ext cx="4159599" cy="4871221"/>
          </a:xfrm>
          <a:ln>
            <a:noFill/>
          </a:ln>
        </p:spPr>
        <p:txBody>
          <a:bodyPr>
            <a:noAutofit/>
          </a:bodyPr>
          <a:lstStyle/>
          <a:p>
            <a:pPr lvl="0">
              <a:buFont typeface="Calibri" panose="020F0502020204030204" pitchFamily="34" charset="0"/>
              <a:buChar char="•"/>
            </a:pPr>
            <a:r>
              <a:rPr lang="en-ZA" sz="2400" dirty="0" smtClean="0">
                <a:latin typeface="Tahoma" panose="020B0604030504040204" pitchFamily="34" charset="0"/>
                <a:ea typeface="Tahoma" panose="020B0604030504040204" pitchFamily="34" charset="0"/>
                <a:cs typeface="Tahoma" panose="020B0604030504040204" pitchFamily="34" charset="0"/>
              </a:rPr>
              <a:t>Yes, Redcliff Municipality has </a:t>
            </a:r>
            <a:r>
              <a:rPr lang="en-ZA" sz="2400" dirty="0">
                <a:latin typeface="Tahoma" panose="020B0604030504040204" pitchFamily="34" charset="0"/>
                <a:ea typeface="Tahoma" panose="020B0604030504040204" pitchFamily="34" charset="0"/>
                <a:cs typeface="Tahoma" panose="020B0604030504040204" pitchFamily="34" charset="0"/>
              </a:rPr>
              <a:t>a gender policy and action plan that incorporates the Post 2015 SADC Gender Protocol, SDGs and other relevant </a:t>
            </a:r>
            <a:r>
              <a:rPr lang="en-ZA" sz="2400" dirty="0" smtClean="0">
                <a:latin typeface="Tahoma" panose="020B0604030504040204" pitchFamily="34" charset="0"/>
                <a:ea typeface="Tahoma" panose="020B0604030504040204" pitchFamily="34" charset="0"/>
                <a:cs typeface="Tahoma" panose="020B0604030504040204" pitchFamily="34" charset="0"/>
              </a:rPr>
              <a:t>targets.</a:t>
            </a:r>
          </a:p>
          <a:p>
            <a:pPr lvl="0">
              <a:buFont typeface="Calibri" panose="020F0502020204030204" pitchFamily="34" charset="0"/>
              <a:buChar char="•"/>
            </a:pPr>
            <a:r>
              <a:rPr lang="en-ZA" sz="2400" dirty="0" smtClean="0">
                <a:latin typeface="Tahoma" panose="020B0604030504040204" pitchFamily="34" charset="0"/>
                <a:ea typeface="Tahoma" panose="020B0604030504040204" pitchFamily="34" charset="0"/>
                <a:cs typeface="Tahoma" panose="020B0604030504040204" pitchFamily="34" charset="0"/>
              </a:rPr>
              <a:t>The policy </a:t>
            </a:r>
            <a:r>
              <a:rPr lang="en-ZA" sz="2400" dirty="0">
                <a:latin typeface="Tahoma" panose="020B0604030504040204" pitchFamily="34" charset="0"/>
                <a:ea typeface="Tahoma" panose="020B0604030504040204" pitchFamily="34" charset="0"/>
                <a:cs typeface="Tahoma" panose="020B0604030504040204" pitchFamily="34" charset="0"/>
              </a:rPr>
              <a:t>is well known and has a high profile champion </a:t>
            </a:r>
            <a:r>
              <a:rPr lang="en-ZA" sz="2400" dirty="0" smtClean="0">
                <a:latin typeface="Tahoma" panose="020B0604030504040204" pitchFamily="34" charset="0"/>
                <a:ea typeface="Tahoma" panose="020B0604030504040204" pitchFamily="34" charset="0"/>
                <a:cs typeface="Tahoma" panose="020B0604030504040204" pitchFamily="34" charset="0"/>
              </a:rPr>
              <a:t>(Mrs. L. Whata) within </a:t>
            </a:r>
            <a:r>
              <a:rPr lang="en-ZA" sz="2400" dirty="0">
                <a:latin typeface="Tahoma" panose="020B0604030504040204" pitchFamily="34" charset="0"/>
                <a:ea typeface="Tahoma" panose="020B0604030504040204" pitchFamily="34" charset="0"/>
                <a:cs typeface="Tahoma" panose="020B0604030504040204" pitchFamily="34" charset="0"/>
              </a:rPr>
              <a:t>the </a:t>
            </a:r>
            <a:r>
              <a:rPr lang="en-ZA" sz="2400" dirty="0" smtClean="0">
                <a:latin typeface="Tahoma" panose="020B0604030504040204" pitchFamily="34" charset="0"/>
                <a:ea typeface="Tahoma" panose="020B0604030504040204" pitchFamily="34" charset="0"/>
                <a:cs typeface="Tahoma" panose="020B0604030504040204" pitchFamily="34" charset="0"/>
              </a:rPr>
              <a:t>council</a:t>
            </a:r>
            <a:r>
              <a:rPr lang="en-ZA" sz="2400" dirty="0">
                <a:latin typeface="Tahoma" panose="020B0604030504040204" pitchFamily="34" charset="0"/>
                <a:ea typeface="Tahoma" panose="020B0604030504040204" pitchFamily="34" charset="0"/>
                <a:cs typeface="Tahoma" panose="020B0604030504040204" pitchFamily="34" charset="0"/>
              </a:rPr>
              <a:t>.</a:t>
            </a:r>
            <a:r>
              <a:rPr lang="en-ZW" sz="2400" dirty="0" smtClean="0">
                <a:latin typeface="Tahoma" panose="020B0604030504040204" pitchFamily="34" charset="0"/>
                <a:ea typeface="Tahoma" panose="020B0604030504040204" pitchFamily="34" charset="0"/>
                <a:cs typeface="Tahoma" panose="020B0604030504040204" pitchFamily="34" charset="0"/>
              </a:rPr>
              <a:t> </a:t>
            </a:r>
            <a:endParaRPr lang="en-ZW" sz="2400" dirty="0">
              <a:latin typeface="Tahoma" panose="020B0604030504040204" pitchFamily="34" charset="0"/>
              <a:ea typeface="Tahoma" panose="020B0604030504040204" pitchFamily="34" charset="0"/>
              <a:cs typeface="Tahoma" panose="020B0604030504040204" pitchFamily="34" charset="0"/>
            </a:endParaRPr>
          </a:p>
          <a:p>
            <a:pPr marL="0" lvl="0" indent="0">
              <a:buNone/>
            </a:pPr>
            <a:endParaRPr lang="en-ZW" sz="2400" dirty="0">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p:cNvPicPr>
            <a:picLocks noGrp="1" noChangeAspect="1"/>
          </p:cNvPicPr>
          <p:nvPr>
            <p:ph sz="half" idx="2"/>
          </p:nvPr>
        </p:nvPicPr>
        <p:blipFill>
          <a:blip r:embed="rId2"/>
          <a:stretch>
            <a:fillRect/>
          </a:stretch>
        </p:blipFill>
        <p:spPr>
          <a:xfrm>
            <a:off x="4625659" y="1054071"/>
            <a:ext cx="3889744" cy="2149252"/>
          </a:xfrm>
          <a:prstGeom prst="rect">
            <a:avLst/>
          </a:prstGeom>
        </p:spPr>
      </p:pic>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8" name="TextBox 7"/>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889" t="10000" b="15555"/>
          <a:stretch/>
        </p:blipFill>
        <p:spPr>
          <a:xfrm>
            <a:off x="4613255" y="3203323"/>
            <a:ext cx="3889744" cy="3079381"/>
          </a:xfrm>
          <a:prstGeom prst="rect">
            <a:avLst/>
          </a:prstGeom>
        </p:spPr>
      </p:pic>
    </p:spTree>
    <p:extLst>
      <p:ext uri="{BB962C8B-B14F-4D97-AF65-F5344CB8AC3E}">
        <p14:creationId xmlns:p14="http://schemas.microsoft.com/office/powerpoint/2010/main" val="122435760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891" y="76200"/>
            <a:ext cx="8565309" cy="1066800"/>
          </a:xfrm>
        </p:spPr>
        <p:txBody>
          <a:bodyPr>
            <a:normAutofit fontScale="90000"/>
          </a:bodyPr>
          <a:lstStyle/>
          <a:p>
            <a:pPr marL="457200" marR="191135" lvl="1" algn="ctr">
              <a:lnSpc>
                <a:spcPct val="115000"/>
              </a:lnSpc>
              <a:spcAft>
                <a:spcPts val="0"/>
              </a:spcAft>
            </a:pPr>
            <a:r>
              <a:rPr lang="en-ZW" b="1" dirty="0"/>
              <a:t/>
            </a:r>
            <a:br>
              <a:rPr lang="en-ZW" b="1" dirty="0"/>
            </a:br>
            <a:r>
              <a:rPr lang="en-ZA" sz="20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 </a:t>
            </a:r>
            <a:r>
              <a:rPr kumimoji="0" lang="en-ZA" sz="2000" b="1"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Times New Roman" panose="02020603050405020304" pitchFamily="18" charset="0"/>
              </a:rPr>
              <a:t>G</a:t>
            </a:r>
            <a:r>
              <a:rPr lang="en-ZA" sz="20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ENDER POLICY, ACTION PLAN, HUB AND SPOKE</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endParaRPr lang="en-ZW" b="1" dirty="0"/>
          </a:p>
        </p:txBody>
      </p:sp>
      <p:sp>
        <p:nvSpPr>
          <p:cNvPr id="3" name="Content Placeholder 2"/>
          <p:cNvSpPr>
            <a:spLocks noGrp="1"/>
          </p:cNvSpPr>
          <p:nvPr>
            <p:ph sz="half" idx="1"/>
          </p:nvPr>
        </p:nvSpPr>
        <p:spPr>
          <a:xfrm>
            <a:off x="507492" y="1316665"/>
            <a:ext cx="3806190" cy="4465320"/>
          </a:xfrm>
          <a:ln>
            <a:noFill/>
          </a:ln>
        </p:spPr>
        <p:txBody>
          <a:bodyPr>
            <a:no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The council attended provincial hub and spoke strategy meetings. </a:t>
            </a:r>
          </a:p>
          <a:p>
            <a:r>
              <a:rPr lang="en-US" sz="2000" dirty="0" smtClean="0">
                <a:latin typeface="Tahoma" panose="020B0604030504040204" pitchFamily="34" charset="0"/>
                <a:ea typeface="Tahoma" panose="020B0604030504040204" pitchFamily="34" charset="0"/>
                <a:cs typeface="Tahoma" panose="020B0604030504040204" pitchFamily="34" charset="0"/>
              </a:rPr>
              <a:t>Sharing information on gender responsive projects. </a:t>
            </a:r>
          </a:p>
          <a:p>
            <a:r>
              <a:rPr lang="en-U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Council had 2 hub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and spoke activities. Council has budgeted for gender mainstreaming programmes using its own funds in order to have more of the hub and spoke activities.</a:t>
            </a:r>
          </a:p>
          <a:p>
            <a:endPar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p:cNvPicPr>
            <a:picLocks noGrp="1" noChangeAspect="1"/>
          </p:cNvPicPr>
          <p:nvPr>
            <p:ph sz="half" idx="2"/>
          </p:nvPr>
        </p:nvPicPr>
        <p:blipFill>
          <a:blip r:embed="rId2"/>
          <a:stretch>
            <a:fillRect/>
          </a:stretch>
        </p:blipFill>
        <p:spPr>
          <a:xfrm>
            <a:off x="4724401" y="1143000"/>
            <a:ext cx="3276600" cy="2284258"/>
          </a:xfrm>
          <a:prstGeom prst="rect">
            <a:avLst/>
          </a:prstGeom>
        </p:spPr>
      </p:pic>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8" name="TextBox 7"/>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00923"/>
            <a:ext cx="4898191" cy="2204186"/>
          </a:xfrm>
          <a:prstGeom prst="rect">
            <a:avLst/>
          </a:prstGeom>
        </p:spPr>
      </p:pic>
    </p:spTree>
    <p:extLst>
      <p:ext uri="{BB962C8B-B14F-4D97-AF65-F5344CB8AC3E}">
        <p14:creationId xmlns:p14="http://schemas.microsoft.com/office/powerpoint/2010/main" val="252631753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549274"/>
          </a:xfrm>
        </p:spPr>
        <p:txBody>
          <a:bodyPr>
            <a:noAutofit/>
          </a:bodyPr>
          <a:lstStyle/>
          <a:p>
            <a:pPr algn="ctr"/>
            <a:r>
              <a:rPr lang="en-ZA" sz="4000" b="1" dirty="0">
                <a:solidFill>
                  <a:schemeClr val="tx1"/>
                </a:solidFill>
                <a:latin typeface="Tahoma" panose="020B0604030504040204" pitchFamily="34" charset="0"/>
                <a:ea typeface="Tahoma" panose="020B0604030504040204" pitchFamily="34" charset="0"/>
                <a:cs typeface="Tahoma" panose="020B0604030504040204" pitchFamily="34" charset="0"/>
              </a:rPr>
              <a:t>II. </a:t>
            </a:r>
            <a:r>
              <a:rPr lang="en-ZA" sz="3600" b="1" dirty="0">
                <a:solidFill>
                  <a:schemeClr val="tx1"/>
                </a:solidFill>
                <a:latin typeface="Tahoma" panose="020B0604030504040204" pitchFamily="34" charset="0"/>
                <a:ea typeface="Tahoma" panose="020B0604030504040204" pitchFamily="34" charset="0"/>
                <a:cs typeface="Tahoma" panose="020B0604030504040204" pitchFamily="34" charset="0"/>
              </a:rPr>
              <a:t>GOVERNANCE</a:t>
            </a:r>
            <a:r>
              <a:rPr lang="en-ZA" sz="4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7" name="Content Placeholder 6"/>
          <p:cNvSpPr>
            <a:spLocks noGrp="1"/>
          </p:cNvSpPr>
          <p:nvPr>
            <p:ph sz="half" idx="2"/>
          </p:nvPr>
        </p:nvSpPr>
        <p:spPr>
          <a:xfrm>
            <a:off x="468510" y="1041887"/>
            <a:ext cx="4181476" cy="5649433"/>
          </a:xfrm>
          <a:ln>
            <a:noFill/>
          </a:ln>
        </p:spPr>
        <p:txBody>
          <a:bodyPr>
            <a:normAutofit fontScale="55000" lnSpcReduction="20000"/>
          </a:bodyPr>
          <a:lstStyle/>
          <a:p>
            <a:pPr>
              <a:lnSpc>
                <a:spcPct val="170000"/>
              </a:lnSpc>
              <a:buFont typeface="Arial" panose="020B0604020202020204" pitchFamily="34" charset="0"/>
              <a:buChar char="•"/>
            </a:pPr>
            <a:r>
              <a:rPr lang="en-ZA" dirty="0" smtClean="0">
                <a:latin typeface="Tahoma" panose="020B0604030504040204" pitchFamily="34" charset="0"/>
                <a:ea typeface="Tahoma" panose="020B0604030504040204" pitchFamily="34" charset="0"/>
                <a:cs typeface="Tahoma" panose="020B0604030504040204" pitchFamily="34" charset="0"/>
              </a:rPr>
              <a:t>50% Proportion </a:t>
            </a:r>
            <a:r>
              <a:rPr lang="en-ZA" dirty="0">
                <a:latin typeface="Tahoma" panose="020B0604030504040204" pitchFamily="34" charset="0"/>
                <a:ea typeface="Tahoma" panose="020B0604030504040204" pitchFamily="34" charset="0"/>
                <a:cs typeface="Tahoma" panose="020B0604030504040204" pitchFamily="34" charset="0"/>
              </a:rPr>
              <a:t>of women’s </a:t>
            </a:r>
            <a:r>
              <a:rPr lang="en-ZA" dirty="0" smtClean="0">
                <a:latin typeface="Tahoma" panose="020B0604030504040204" pitchFamily="34" charset="0"/>
                <a:ea typeface="Tahoma" panose="020B0604030504040204" pitchFamily="34" charset="0"/>
                <a:cs typeface="Tahoma" panose="020B0604030504040204" pitchFamily="34" charset="0"/>
              </a:rPr>
              <a:t>representation in council as councillors. </a:t>
            </a:r>
            <a:r>
              <a:rPr lang="en-US" dirty="0">
                <a:latin typeface="Tahoma" panose="020B0604030504040204" pitchFamily="34" charset="0"/>
                <a:ea typeface="Tahoma" panose="020B0604030504040204" pitchFamily="34" charset="0"/>
                <a:cs typeface="Tahoma" panose="020B0604030504040204" pitchFamily="34" charset="0"/>
              </a:rPr>
              <a:t>For years Municipality of Redcliff have had an imbalance in terms of gender , however in 2024 there is equal representation in </a:t>
            </a:r>
            <a:r>
              <a:rPr lang="en-US" dirty="0" smtClean="0">
                <a:latin typeface="Tahoma" panose="020B0604030504040204" pitchFamily="34" charset="0"/>
                <a:ea typeface="Tahoma" panose="020B0604030504040204" pitchFamily="34" charset="0"/>
                <a:cs typeface="Tahoma" panose="020B0604030504040204" pitchFamily="34" charset="0"/>
              </a:rPr>
              <a:t>Council. Council also witnessed its first Female Deputy Mayor.</a:t>
            </a:r>
            <a:endParaRPr lang="en-ZA" dirty="0" smtClean="0">
              <a:latin typeface="Tahoma" panose="020B0604030504040204" pitchFamily="34" charset="0"/>
              <a:ea typeface="Tahoma" panose="020B0604030504040204" pitchFamily="34" charset="0"/>
              <a:cs typeface="Tahoma" panose="020B0604030504040204" pitchFamily="34" charset="0"/>
            </a:endParaRPr>
          </a:p>
          <a:p>
            <a:pPr>
              <a:lnSpc>
                <a:spcPct val="170000"/>
              </a:lnSpc>
              <a:buFont typeface="Arial" panose="020B0604020202020204" pitchFamily="34" charset="0"/>
              <a:buChar char="•"/>
            </a:pPr>
            <a:r>
              <a:rPr lang="en-ZA" dirty="0" smtClean="0">
                <a:latin typeface="Tahoma" panose="020B0604030504040204" pitchFamily="34" charset="0"/>
                <a:ea typeface="Tahoma" panose="020B0604030504040204" pitchFamily="34" charset="0"/>
                <a:cs typeface="Tahoma" panose="020B0604030504040204" pitchFamily="34" charset="0"/>
              </a:rPr>
              <a:t>3 (25%) are elected and 3 (25%) are from quota.</a:t>
            </a:r>
          </a:p>
          <a:p>
            <a:pPr>
              <a:lnSpc>
                <a:spcPct val="170000"/>
              </a:lnSpc>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Council has 7 committees.</a:t>
            </a:r>
            <a:endParaRPr lang="en-ZA" dirty="0">
              <a:latin typeface="Tahoma" panose="020B0604030504040204" pitchFamily="34" charset="0"/>
              <a:ea typeface="Tahoma" panose="020B0604030504040204" pitchFamily="34" charset="0"/>
              <a:cs typeface="Tahoma" panose="020B0604030504040204" pitchFamily="34" charset="0"/>
            </a:endParaRPr>
          </a:p>
          <a:p>
            <a:pPr>
              <a:lnSpc>
                <a:spcPct val="170000"/>
              </a:lnSpc>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2 committees </a:t>
            </a:r>
            <a:r>
              <a:rPr lang="en-US" dirty="0">
                <a:latin typeface="Tahoma" panose="020B0604030504040204" pitchFamily="34" charset="0"/>
                <a:ea typeface="Tahoma" panose="020B0604030504040204" pitchFamily="34" charset="0"/>
                <a:cs typeface="Tahoma" panose="020B0604030504040204" pitchFamily="34" charset="0"/>
              </a:rPr>
              <a:t>are chaired by </a:t>
            </a:r>
            <a:r>
              <a:rPr lang="en-US" dirty="0" smtClean="0">
                <a:latin typeface="Tahoma" panose="020B0604030504040204" pitchFamily="34" charset="0"/>
                <a:ea typeface="Tahoma" panose="020B0604030504040204" pitchFamily="34" charset="0"/>
                <a:cs typeface="Tahoma" panose="020B0604030504040204" pitchFamily="34" charset="0"/>
              </a:rPr>
              <a:t>women.</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70000"/>
              </a:lnSpc>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0</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committees are chaired by </a:t>
            </a:r>
            <a:r>
              <a:rPr lang="en-US" dirty="0" smtClean="0">
                <a:latin typeface="Tahoma" panose="020B0604030504040204" pitchFamily="34" charset="0"/>
                <a:ea typeface="Tahoma" panose="020B0604030504040204" pitchFamily="34" charset="0"/>
                <a:cs typeface="Tahoma" panose="020B0604030504040204" pitchFamily="34" charset="0"/>
              </a:rPr>
              <a:t>PWD.</a:t>
            </a:r>
            <a:endParaRPr lang="en-ZA" dirty="0">
              <a:latin typeface="Tahoma" panose="020B0604030504040204" pitchFamily="34" charset="0"/>
              <a:ea typeface="Tahoma" panose="020B0604030504040204" pitchFamily="34" charset="0"/>
              <a:cs typeface="Tahoma" panose="020B0604030504040204" pitchFamily="34" charset="0"/>
            </a:endParaRPr>
          </a:p>
          <a:p>
            <a:pPr>
              <a:lnSpc>
                <a:spcPct val="170000"/>
              </a:lnSpc>
              <a:buFont typeface="Arial" panose="020B0604020202020204" pitchFamily="34" charset="0"/>
              <a:buChar char="•"/>
            </a:pPr>
            <a:r>
              <a:rPr lang="en-ZA" dirty="0" smtClean="0">
                <a:latin typeface="Tahoma" panose="020B0604030504040204" pitchFamily="34" charset="0"/>
                <a:ea typeface="Tahoma" panose="020B0604030504040204" pitchFamily="34" charset="0"/>
                <a:cs typeface="Tahoma" panose="020B0604030504040204" pitchFamily="34" charset="0"/>
              </a:rPr>
              <a:t>Women/ youth/ PWD  participate in council consultations and decision-making through participation in public meetings such as feedback meetings, full council meetings, budget consultations,</a:t>
            </a:r>
            <a:r>
              <a:rPr lang="en-US" dirty="0" smtClean="0">
                <a:latin typeface="Tahoma" panose="020B0604030504040204" pitchFamily="34" charset="0"/>
                <a:ea typeface="Tahoma" panose="020B0604030504040204" pitchFamily="34" charset="0"/>
                <a:cs typeface="Tahoma" panose="020B0604030504040204" pitchFamily="34" charset="0"/>
              </a:rPr>
              <a:t> other ward based development meetings,</a:t>
            </a:r>
            <a:r>
              <a:rPr lang="en-ZA" dirty="0" smtClean="0">
                <a:latin typeface="Tahoma" panose="020B0604030504040204" pitchFamily="34" charset="0"/>
                <a:ea typeface="Tahoma" panose="020B0604030504040204" pitchFamily="34" charset="0"/>
                <a:cs typeface="Tahoma" panose="020B0604030504040204" pitchFamily="34" charset="0"/>
              </a:rPr>
              <a:t> complaints and correspondence. </a:t>
            </a:r>
            <a:r>
              <a:rPr lang="en-US" dirty="0" smtClean="0">
                <a:latin typeface="Tahoma" panose="020B0604030504040204" pitchFamily="34" charset="0"/>
                <a:ea typeface="Tahoma" panose="020B0604030504040204" pitchFamily="34" charset="0"/>
                <a:cs typeface="Tahoma" panose="020B0604030504040204" pitchFamily="34" charset="0"/>
              </a:rPr>
              <a:t>Public gatherings and cleaning campaigns. </a:t>
            </a:r>
            <a:endParaRPr lang="en-ZA"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0" y="6334990"/>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001" t="9246" r="5244"/>
          <a:stretch/>
        </p:blipFill>
        <p:spPr>
          <a:xfrm>
            <a:off x="6629400" y="978197"/>
            <a:ext cx="2202061" cy="1831230"/>
          </a:xfrm>
          <a:prstGeom prst="rect">
            <a:avLst/>
          </a:prstGeom>
        </p:spPr>
      </p:pic>
      <p:pic>
        <p:nvPicPr>
          <p:cNvPr id="6" name="Picture 5"/>
          <p:cNvPicPr>
            <a:picLocks noChangeAspect="1"/>
          </p:cNvPicPr>
          <p:nvPr/>
        </p:nvPicPr>
        <p:blipFill rotWithShape="1">
          <a:blip r:embed="rId3"/>
          <a:srcRect l="16805" t="5909" r="20636" b="7826"/>
          <a:stretch/>
        </p:blipFill>
        <p:spPr>
          <a:xfrm>
            <a:off x="4649986" y="978197"/>
            <a:ext cx="1979415" cy="181783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0912"/>
          <a:stretch/>
        </p:blipFill>
        <p:spPr>
          <a:xfrm>
            <a:off x="4649985" y="2773985"/>
            <a:ext cx="4181476" cy="1833790"/>
          </a:xfrm>
          <a:prstGeom prst="rect">
            <a:avLst/>
          </a:prstGeom>
        </p:spPr>
      </p:pic>
      <p:sp>
        <p:nvSpPr>
          <p:cNvPr id="15" name="TextBox 14"/>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36666" b="14444"/>
          <a:stretch/>
        </p:blipFill>
        <p:spPr>
          <a:xfrm>
            <a:off x="4669477" y="4343400"/>
            <a:ext cx="4204199" cy="2055386"/>
          </a:xfrm>
          <a:prstGeom prst="rect">
            <a:avLst/>
          </a:prstGeom>
        </p:spPr>
      </p:pic>
    </p:spTree>
    <p:extLst>
      <p:ext uri="{BB962C8B-B14F-4D97-AF65-F5344CB8AC3E}">
        <p14:creationId xmlns:p14="http://schemas.microsoft.com/office/powerpoint/2010/main" val="215810448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60"/>
            <a:ext cx="7886700" cy="701674"/>
          </a:xfrm>
        </p:spPr>
        <p:txBody>
          <a:bodyPr>
            <a:normAutofit/>
          </a:bodyPr>
          <a:lstStyle/>
          <a:p>
            <a:pPr lvl="0">
              <a:spcBef>
                <a:spcPct val="20000"/>
              </a:spcBef>
            </a:pPr>
            <a:r>
              <a:rPr lang="en-ZA" sz="2800" b="1" dirty="0">
                <a:solidFill>
                  <a:prstClr val="black"/>
                </a:solidFill>
                <a:latin typeface="Tahoma" panose="020B0604030504040204" pitchFamily="34" charset="0"/>
                <a:ea typeface="Tahoma" panose="020B0604030504040204" pitchFamily="34" charset="0"/>
                <a:cs typeface="Tahoma" panose="020B0604030504040204" pitchFamily="34" charset="0"/>
              </a:rPr>
              <a:t>III. WORK PLACE POLICY AND PRACTICE </a:t>
            </a:r>
            <a:endParaRPr lang="en-ZW"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304800" y="609601"/>
            <a:ext cx="4343400" cy="5789185"/>
          </a:xfrm>
          <a:ln>
            <a:noFill/>
          </a:ln>
        </p:spPr>
        <p:txBody>
          <a:bodyPr>
            <a:noAutofit/>
          </a:bodyPr>
          <a:lstStyle/>
          <a:p>
            <a:pPr>
              <a:buFont typeface="Wingdings" panose="05000000000000000000" pitchFamily="2" charset="2"/>
              <a:buChar char="v"/>
            </a:pPr>
            <a:r>
              <a:rPr lang="en-US" sz="1100" b="1" dirty="0">
                <a:solidFill>
                  <a:prstClr val="black"/>
                </a:solidFill>
                <a:latin typeface="Tahoma" panose="020B0604030504040204" pitchFamily="34" charset="0"/>
                <a:ea typeface="Tahoma" panose="020B0604030504040204" pitchFamily="34" charset="0"/>
                <a:cs typeface="Tahoma" panose="020B0604030504040204" pitchFamily="34" charset="0"/>
              </a:rPr>
              <a:t>Municipality of Redcliff has a working environment which is gender </a:t>
            </a:r>
            <a:r>
              <a:rPr lang="en-US" sz="11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sensitive. For example: </a:t>
            </a:r>
          </a:p>
          <a:p>
            <a:pPr marL="525780" lvl="1">
              <a:lnSpc>
                <a:spcPct val="100000"/>
              </a:lnSpc>
              <a:spcBef>
                <a:spcPct val="20000"/>
              </a:spcBef>
              <a:buFontTx/>
              <a:buChar char="-"/>
            </a:pP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employs women in fields that were traditionally occupied by men. </a:t>
            </a:r>
            <a:r>
              <a:rPr lang="en-GB"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i.e</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Director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of Finance and  in middle management and section head positions e.g. the Senior Environmental Health officer, </a:t>
            </a:r>
            <a:r>
              <a:rPr lang="en-GB"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Civil Engineer,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Systems </a:t>
            </a:r>
            <a:r>
              <a:rPr lang="en-GB"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Admin.</a:t>
            </a:r>
            <a:endPar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marL="525780" lvl="1">
              <a:lnSpc>
                <a:spcPct val="100000"/>
              </a:lnSpc>
              <a:spcBef>
                <a:spcPct val="20000"/>
              </a:spcBef>
              <a:buFontTx/>
              <a:buChar char="-"/>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women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earn the same salaries as men for the same job status or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position.</a:t>
            </a:r>
          </a:p>
          <a:p>
            <a:pPr marL="525780" lvl="1">
              <a:lnSpc>
                <a:spcPct val="100000"/>
              </a:lnSpc>
              <a:spcBef>
                <a:spcPct val="20000"/>
              </a:spcBef>
              <a:buFontTx/>
              <a:buChar char="-"/>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equal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opportunities and outcomes for women and men, i.e., when applying for a job both qualifying men and women are shortlisted and called for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interviews.</a:t>
            </a:r>
          </a:p>
          <a:p>
            <a:pPr marL="525780" lvl="1">
              <a:lnSpc>
                <a:spcPct val="100000"/>
              </a:lnSpc>
              <a:spcBef>
                <a:spcPct val="20000"/>
              </a:spcBef>
              <a:buFontTx/>
              <a:buChar char="-"/>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It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has clearly labelled Gender sensitive ablution facilities</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ZA" sz="1100" b="1"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v"/>
            </a:pPr>
            <a:r>
              <a:rPr lang="en-ZW" sz="1100" dirty="0" smtClean="0">
                <a:latin typeface="Tahoma" panose="020B0604030504040204" pitchFamily="34" charset="0"/>
                <a:ea typeface="Tahoma" panose="020B0604030504040204" pitchFamily="34" charset="0"/>
                <a:cs typeface="Tahoma" panose="020B0604030504040204" pitchFamily="34" charset="0"/>
              </a:rPr>
              <a:t>34% proportion of the workforce is women.</a:t>
            </a:r>
          </a:p>
          <a:p>
            <a:pPr>
              <a:buFont typeface="Wingdings" panose="05000000000000000000" pitchFamily="2" charset="2"/>
              <a:buChar char="v"/>
            </a:pPr>
            <a:r>
              <a:rPr lang="en-ZW" sz="1100" dirty="0" smtClean="0">
                <a:latin typeface="Tahoma" panose="020B0604030504040204" pitchFamily="34" charset="0"/>
                <a:ea typeface="Tahoma" panose="020B0604030504040204" pitchFamily="34" charset="0"/>
                <a:cs typeface="Tahoma" panose="020B0604030504040204" pitchFamily="34" charset="0"/>
              </a:rPr>
              <a:t>Council is supporting women in the workplace so they are better placed to work by:</a:t>
            </a:r>
          </a:p>
          <a:p>
            <a:pPr>
              <a:lnSpc>
                <a:spcPct val="100000"/>
              </a:lnSpc>
              <a:spcBef>
                <a:spcPts val="0"/>
              </a:spcBef>
              <a:buFont typeface="Arial" panose="020B0604020202020204" pitchFamily="34" charset="0"/>
              <a:buChar char="•"/>
            </a:pPr>
            <a:r>
              <a:rPr lang="en-US" sz="1100" b="1" dirty="0" smtClean="0">
                <a:latin typeface="Tahoma" panose="020B0604030504040204" pitchFamily="34" charset="0"/>
                <a:ea typeface="Tahoma" panose="020B0604030504040204" pitchFamily="34" charset="0"/>
                <a:cs typeface="Tahoma" panose="020B0604030504040204" pitchFamily="34" charset="0"/>
              </a:rPr>
              <a:t>Inclusive </a:t>
            </a:r>
            <a:r>
              <a:rPr lang="en-US" sz="1100" b="1" dirty="0">
                <a:latin typeface="Tahoma" panose="020B0604030504040204" pitchFamily="34" charset="0"/>
                <a:ea typeface="Tahoma" panose="020B0604030504040204" pitchFamily="34" charset="0"/>
                <a:cs typeface="Tahoma" panose="020B0604030504040204" pitchFamily="34" charset="0"/>
              </a:rPr>
              <a:t>recruitment</a:t>
            </a:r>
            <a:r>
              <a:rPr lang="en-US" sz="1100" dirty="0">
                <a:latin typeface="Tahoma" panose="020B0604030504040204" pitchFamily="34" charset="0"/>
                <a:ea typeface="Tahoma" panose="020B0604030504040204" pitchFamily="34" charset="0"/>
                <a:cs typeface="Tahoma" panose="020B0604030504040204" pitchFamily="34" charset="0"/>
              </a:rPr>
              <a:t>: Use inclusive recruitment practices to attract women to your </a:t>
            </a:r>
            <a:r>
              <a:rPr lang="en-US" sz="1100" dirty="0" smtClean="0">
                <a:latin typeface="Tahoma" panose="020B0604030504040204" pitchFamily="34" charset="0"/>
                <a:ea typeface="Tahoma" panose="020B0604030504040204" pitchFamily="34" charset="0"/>
                <a:cs typeface="Tahoma" panose="020B0604030504040204" pitchFamily="34" charset="0"/>
              </a:rPr>
              <a:t>organization.</a:t>
            </a:r>
          </a:p>
          <a:p>
            <a:pPr>
              <a:lnSpc>
                <a:spcPct val="100000"/>
              </a:lnSpc>
              <a:spcBef>
                <a:spcPts val="0"/>
              </a:spcBef>
              <a:buFont typeface="Arial" panose="020B0604020202020204" pitchFamily="34" charset="0"/>
              <a:buChar char="•"/>
            </a:pPr>
            <a:r>
              <a:rPr lang="en-US" sz="1100" b="1" dirty="0" smtClean="0">
                <a:latin typeface="Tahoma" panose="020B0604030504040204" pitchFamily="34" charset="0"/>
                <a:ea typeface="Tahoma" panose="020B0604030504040204" pitchFamily="34" charset="0"/>
                <a:cs typeface="Tahoma" panose="020B0604030504040204" pitchFamily="34" charset="0"/>
              </a:rPr>
              <a:t>Equal Pay</a:t>
            </a:r>
            <a:r>
              <a:rPr lang="en-US" sz="1100" dirty="0" smtClean="0">
                <a:latin typeface="Tahoma" panose="020B0604030504040204" pitchFamily="34" charset="0"/>
                <a:ea typeface="Tahoma" panose="020B0604030504040204" pitchFamily="34" charset="0"/>
                <a:cs typeface="Tahoma" panose="020B0604030504040204" pitchFamily="34" charset="0"/>
              </a:rPr>
              <a:t>:</a:t>
            </a:r>
            <a:r>
              <a:rPr lang="en-US" sz="1100" dirty="0">
                <a:latin typeface="Tahoma" panose="020B0604030504040204" pitchFamily="34" charset="0"/>
                <a:ea typeface="Tahoma" panose="020B0604030504040204" pitchFamily="34" charset="0"/>
                <a:cs typeface="Tahoma" panose="020B0604030504040204" pitchFamily="34" charset="0"/>
              </a:rPr>
              <a:t> Be transparent about wages to ensure women aren't paid less than men for the same </a:t>
            </a:r>
            <a:r>
              <a:rPr lang="en-US" sz="1100" dirty="0" smtClean="0">
                <a:latin typeface="Tahoma" panose="020B0604030504040204" pitchFamily="34" charset="0"/>
                <a:ea typeface="Tahoma" panose="020B0604030504040204" pitchFamily="34" charset="0"/>
                <a:cs typeface="Tahoma" panose="020B0604030504040204" pitchFamily="34" charset="0"/>
              </a:rPr>
              <a:t>work</a:t>
            </a:r>
            <a:endParaRPr lang="en-ZW"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Arial" panose="020B0604020202020204" pitchFamily="34" charset="0"/>
              <a:buChar char="•"/>
            </a:pPr>
            <a:r>
              <a:rPr lang="en-US" sz="1100" b="1" dirty="0" smtClean="0">
                <a:latin typeface="Tahoma" panose="020B0604030504040204" pitchFamily="34" charset="0"/>
                <a:ea typeface="Tahoma" panose="020B0604030504040204" pitchFamily="34" charset="0"/>
                <a:cs typeface="Tahoma" panose="020B0604030504040204" pitchFamily="34" charset="0"/>
              </a:rPr>
              <a:t>Supporting </a:t>
            </a:r>
            <a:r>
              <a:rPr lang="en-US" sz="1100" b="1" dirty="0">
                <a:latin typeface="Tahoma" panose="020B0604030504040204" pitchFamily="34" charset="0"/>
                <a:ea typeface="Tahoma" panose="020B0604030504040204" pitchFamily="34" charset="0"/>
                <a:cs typeface="Tahoma" panose="020B0604030504040204" pitchFamily="34" charset="0"/>
              </a:rPr>
              <a:t>Women’s Advancement Through </a:t>
            </a:r>
            <a:r>
              <a:rPr lang="en-US" sz="1100" b="1" dirty="0" smtClean="0">
                <a:latin typeface="Tahoma" panose="020B0604030504040204" pitchFamily="34" charset="0"/>
                <a:ea typeface="Tahoma" panose="020B0604030504040204" pitchFamily="34" charset="0"/>
                <a:cs typeface="Tahoma" panose="020B0604030504040204" pitchFamily="34" charset="0"/>
              </a:rPr>
              <a:t>Education (training and development programs.)</a:t>
            </a:r>
          </a:p>
          <a:p>
            <a:pPr>
              <a:lnSpc>
                <a:spcPct val="100000"/>
              </a:lnSpc>
              <a:spcBef>
                <a:spcPts val="0"/>
              </a:spcBef>
              <a:buFont typeface="Arial" panose="020B0604020202020204" pitchFamily="34" charset="0"/>
              <a:buChar char="•"/>
            </a:pPr>
            <a:r>
              <a:rPr lang="en-US" sz="1100" b="1" dirty="0" smtClean="0">
                <a:latin typeface="Tahoma" panose="020B0604030504040204" pitchFamily="34" charset="0"/>
                <a:ea typeface="Tahoma" panose="020B0604030504040204" pitchFamily="34" charset="0"/>
                <a:cs typeface="Tahoma" panose="020B0604030504040204" pitchFamily="34" charset="0"/>
              </a:rPr>
              <a:t>Promotion of women who excel in their works.</a:t>
            </a:r>
          </a:p>
          <a:p>
            <a:pPr>
              <a:lnSpc>
                <a:spcPct val="100000"/>
              </a:lnSpc>
              <a:spcBef>
                <a:spcPts val="0"/>
              </a:spcBef>
              <a:buFont typeface="Arial" panose="020B0604020202020204" pitchFamily="34" charset="0"/>
              <a:buChar char="•"/>
            </a:pPr>
            <a:r>
              <a:rPr lang="en-US" sz="1100" dirty="0" smtClean="0">
                <a:latin typeface="Tahoma" panose="020B0604030504040204" pitchFamily="34" charset="0"/>
                <a:ea typeface="Tahoma" panose="020B0604030504040204" pitchFamily="34" charset="0"/>
                <a:cs typeface="Tahoma" panose="020B0604030504040204" pitchFamily="34" charset="0"/>
              </a:rPr>
              <a:t>Use </a:t>
            </a:r>
            <a:r>
              <a:rPr lang="en-US" sz="1100" dirty="0">
                <a:latin typeface="Tahoma" panose="020B0604030504040204" pitchFamily="34" charset="0"/>
                <a:ea typeface="Tahoma" panose="020B0604030504040204" pitchFamily="34" charset="0"/>
                <a:cs typeface="Tahoma" panose="020B0604030504040204" pitchFamily="34" charset="0"/>
              </a:rPr>
              <a:t>workplace policies to help parents balance their work and home </a:t>
            </a:r>
            <a:r>
              <a:rPr lang="en-US" sz="1100" dirty="0" smtClean="0">
                <a:latin typeface="Tahoma" panose="020B0604030504040204" pitchFamily="34" charset="0"/>
                <a:ea typeface="Tahoma" panose="020B0604030504040204" pitchFamily="34" charset="0"/>
                <a:cs typeface="Tahoma" panose="020B0604030504040204" pitchFamily="34" charset="0"/>
              </a:rPr>
              <a:t>lives</a:t>
            </a:r>
            <a:r>
              <a:rPr lang="en-US" sz="1100" dirty="0">
                <a:latin typeface="Tahoma" panose="020B0604030504040204" pitchFamily="34" charset="0"/>
                <a:ea typeface="Tahoma" panose="020B0604030504040204" pitchFamily="34" charset="0"/>
                <a:cs typeface="Tahoma" panose="020B0604030504040204" pitchFamily="34" charset="0"/>
              </a:rPr>
              <a:t> </a:t>
            </a:r>
            <a:r>
              <a:rPr lang="en-US" sz="1100" dirty="0" smtClean="0">
                <a:latin typeface="Tahoma" panose="020B0604030504040204" pitchFamily="34" charset="0"/>
                <a:ea typeface="Tahoma" panose="020B0604030504040204" pitchFamily="34" charset="0"/>
                <a:cs typeface="Tahoma" panose="020B0604030504040204" pitchFamily="34" charset="0"/>
              </a:rPr>
              <a:t>and also making sure Women’s Ideas are heard.</a:t>
            </a:r>
            <a:endParaRPr lang="en-ZW" sz="11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v"/>
            </a:pPr>
            <a:r>
              <a:rPr lang="en-ZW" sz="1100" dirty="0" smtClean="0">
                <a:latin typeface="Tahoma" panose="020B0604030504040204" pitchFamily="34" charset="0"/>
                <a:ea typeface="Tahoma" panose="020B0604030504040204" pitchFamily="34" charset="0"/>
                <a:cs typeface="Tahoma" panose="020B0604030504040204" pitchFamily="34" charset="0"/>
              </a:rPr>
              <a:t>21% </a:t>
            </a:r>
            <a:r>
              <a:rPr lang="en-ZW" sz="1100" dirty="0">
                <a:latin typeface="Tahoma" panose="020B0604030504040204" pitchFamily="34" charset="0"/>
                <a:ea typeface="Tahoma" panose="020B0604030504040204" pitchFamily="34" charset="0"/>
                <a:cs typeface="Tahoma" panose="020B0604030504040204" pitchFamily="34" charset="0"/>
              </a:rPr>
              <a:t>of youth and </a:t>
            </a:r>
            <a:r>
              <a:rPr lang="en-ZW" sz="1100" dirty="0" smtClean="0">
                <a:latin typeface="Tahoma" panose="020B0604030504040204" pitchFamily="34" charset="0"/>
                <a:ea typeface="Tahoma" panose="020B0604030504040204" pitchFamily="34" charset="0"/>
                <a:cs typeface="Tahoma" panose="020B0604030504040204" pitchFamily="34" charset="0"/>
              </a:rPr>
              <a:t>0.3% PWDs are employed </a:t>
            </a:r>
            <a:r>
              <a:rPr lang="en-ZW" sz="1100" dirty="0">
                <a:latin typeface="Tahoma" panose="020B0604030504040204" pitchFamily="34" charset="0"/>
                <a:ea typeface="Tahoma" panose="020B0604030504040204" pitchFamily="34" charset="0"/>
                <a:cs typeface="Tahoma" panose="020B0604030504040204" pitchFamily="34" charset="0"/>
              </a:rPr>
              <a:t>by the </a:t>
            </a:r>
            <a:r>
              <a:rPr lang="en-ZW" sz="1100" dirty="0" smtClean="0">
                <a:latin typeface="Tahoma" panose="020B0604030504040204" pitchFamily="34" charset="0"/>
                <a:ea typeface="Tahoma" panose="020B0604030504040204" pitchFamily="34" charset="0"/>
                <a:cs typeface="Tahoma" panose="020B0604030504040204" pitchFamily="34" charset="0"/>
              </a:rPr>
              <a:t>council.</a:t>
            </a:r>
          </a:p>
          <a:p>
            <a:pPr>
              <a:buFont typeface="Wingdings" panose="05000000000000000000" pitchFamily="2" charset="2"/>
              <a:buChar char="v"/>
            </a:pPr>
            <a:r>
              <a:rPr lang="en-ZW" sz="1100" dirty="0" smtClean="0">
                <a:latin typeface="Tahoma" panose="020B0604030504040204" pitchFamily="34" charset="0"/>
                <a:ea typeface="Tahoma" panose="020B0604030504040204" pitchFamily="34" charset="0"/>
                <a:cs typeface="Tahoma" panose="020B0604030504040204" pitchFamily="34" charset="0"/>
              </a:rPr>
              <a:t>The sexual </a:t>
            </a:r>
            <a:r>
              <a:rPr lang="en-ZW" sz="1100" dirty="0">
                <a:latin typeface="Tahoma" panose="020B0604030504040204" pitchFamily="34" charset="0"/>
                <a:ea typeface="Tahoma" panose="020B0604030504040204" pitchFamily="34" charset="0"/>
                <a:cs typeface="Tahoma" panose="020B0604030504040204" pitchFamily="34" charset="0"/>
              </a:rPr>
              <a:t>harassment </a:t>
            </a:r>
            <a:r>
              <a:rPr lang="en-ZW" sz="1100" dirty="0" smtClean="0">
                <a:latin typeface="Tahoma" panose="020B0604030504040204" pitchFamily="34" charset="0"/>
                <a:ea typeface="Tahoma" panose="020B0604030504040204" pitchFamily="34" charset="0"/>
                <a:cs typeface="Tahoma" panose="020B0604030504040204" pitchFamily="34" charset="0"/>
              </a:rPr>
              <a:t>policy is being drafted.</a:t>
            </a:r>
            <a:endParaRPr lang="en-ZW" sz="11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v"/>
            </a:pPr>
            <a:r>
              <a:rPr lang="en-US" sz="1100" dirty="0" smtClean="0">
                <a:latin typeface="Tahoma" panose="020B0604030504040204" pitchFamily="34" charset="0"/>
                <a:ea typeface="Tahoma" panose="020B0604030504040204" pitchFamily="34" charset="0"/>
                <a:cs typeface="Tahoma" panose="020B0604030504040204" pitchFamily="34" charset="0"/>
              </a:rPr>
              <a:t>Sexual harassment cases are currently being referred to the code of conduct and its treated as a very serious dismissible offence.</a:t>
            </a:r>
            <a:endParaRPr lang="en-ZW" sz="1100" dirty="0" smtClean="0">
              <a:latin typeface="Tahoma" panose="020B0604030504040204" pitchFamily="34" charset="0"/>
              <a:ea typeface="Tahoma" panose="020B0604030504040204" pitchFamily="34" charset="0"/>
              <a:cs typeface="Tahoma" panose="020B0604030504040204" pitchFamily="34" charset="0"/>
            </a:endParaRPr>
          </a:p>
          <a:p>
            <a:endParaRPr lang="en-ZW"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p:cNvPicPr>
            <a:picLocks noGrp="1" noChangeAspect="1"/>
          </p:cNvPicPr>
          <p:nvPr>
            <p:ph sz="half" idx="2"/>
          </p:nvPr>
        </p:nvPicPr>
        <p:blipFill>
          <a:blip r:embed="rId2"/>
          <a:stretch>
            <a:fillRect/>
          </a:stretch>
        </p:blipFill>
        <p:spPr>
          <a:xfrm rot="16200000">
            <a:off x="4234132" y="1043162"/>
            <a:ext cx="2352136" cy="1524000"/>
          </a:xfrm>
          <a:prstGeom prst="rect">
            <a:avLst/>
          </a:prstGeom>
        </p:spPr>
      </p:pic>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7" name="TextBox 6"/>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pic>
        <p:nvPicPr>
          <p:cNvPr id="5" name="Picture 4"/>
          <p:cNvPicPr>
            <a:picLocks noChangeAspect="1"/>
          </p:cNvPicPr>
          <p:nvPr/>
        </p:nvPicPr>
        <p:blipFill rotWithShape="1">
          <a:blip r:embed="rId3"/>
          <a:srcRect t="9166" r="4710" b="12403"/>
          <a:stretch/>
        </p:blipFill>
        <p:spPr>
          <a:xfrm>
            <a:off x="4648199" y="2895600"/>
            <a:ext cx="4365194" cy="1905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806" r="22500"/>
          <a:stretch/>
        </p:blipFill>
        <p:spPr>
          <a:xfrm>
            <a:off x="6172201" y="689003"/>
            <a:ext cx="2971800" cy="2274464"/>
          </a:xfrm>
          <a:prstGeom prst="rect">
            <a:avLst/>
          </a:prstGeom>
        </p:spPr>
      </p:pic>
      <p:pic>
        <p:nvPicPr>
          <p:cNvPr id="9" name="Picture 8"/>
          <p:cNvPicPr>
            <a:picLocks noChangeAspect="1"/>
          </p:cNvPicPr>
          <p:nvPr/>
        </p:nvPicPr>
        <p:blipFill>
          <a:blip r:embed="rId5"/>
          <a:stretch>
            <a:fillRect/>
          </a:stretch>
        </p:blipFill>
        <p:spPr>
          <a:xfrm rot="16200000">
            <a:off x="5906886" y="3473623"/>
            <a:ext cx="2207027" cy="3657597"/>
          </a:xfrm>
          <a:prstGeom prst="rect">
            <a:avLst/>
          </a:prstGeom>
        </p:spPr>
      </p:pic>
    </p:spTree>
    <p:extLst>
      <p:ext uri="{BB962C8B-B14F-4D97-AF65-F5344CB8AC3E}">
        <p14:creationId xmlns:p14="http://schemas.microsoft.com/office/powerpoint/2010/main" val="2022422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685801"/>
          </a:xfrm>
        </p:spPr>
        <p:txBody>
          <a:bodyPr>
            <a:normAutofit fontScale="90000"/>
          </a:bodyPr>
          <a:lstStyle/>
          <a:p>
            <a:r>
              <a:rPr lang="en-ZA" sz="3600" b="1" dirty="0">
                <a:solidFill>
                  <a:prstClr val="black"/>
                </a:solidFill>
                <a:latin typeface="Tahoma" panose="020B0604030504040204" pitchFamily="34" charset="0"/>
                <a:ea typeface="Tahoma" panose="020B0604030504040204" pitchFamily="34" charset="0"/>
                <a:cs typeface="Tahoma" panose="020B0604030504040204" pitchFamily="34" charset="0"/>
              </a:rPr>
              <a:t>IV. LOCAL ECONOMIC DEVELOPMENT</a:t>
            </a:r>
            <a:endParaRPr lang="en-ZA"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457200" y="609601"/>
            <a:ext cx="4495800" cy="5725632"/>
          </a:xfrm>
          <a:ln>
            <a:noFill/>
          </a:ln>
        </p:spPr>
        <p:txBody>
          <a:bodyPr>
            <a:normAutofit fontScale="92500" lnSpcReduction="10000"/>
          </a:bodyPr>
          <a:lstStyle/>
          <a:p>
            <a:pPr marR="191135" lvl="0" algn="just">
              <a:lnSpc>
                <a:spcPct val="115000"/>
              </a:lnSpc>
              <a:buFont typeface="Tahoma" panose="020B0604030504040204" pitchFamily="34" charset="0"/>
              <a:buChar char="•"/>
            </a:pPr>
            <a:r>
              <a:rPr lang="en-US" sz="1600" dirty="0" smtClean="0">
                <a:latin typeface="Tahoma" panose="020B0604030504040204" pitchFamily="34" charset="0"/>
                <a:ea typeface="Times New Roman" panose="02020603050405020304" pitchFamily="18" charset="0"/>
                <a:cs typeface="Times New Roman" panose="02020603050405020304" pitchFamily="18" charset="0"/>
              </a:rPr>
              <a:t>The Council have local economic development plan or projects that target women, PWD, and youth entrepreneurs.</a:t>
            </a:r>
          </a:p>
          <a:p>
            <a:pPr marR="191135" lvl="0">
              <a:lnSpc>
                <a:spcPct val="115000"/>
              </a:lnSpc>
              <a:buFont typeface="Tahoma" panose="020B0604030504040204" pitchFamily="34" charset="0"/>
              <a:buChar char="•"/>
            </a:pPr>
            <a:r>
              <a:rPr lang="en-ZA" sz="1600"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Market places designed, </a:t>
            </a:r>
            <a:r>
              <a:rPr lang="en-GB" sz="1600" dirty="0" smtClean="0">
                <a:latin typeface="Tahoma" panose="020B0604030504040204" pitchFamily="34" charset="0"/>
                <a:ea typeface="Times New Roman" panose="02020603050405020304" pitchFamily="18" charset="0"/>
                <a:cs typeface="Times New Roman" panose="02020603050405020304" pitchFamily="18" charset="0"/>
              </a:rPr>
              <a:t>5 vegetable markets, 2 flea market stalls</a:t>
            </a:r>
            <a:r>
              <a:rPr lang="en-ZA" sz="1600"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 </a:t>
            </a:r>
            <a:r>
              <a:rPr lang="en-ZA" sz="16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and </a:t>
            </a:r>
            <a:r>
              <a:rPr lang="en-ZA" sz="1600"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27.5 %% </a:t>
            </a:r>
            <a:r>
              <a:rPr lang="en-ZA" sz="16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of stands allocated to </a:t>
            </a:r>
            <a:r>
              <a:rPr lang="en-ZA" sz="1600"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women. </a:t>
            </a:r>
            <a:r>
              <a:rPr lang="en-GB" sz="1600" dirty="0" smtClean="0">
                <a:latin typeface="Tahoma" panose="020B0604030504040204" pitchFamily="34" charset="0"/>
                <a:ea typeface="Times New Roman" panose="02020603050405020304" pitchFamily="18" charset="0"/>
                <a:cs typeface="Times New Roman" panose="02020603050405020304" pitchFamily="18" charset="0"/>
              </a:rPr>
              <a:t>70% of vending space occupied by women, 10% men, 15% occupied by youths and 5% by PWD.</a:t>
            </a:r>
            <a:endParaRPr lang="en-ZA" sz="16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endParaRPr>
          </a:p>
          <a:p>
            <a:pPr marR="191135" lvl="0">
              <a:lnSpc>
                <a:spcPct val="115000"/>
              </a:lnSpc>
              <a:buFont typeface="Tahoma" panose="020B0604030504040204" pitchFamily="34" charset="0"/>
              <a:buChar char="•"/>
            </a:pPr>
            <a:r>
              <a:rPr lang="en-ZA" sz="1600" dirty="0" smtClean="0">
                <a:solidFill>
                  <a:srgbClr val="000000"/>
                </a:solidFill>
                <a:latin typeface="Tahoma" panose="020B0604030504040204" pitchFamily="34" charset="0"/>
                <a:ea typeface="Times New Roman" panose="02020603050405020304" pitchFamily="18" charset="0"/>
              </a:rPr>
              <a:t>with </a:t>
            </a:r>
            <a:r>
              <a:rPr lang="en-ZA" sz="1600" dirty="0">
                <a:solidFill>
                  <a:srgbClr val="000000"/>
                </a:solidFill>
                <a:latin typeface="Tahoma" panose="020B0604030504040204" pitchFamily="34" charset="0"/>
                <a:ea typeface="Times New Roman" panose="02020603050405020304" pitchFamily="18" charset="0"/>
              </a:rPr>
              <a:t>external sources of finance to promote access to finance for local entrepreneurs, especially women, PWD and the </a:t>
            </a:r>
            <a:r>
              <a:rPr lang="en-ZA" sz="1600" dirty="0" smtClean="0">
                <a:solidFill>
                  <a:srgbClr val="000000"/>
                </a:solidFill>
                <a:latin typeface="Tahoma" panose="020B0604030504040204" pitchFamily="34" charset="0"/>
                <a:ea typeface="Times New Roman" panose="02020603050405020304" pitchFamily="18" charset="0"/>
              </a:rPr>
              <a:t>youth council offers: </a:t>
            </a:r>
            <a:r>
              <a:rPr lang="en-US" sz="1600" dirty="0">
                <a:solidFill>
                  <a:srgbClr val="000000"/>
                </a:solidFill>
                <a:latin typeface="Tahoma" panose="020B0604030504040204" pitchFamily="34" charset="0"/>
                <a:ea typeface="Times New Roman" panose="02020603050405020304" pitchFamily="18" charset="0"/>
              </a:rPr>
              <a:t> </a:t>
            </a:r>
            <a:r>
              <a:rPr lang="en-US" sz="1600" dirty="0" smtClean="0">
                <a:solidFill>
                  <a:srgbClr val="000000"/>
                </a:solidFill>
                <a:latin typeface="Tahoma" panose="020B0604030504040204" pitchFamily="34" charset="0"/>
                <a:ea typeface="Times New Roman" panose="02020603050405020304" pitchFamily="18" charset="0"/>
              </a:rPr>
              <a:t>Training, Mentorship,  </a:t>
            </a:r>
            <a:r>
              <a:rPr lang="en-US" sz="1600" dirty="0">
                <a:solidFill>
                  <a:srgbClr val="000000"/>
                </a:solidFill>
                <a:latin typeface="Tahoma" panose="020B0604030504040204" pitchFamily="34" charset="0"/>
                <a:ea typeface="Times New Roman" panose="02020603050405020304" pitchFamily="18" charset="0"/>
              </a:rPr>
              <a:t>Market/business </a:t>
            </a:r>
            <a:r>
              <a:rPr lang="en-US" sz="1600" dirty="0" smtClean="0">
                <a:solidFill>
                  <a:srgbClr val="000000"/>
                </a:solidFill>
                <a:latin typeface="Tahoma" panose="020B0604030504040204" pitchFamily="34" charset="0"/>
                <a:ea typeface="Times New Roman" panose="02020603050405020304" pitchFamily="18" charset="0"/>
              </a:rPr>
              <a:t>linkages and  </a:t>
            </a:r>
            <a:r>
              <a:rPr lang="en-US" sz="1600" dirty="0">
                <a:solidFill>
                  <a:srgbClr val="000000"/>
                </a:solidFill>
                <a:latin typeface="Tahoma" panose="020B0604030504040204" pitchFamily="34" charset="0"/>
                <a:ea typeface="Times New Roman" panose="02020603050405020304" pitchFamily="18" charset="0"/>
              </a:rPr>
              <a:t>Participating at tradeshows (local, provincial or national</a:t>
            </a:r>
            <a:r>
              <a:rPr lang="en-US" sz="1600" dirty="0" smtClean="0">
                <a:solidFill>
                  <a:srgbClr val="000000"/>
                </a:solidFill>
                <a:latin typeface="Tahoma" panose="020B0604030504040204" pitchFamily="34" charset="0"/>
                <a:ea typeface="Times New Roman" panose="02020603050405020304" pitchFamily="18" charset="0"/>
              </a:rPr>
              <a:t>).</a:t>
            </a:r>
            <a:endParaRPr lang="en-ZA" sz="1600" dirty="0">
              <a:solidFill>
                <a:srgbClr val="000000"/>
              </a:solidFill>
              <a:latin typeface="Tahoma" panose="020B0604030504040204" pitchFamily="34" charset="0"/>
              <a:ea typeface="Times New Roman" panose="02020603050405020304" pitchFamily="18" charset="0"/>
            </a:endParaRPr>
          </a:p>
          <a:p>
            <a:pPr marR="191135" lvl="0">
              <a:lnSpc>
                <a:spcPct val="115000"/>
              </a:lnSpc>
              <a:buFont typeface="Tahoma" panose="020B0604030504040204" pitchFamily="34" charset="0"/>
              <a:buChar char="•"/>
            </a:pPr>
            <a:r>
              <a:rPr lang="en-ZA" sz="1600" dirty="0" smtClean="0">
                <a:solidFill>
                  <a:srgbClr val="000000"/>
                </a:solidFill>
                <a:latin typeface="Tahoma" panose="020B0604030504040204" pitchFamily="34" charset="0"/>
                <a:ea typeface="Times New Roman" panose="02020603050405020304" pitchFamily="18" charset="0"/>
              </a:rPr>
              <a:t> Women are considered when tenders are there. However, there were no tenders awarded during the period under review. </a:t>
            </a:r>
          </a:p>
          <a:p>
            <a:pPr marR="191135" lvl="0">
              <a:lnSpc>
                <a:spcPct val="115000"/>
              </a:lnSpc>
              <a:buFont typeface="Tahoma" panose="020B0604030504040204" pitchFamily="34" charset="0"/>
              <a:buChar char="•"/>
            </a:pPr>
            <a:r>
              <a:rPr lang="en-US" sz="1600" dirty="0">
                <a:solidFill>
                  <a:srgbClr val="000000"/>
                </a:solidFill>
                <a:latin typeface="Tahoma" panose="020B0604030504040204" pitchFamily="34" charset="0"/>
                <a:ea typeface="Times New Roman" panose="02020603050405020304" pitchFamily="18" charset="0"/>
              </a:rPr>
              <a:t>Council sometimes allocates tenders to women-owned businesses. Mostly they have small scale businesses such as canteens</a:t>
            </a:r>
          </a:p>
          <a:p>
            <a:pPr marR="191135" lvl="0">
              <a:lnSpc>
                <a:spcPct val="115000"/>
              </a:lnSpc>
              <a:buFont typeface="Tahoma" panose="020B0604030504040204" pitchFamily="34" charset="0"/>
              <a:buChar char="•"/>
            </a:pPr>
            <a:endParaRPr lang="en-ZA" sz="1600" dirty="0" smtClean="0">
              <a:solidFill>
                <a:srgbClr val="000000"/>
              </a:solidFill>
              <a:latin typeface="Tahoma" panose="020B0604030504040204" pitchFamily="34" charset="0"/>
              <a:ea typeface="Times New Roman" panose="02020603050405020304" pitchFamily="18" charset="0"/>
            </a:endParaRPr>
          </a:p>
        </p:txBody>
      </p:sp>
      <p:sp>
        <p:nvSpPr>
          <p:cNvPr id="6" name="TextBox 5"/>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7" name="TextBox 6"/>
          <p:cNvSpPr txBox="1"/>
          <p:nvPr/>
        </p:nvSpPr>
        <p:spPr>
          <a:xfrm>
            <a:off x="0" y="6398786"/>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MOVING TOWARDS A CITY BY 2030</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43845" y="1333818"/>
            <a:ext cx="5355770" cy="4089861"/>
          </a:xfrm>
          <a:prstGeom prst="rect">
            <a:avLst/>
          </a:prstGeom>
        </p:spPr>
      </p:pic>
    </p:spTree>
    <p:extLst>
      <p:ext uri="{BB962C8B-B14F-4D97-AF65-F5344CB8AC3E}">
        <p14:creationId xmlns:p14="http://schemas.microsoft.com/office/powerpoint/2010/main" val="145199603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533400"/>
          </a:xfrm>
        </p:spPr>
        <p:txBody>
          <a:bodyPr>
            <a:normAutofit fontScale="90000"/>
          </a:bodyPr>
          <a:lstStyle/>
          <a:p>
            <a:r>
              <a:rPr lang="en-ZA" sz="2800" b="1" dirty="0">
                <a:solidFill>
                  <a:prstClr val="black"/>
                </a:solidFill>
                <a:latin typeface="Tahoma" panose="020B0604030504040204" pitchFamily="34" charset="0"/>
                <a:ea typeface="Tahoma" panose="020B0604030504040204" pitchFamily="34" charset="0"/>
                <a:cs typeface="Tahoma" panose="020B0604030504040204" pitchFamily="34" charset="0"/>
              </a:rPr>
              <a:t>V. INFRASTRUCTURE AND SOCIAL DEVELOPMENT</a:t>
            </a:r>
            <a:endParaRPr lang="en-ZA"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256674" y="538377"/>
            <a:ext cx="4500813" cy="5712985"/>
          </a:xfrm>
          <a:ln>
            <a:noFill/>
          </a:ln>
        </p:spPr>
        <p:txBody>
          <a:bodyPr>
            <a:noAutofit/>
          </a:bodyPr>
          <a:lstStyle/>
          <a:p>
            <a:pPr marL="0" lvl="0" indent="0">
              <a:lnSpc>
                <a:spcPct val="100000"/>
              </a:lnSpc>
              <a:spcBef>
                <a:spcPts val="0"/>
              </a:spcBef>
              <a:buNone/>
            </a:pPr>
            <a:r>
              <a:rPr lang="en-ZA" sz="1300" b="1" dirty="0">
                <a:solidFill>
                  <a:prstClr val="black"/>
                </a:solidFill>
                <a:latin typeface="Tahoma" panose="020B0604030504040204" pitchFamily="34" charset="0"/>
                <a:ea typeface="Tahoma" panose="020B0604030504040204" pitchFamily="34" charset="0"/>
                <a:cs typeface="Tahoma" panose="020B0604030504040204" pitchFamily="34" charset="0"/>
              </a:rPr>
              <a:t>Land and housing </a:t>
            </a:r>
          </a:p>
          <a:p>
            <a:pPr lvl="0">
              <a:lnSpc>
                <a:spcPct val="100000"/>
              </a:lnSpc>
              <a:spcBef>
                <a:spcPts val="0"/>
              </a:spcBef>
            </a:pPr>
            <a:r>
              <a:rPr lang="en-ZA"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Council keeps sex </a:t>
            </a:r>
            <a:r>
              <a:rPr lang="en-ZA" sz="1300" dirty="0">
                <a:solidFill>
                  <a:srgbClr val="000000"/>
                </a:solidFill>
                <a:latin typeface="Tahoma" panose="020B0604030504040204" pitchFamily="34" charset="0"/>
                <a:ea typeface="Tahoma" panose="020B0604030504040204" pitchFamily="34" charset="0"/>
                <a:cs typeface="Tahoma" panose="020B0604030504040204" pitchFamily="34" charset="0"/>
              </a:rPr>
              <a:t>disaggregated data of land allocations for council &amp; community </a:t>
            </a:r>
            <a:r>
              <a:rPr lang="en-ZA"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beneficiaries. </a:t>
            </a:r>
            <a:r>
              <a:rPr lang="en-US" sz="1300" dirty="0" smtClean="0">
                <a:latin typeface="Tahoma" panose="020B0604030504040204" pitchFamily="34" charset="0"/>
                <a:ea typeface="Tahoma" panose="020B0604030504040204" pitchFamily="34" charset="0"/>
                <a:cs typeface="Tahoma" panose="020B0604030504040204" pitchFamily="34" charset="0"/>
              </a:rPr>
              <a:t>290 men were allocated land by the council. 110 women allocated land by the council.</a:t>
            </a:r>
            <a:endParaRPr lang="en-ZA" sz="13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0"/>
              </a:spcBef>
            </a:pPr>
            <a:r>
              <a:rPr lang="en-ZA"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40 housing allocations were made, as council rented houses. 32 men and 8 women were allocated council houses.</a:t>
            </a:r>
            <a:endParaRPr lang="en-ZA" sz="13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ZA" sz="1300" b="1" dirty="0">
                <a:solidFill>
                  <a:prstClr val="black"/>
                </a:solidFill>
                <a:latin typeface="Tahoma" panose="020B0604030504040204" pitchFamily="34" charset="0"/>
                <a:ea typeface="Tahoma" panose="020B0604030504040204" pitchFamily="34" charset="0"/>
                <a:cs typeface="Tahoma" panose="020B0604030504040204" pitchFamily="34" charset="0"/>
              </a:rPr>
              <a:t>Water and sanitation </a:t>
            </a:r>
          </a:p>
          <a:p>
            <a:pPr marR="191135" lvl="0">
              <a:lnSpc>
                <a:spcPct val="100000"/>
              </a:lnSpc>
              <a:spcBef>
                <a:spcPts val="0"/>
              </a:spcBef>
              <a:buFont typeface="Tahoma" panose="020B0604030504040204" pitchFamily="34" charset="0"/>
              <a:buChar char="•"/>
            </a:pPr>
            <a:r>
              <a:rPr lang="en-US"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There is a Work and Planning Committee that deals with Water &amp; Sanitation on a monthly basis.</a:t>
            </a:r>
          </a:p>
          <a:p>
            <a:pPr marR="191135" lvl="0">
              <a:lnSpc>
                <a:spcPct val="100000"/>
              </a:lnSpc>
              <a:spcBef>
                <a:spcPts val="0"/>
              </a:spcBef>
              <a:buFont typeface="Tahoma" panose="020B0604030504040204" pitchFamily="34" charset="0"/>
              <a:buChar char="•"/>
            </a:pPr>
            <a:r>
              <a:rPr lang="en-ZA"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Types </a:t>
            </a:r>
            <a:r>
              <a:rPr lang="en-ZA" sz="1300" dirty="0">
                <a:solidFill>
                  <a:srgbClr val="000000"/>
                </a:solidFill>
                <a:latin typeface="Tahoma" panose="020B0604030504040204" pitchFamily="34" charset="0"/>
                <a:ea typeface="Tahoma" panose="020B0604030504040204" pitchFamily="34" charset="0"/>
                <a:cs typeface="Tahoma" panose="020B0604030504040204" pitchFamily="34" charset="0"/>
              </a:rPr>
              <a:t>of water and sanitation </a:t>
            </a:r>
            <a:r>
              <a:rPr lang="en-ZA" sz="13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projects:</a:t>
            </a:r>
          </a:p>
          <a:p>
            <a:pPr marL="742950" marR="191135" lvl="1" indent="-285750" algn="just" defTabSz="914400">
              <a:lnSpc>
                <a:spcPct val="100000"/>
              </a:lnSpc>
              <a:spcBef>
                <a:spcPts val="0"/>
              </a:spcBef>
              <a:buFont typeface="Tahoma" panose="020B0604030504040204" pitchFamily="34" charset="0"/>
              <a:buChar cha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Upgrading of sewer and water reticulation </a:t>
            </a: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infrastructure.</a:t>
            </a:r>
          </a:p>
          <a:p>
            <a:pPr marL="742950" marR="191135" lvl="1" indent="-285750" algn="just" defTabSz="914400">
              <a:lnSpc>
                <a:spcPct val="100000"/>
              </a:lnSpc>
              <a:spcBef>
                <a:spcPts val="0"/>
              </a:spcBef>
              <a:buFont typeface="Tahoma" panose="020B0604030504040204" pitchFamily="34" charset="0"/>
              <a:buChar char="•"/>
            </a:pP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Water provision.</a:t>
            </a:r>
            <a:endParaRPr lang="en-US" sz="13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742950" marR="191135" lvl="1" indent="-285750" algn="just" defTabSz="914400">
              <a:lnSpc>
                <a:spcPct val="100000"/>
              </a:lnSpc>
              <a:spcBef>
                <a:spcPts val="0"/>
              </a:spcBef>
              <a:buFont typeface="Tahoma" panose="020B0604030504040204" pitchFamily="34" charset="0"/>
              <a:buChar char="•"/>
            </a:pP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Improving on Customer care platforms.</a:t>
            </a:r>
            <a:endParaRPr lang="en-US" sz="13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742950" marR="191135" lvl="1" indent="-285750" algn="just" defTabSz="914400">
              <a:lnSpc>
                <a:spcPct val="100000"/>
              </a:lnSpc>
              <a:spcBef>
                <a:spcPts val="0"/>
              </a:spcBef>
              <a:buFont typeface="Tahoma" panose="020B0604030504040204" pitchFamily="34" charset="0"/>
              <a:buChar char="•"/>
            </a:pP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Updating Billing.</a:t>
            </a:r>
            <a:endParaRPr lang="en-ZA" sz="13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R="191135" lvl="0">
              <a:lnSpc>
                <a:spcPct val="100000"/>
              </a:lnSpc>
              <a:spcBef>
                <a:spcPts val="0"/>
              </a:spcBef>
              <a:buFont typeface="Tahoma" panose="020B0604030504040204" pitchFamily="34" charset="0"/>
              <a:buChar char="•"/>
            </a:pPr>
            <a:r>
              <a:rPr lang="en-US" sz="1300" dirty="0">
                <a:solidFill>
                  <a:prstClr val="black"/>
                </a:solidFill>
                <a:latin typeface="Tahoma" panose="020B0604030504040204" pitchFamily="34" charset="0"/>
                <a:ea typeface="Tahoma" panose="020B0604030504040204" pitchFamily="34" charset="0"/>
                <a:cs typeface="Tahoma" panose="020B0604030504040204" pitchFamily="34" charset="0"/>
              </a:rPr>
              <a:t>The projects are gender responsive as consultations are done involving all </a:t>
            </a: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stakeholders, men &amp; women, youths, PWD.</a:t>
            </a:r>
          </a:p>
          <a:p>
            <a:pPr marR="191135" lvl="0">
              <a:lnSpc>
                <a:spcPct val="100000"/>
              </a:lnSpc>
              <a:spcBef>
                <a:spcPts val="0"/>
              </a:spcBef>
              <a:buFont typeface="Tahoma" panose="020B0604030504040204" pitchFamily="34" charset="0"/>
              <a:buChar char="•"/>
            </a:pP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Improvements of WASH services in all spaces support gender equity. Women and girls are more vulnerable</a:t>
            </a:r>
          </a:p>
          <a:p>
            <a:pPr marR="191135" lvl="0">
              <a:lnSpc>
                <a:spcPct val="100000"/>
              </a:lnSpc>
              <a:spcBef>
                <a:spcPts val="0"/>
              </a:spcBef>
              <a:buFont typeface="Tahoma" panose="020B0604030504040204" pitchFamily="34" charset="0"/>
              <a:buChar char="•"/>
            </a:pPr>
            <a:r>
              <a:rPr lang="en-US" sz="1300" dirty="0" smtClean="0">
                <a:solidFill>
                  <a:prstClr val="black"/>
                </a:solidFill>
                <a:latin typeface="Tahoma" panose="020B0604030504040204" pitchFamily="34" charset="0"/>
                <a:ea typeface="Tahoma" panose="020B0604030504040204" pitchFamily="34" charset="0"/>
                <a:cs typeface="Tahoma" panose="020B0604030504040204" pitchFamily="34" charset="0"/>
              </a:rPr>
              <a:t>Provision of water services. Water provision is gender responsive because it considers the different needs, opportunities and roles of women and men in the community.</a:t>
            </a:r>
          </a:p>
          <a:p>
            <a:pPr marR="191135">
              <a:lnSpc>
                <a:spcPct val="100000"/>
              </a:lnSpc>
              <a:spcBef>
                <a:spcPts val="0"/>
              </a:spcBef>
              <a:buFont typeface="Tahoma" panose="020B0604030504040204" pitchFamily="34" charset="0"/>
              <a:buChar char="•"/>
            </a:pPr>
            <a:r>
              <a:rPr lang="en-US" sz="1300" dirty="0" smtClean="0">
                <a:latin typeface="Tahoma" panose="020B0604030504040204" pitchFamily="34" charset="0"/>
                <a:ea typeface="Tahoma" panose="020B0604030504040204" pitchFamily="34" charset="0"/>
                <a:cs typeface="Tahoma" panose="020B0604030504040204" pitchFamily="34" charset="0"/>
              </a:rPr>
              <a:t>In partnership with different stakeholders, boreholes are being put in every ward to complement water challenges.</a:t>
            </a:r>
            <a:endParaRPr lang="en-ZA" sz="1300" dirty="0">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pPr>
            <a:endParaRPr lang="en-ZW" sz="13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half" idx="2"/>
          </p:nvPr>
        </p:nvSpPr>
        <p:spPr>
          <a:xfrm>
            <a:off x="4757487" y="1752600"/>
            <a:ext cx="4005512" cy="4351338"/>
          </a:xfrm>
          <a:ln>
            <a:solidFill>
              <a:schemeClr val="tx1"/>
            </a:solidFill>
          </a:ln>
        </p:spPr>
        <p:txBody>
          <a:bodyPr>
            <a:normAutofit/>
          </a:bodyPr>
          <a:lstStyle/>
          <a:p>
            <a:pPr marL="0" indent="0">
              <a:buNone/>
            </a:pPr>
            <a:r>
              <a:rPr lang="en-ZA" dirty="0">
                <a:solidFill>
                  <a:srgbClr val="FF0000"/>
                </a:solidFill>
              </a:rPr>
              <a:t>.</a:t>
            </a:r>
          </a:p>
        </p:txBody>
      </p:sp>
      <p:sp>
        <p:nvSpPr>
          <p:cNvPr id="7" name="TextBox 6"/>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aphicFrame>
        <p:nvGraphicFramePr>
          <p:cNvPr id="5" name="Table 7">
            <a:extLst>
              <a:ext uri="{FF2B5EF4-FFF2-40B4-BE49-F238E27FC236}">
                <a16:creationId xmlns:a16="http://schemas.microsoft.com/office/drawing/2014/main" xmlns="" id="{DE429A2C-A611-1E6E-52BC-E2B64F7DF05A}"/>
              </a:ext>
            </a:extLst>
          </p:cNvPr>
          <p:cNvGraphicFramePr>
            <a:graphicFrameLocks noGrp="1"/>
          </p:cNvGraphicFramePr>
          <p:nvPr>
            <p:extLst>
              <p:ext uri="{D42A27DB-BD31-4B8C-83A1-F6EECF244321}">
                <p14:modId xmlns:p14="http://schemas.microsoft.com/office/powerpoint/2010/main" val="3885949228"/>
              </p:ext>
            </p:extLst>
          </p:nvPr>
        </p:nvGraphicFramePr>
        <p:xfrm>
          <a:off x="4706332" y="3893621"/>
          <a:ext cx="3995904" cy="1844040"/>
        </p:xfrm>
        <a:graphic>
          <a:graphicData uri="http://schemas.openxmlformats.org/drawingml/2006/table">
            <a:tbl>
              <a:tblPr firstRow="1" bandRow="1">
                <a:tableStyleId>{5C22544A-7EE6-4342-B048-85BDC9FD1C3A}</a:tableStyleId>
              </a:tblPr>
              <a:tblGrid>
                <a:gridCol w="998976">
                  <a:extLst>
                    <a:ext uri="{9D8B030D-6E8A-4147-A177-3AD203B41FA5}">
                      <a16:colId xmlns:a16="http://schemas.microsoft.com/office/drawing/2014/main" xmlns="" val="510525429"/>
                    </a:ext>
                  </a:extLst>
                </a:gridCol>
                <a:gridCol w="998976">
                  <a:extLst>
                    <a:ext uri="{9D8B030D-6E8A-4147-A177-3AD203B41FA5}">
                      <a16:colId xmlns:a16="http://schemas.microsoft.com/office/drawing/2014/main" xmlns="" val="4098407582"/>
                    </a:ext>
                  </a:extLst>
                </a:gridCol>
                <a:gridCol w="998976">
                  <a:extLst>
                    <a:ext uri="{9D8B030D-6E8A-4147-A177-3AD203B41FA5}">
                      <a16:colId xmlns:a16="http://schemas.microsoft.com/office/drawing/2014/main" xmlns="" val="586806373"/>
                    </a:ext>
                  </a:extLst>
                </a:gridCol>
                <a:gridCol w="998976">
                  <a:extLst>
                    <a:ext uri="{9D8B030D-6E8A-4147-A177-3AD203B41FA5}">
                      <a16:colId xmlns:a16="http://schemas.microsoft.com/office/drawing/2014/main" xmlns="" val="3324435739"/>
                    </a:ext>
                  </a:extLst>
                </a:gridCol>
              </a:tblGrid>
              <a:tr h="599440">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Number</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Chairpersons of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Vice Chairpersons of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342195866"/>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Women</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0</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0</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068272557"/>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Men</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812720246"/>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656717661"/>
                  </a:ext>
                </a:extLst>
              </a:tr>
            </a:tbl>
          </a:graphicData>
        </a:graphic>
      </p:graphicFrame>
      <p:graphicFrame>
        <p:nvGraphicFramePr>
          <p:cNvPr id="11" name="Table 11">
            <a:extLst>
              <a:ext uri="{FF2B5EF4-FFF2-40B4-BE49-F238E27FC236}">
                <a16:creationId xmlns:a16="http://schemas.microsoft.com/office/drawing/2014/main" xmlns="" id="{310A8E5D-8951-3E8E-280B-30CD122D7B82}"/>
              </a:ext>
            </a:extLst>
          </p:cNvPr>
          <p:cNvGraphicFramePr>
            <a:graphicFrameLocks noGrp="1"/>
          </p:cNvGraphicFramePr>
          <p:nvPr>
            <p:extLst>
              <p:ext uri="{D42A27DB-BD31-4B8C-83A1-F6EECF244321}">
                <p14:modId xmlns:p14="http://schemas.microsoft.com/office/powerpoint/2010/main" val="3125892959"/>
              </p:ext>
            </p:extLst>
          </p:nvPr>
        </p:nvGraphicFramePr>
        <p:xfrm>
          <a:off x="4711590" y="1690261"/>
          <a:ext cx="3995901" cy="1676400"/>
        </p:xfrm>
        <a:graphic>
          <a:graphicData uri="http://schemas.openxmlformats.org/drawingml/2006/table">
            <a:tbl>
              <a:tblPr firstRow="1" bandRow="1">
                <a:tableStyleId>{93296810-A885-4BE3-A3E7-6D5BEEA58F35}</a:tableStyleId>
              </a:tblPr>
              <a:tblGrid>
                <a:gridCol w="1331967">
                  <a:extLst>
                    <a:ext uri="{9D8B030D-6E8A-4147-A177-3AD203B41FA5}">
                      <a16:colId xmlns:a16="http://schemas.microsoft.com/office/drawing/2014/main" xmlns="" val="3828513353"/>
                    </a:ext>
                  </a:extLst>
                </a:gridCol>
                <a:gridCol w="1331967">
                  <a:extLst>
                    <a:ext uri="{9D8B030D-6E8A-4147-A177-3AD203B41FA5}">
                      <a16:colId xmlns:a16="http://schemas.microsoft.com/office/drawing/2014/main" xmlns="" val="3689454793"/>
                    </a:ext>
                  </a:extLst>
                </a:gridCol>
                <a:gridCol w="1331967">
                  <a:extLst>
                    <a:ext uri="{9D8B030D-6E8A-4147-A177-3AD203B41FA5}">
                      <a16:colId xmlns:a16="http://schemas.microsoft.com/office/drawing/2014/main" xmlns="" val="154703483"/>
                    </a:ext>
                  </a:extLst>
                </a:gridCol>
              </a:tblGrid>
              <a:tr h="307319">
                <a:tc>
                  <a:txBody>
                    <a:bodyPr/>
                    <a:lstStyle/>
                    <a:p>
                      <a:r>
                        <a:rPr lang="en-US" sz="1600" dirty="0">
                          <a:solidFill>
                            <a:schemeClr val="tx1"/>
                          </a:solidFill>
                        </a:rPr>
                        <a:t>Housing Allocations</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Number</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Proportion (%)</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2173356789"/>
                  </a:ext>
                </a:extLst>
              </a:tr>
              <a:tr h="307319">
                <a:tc>
                  <a:txBody>
                    <a:bodyPr/>
                    <a:lstStyle/>
                    <a:p>
                      <a:r>
                        <a:rPr lang="en-US" b="1" dirty="0"/>
                        <a:t>Women</a:t>
                      </a:r>
                      <a:endParaRPr lang="en-GB" b="1" dirty="0"/>
                    </a:p>
                  </a:txBody>
                  <a:tcPr/>
                </a:tc>
                <a:tc>
                  <a:txBody>
                    <a:bodyPr/>
                    <a:lstStyle/>
                    <a:p>
                      <a:r>
                        <a:rPr lang="en-GB" dirty="0" smtClean="0"/>
                        <a:t>8</a:t>
                      </a:r>
                      <a:endParaRPr lang="en-GB" dirty="0"/>
                    </a:p>
                  </a:txBody>
                  <a:tcPr/>
                </a:tc>
                <a:tc>
                  <a:txBody>
                    <a:bodyPr/>
                    <a:lstStyle/>
                    <a:p>
                      <a:r>
                        <a:rPr lang="en-GB" dirty="0" smtClean="0"/>
                        <a:t>20</a:t>
                      </a:r>
                      <a:endParaRPr lang="en-GB" dirty="0"/>
                    </a:p>
                  </a:txBody>
                  <a:tcPr/>
                </a:tc>
                <a:extLst>
                  <a:ext uri="{0D108BD9-81ED-4DB2-BD59-A6C34878D82A}">
                    <a16:rowId xmlns:a16="http://schemas.microsoft.com/office/drawing/2014/main" xmlns="" val="2427803244"/>
                  </a:ext>
                </a:extLst>
              </a:tr>
              <a:tr h="307319">
                <a:tc>
                  <a:txBody>
                    <a:bodyPr/>
                    <a:lstStyle/>
                    <a:p>
                      <a:r>
                        <a:rPr lang="en-US" b="1" dirty="0"/>
                        <a:t>Men</a:t>
                      </a:r>
                      <a:endParaRPr lang="en-GB" b="1" dirty="0"/>
                    </a:p>
                  </a:txBody>
                  <a:tcPr/>
                </a:tc>
                <a:tc>
                  <a:txBody>
                    <a:bodyPr/>
                    <a:lstStyle/>
                    <a:p>
                      <a:r>
                        <a:rPr lang="en-GB" dirty="0" smtClean="0"/>
                        <a:t>32</a:t>
                      </a:r>
                      <a:endParaRPr lang="en-GB" dirty="0"/>
                    </a:p>
                  </a:txBody>
                  <a:tcPr/>
                </a:tc>
                <a:tc>
                  <a:txBody>
                    <a:bodyPr/>
                    <a:lstStyle/>
                    <a:p>
                      <a:r>
                        <a:rPr lang="en-GB" dirty="0" smtClean="0"/>
                        <a:t>80</a:t>
                      </a:r>
                      <a:endParaRPr lang="en-GB" dirty="0"/>
                    </a:p>
                  </a:txBody>
                  <a:tcPr/>
                </a:tc>
                <a:extLst>
                  <a:ext uri="{0D108BD9-81ED-4DB2-BD59-A6C34878D82A}">
                    <a16:rowId xmlns:a16="http://schemas.microsoft.com/office/drawing/2014/main" xmlns="" val="1057078895"/>
                  </a:ext>
                </a:extLst>
              </a:tr>
              <a:tr h="307319">
                <a:tc>
                  <a:txBody>
                    <a:bodyPr/>
                    <a:lstStyle/>
                    <a:p>
                      <a:r>
                        <a:rPr lang="en-US" b="1" dirty="0"/>
                        <a:t>Total</a:t>
                      </a:r>
                      <a:endParaRPr lang="en-GB" b="1" dirty="0"/>
                    </a:p>
                  </a:txBody>
                  <a:tcPr/>
                </a:tc>
                <a:tc>
                  <a:txBody>
                    <a:bodyPr/>
                    <a:lstStyle/>
                    <a:p>
                      <a:r>
                        <a:rPr lang="en-GB" dirty="0" smtClean="0"/>
                        <a:t>40</a:t>
                      </a:r>
                      <a:endParaRPr lang="en-GB" dirty="0"/>
                    </a:p>
                  </a:txBody>
                  <a:tcPr/>
                </a:tc>
                <a:tc>
                  <a:txBody>
                    <a:bodyPr/>
                    <a:lstStyle/>
                    <a:p>
                      <a:r>
                        <a:rPr lang="en-GB" dirty="0" smtClean="0"/>
                        <a:t>100</a:t>
                      </a:r>
                      <a:endParaRPr lang="en-GB" dirty="0"/>
                    </a:p>
                  </a:txBody>
                  <a:tcPr/>
                </a:tc>
                <a:extLst>
                  <a:ext uri="{0D108BD9-81ED-4DB2-BD59-A6C34878D82A}">
                    <a16:rowId xmlns:a16="http://schemas.microsoft.com/office/drawing/2014/main" xmlns="" val="2491303022"/>
                  </a:ext>
                </a:extLst>
              </a:tr>
            </a:tbl>
          </a:graphicData>
        </a:graphic>
      </p:graphicFrame>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623889"/>
          </a:xfrm>
        </p:spPr>
        <p:txBody>
          <a:bodyPr>
            <a:normAutofit/>
          </a:bodyPr>
          <a:lstStyle/>
          <a:p>
            <a:r>
              <a:rPr lang="en-ZA" sz="2700" b="1" dirty="0">
                <a:solidFill>
                  <a:prstClr val="black"/>
                </a:solidFill>
                <a:ea typeface="+mn-ea"/>
                <a:cs typeface="+mn-cs"/>
              </a:rPr>
              <a:t>VI. SEXUAL AND REPRODUCTIVE HEALTH, HIV AND AIDS</a:t>
            </a:r>
            <a:endParaRPr lang="en-ZA" dirty="0"/>
          </a:p>
        </p:txBody>
      </p:sp>
      <p:sp>
        <p:nvSpPr>
          <p:cNvPr id="8" name="Content Placeholder 7"/>
          <p:cNvSpPr>
            <a:spLocks noGrp="1"/>
          </p:cNvSpPr>
          <p:nvPr>
            <p:ph sz="half" idx="1"/>
          </p:nvPr>
        </p:nvSpPr>
        <p:spPr>
          <a:xfrm>
            <a:off x="6927" y="609600"/>
            <a:ext cx="4572000" cy="5664828"/>
          </a:xfrm>
          <a:ln>
            <a:noFill/>
          </a:ln>
        </p:spPr>
        <p:txBody>
          <a:bodyPr>
            <a:normAutofit fontScale="77500" lnSpcReduction="20000"/>
          </a:bodyPr>
          <a:lstStyle/>
          <a:p>
            <a:r>
              <a:rPr lang="en-ZA" sz="2000" dirty="0">
                <a:latin typeface="Tahoma" panose="020B0604030504040204" pitchFamily="34" charset="0"/>
                <a:ea typeface="Tahoma" panose="020B0604030504040204" pitchFamily="34" charset="0"/>
                <a:cs typeface="Tahoma" panose="020B0604030504040204" pitchFamily="34" charset="0"/>
              </a:rPr>
              <a:t>C</a:t>
            </a:r>
            <a:r>
              <a:rPr lang="en-ZA" sz="2000" dirty="0" smtClean="0">
                <a:latin typeface="Tahoma" panose="020B0604030504040204" pitchFamily="34" charset="0"/>
                <a:ea typeface="Tahoma" panose="020B0604030504040204" pitchFamily="34" charset="0"/>
                <a:cs typeface="Tahoma" panose="020B0604030504040204" pitchFamily="34" charset="0"/>
              </a:rPr>
              <a:t>ouncil </a:t>
            </a:r>
            <a:r>
              <a:rPr lang="en-ZA" sz="2000" dirty="0">
                <a:latin typeface="Tahoma" panose="020B0604030504040204" pitchFamily="34" charset="0"/>
                <a:ea typeface="Tahoma" panose="020B0604030504040204" pitchFamily="34" charset="0"/>
                <a:cs typeface="Tahoma" panose="020B0604030504040204" pitchFamily="34" charset="0"/>
              </a:rPr>
              <a:t>promote </a:t>
            </a:r>
            <a:r>
              <a:rPr lang="en-ZA" sz="2000" dirty="0" smtClean="0">
                <a:latin typeface="Tahoma" panose="020B0604030504040204" pitchFamily="34" charset="0"/>
                <a:ea typeface="Tahoma" panose="020B0604030504040204" pitchFamily="34" charset="0"/>
                <a:cs typeface="Tahoma" panose="020B0604030504040204" pitchFamily="34" charset="0"/>
              </a:rPr>
              <a:t>SRHR by making sure that </a:t>
            </a:r>
            <a:r>
              <a:rPr lang="en-US" sz="2000" dirty="0" smtClean="0">
                <a:latin typeface="Tahoma" panose="020B0604030504040204" pitchFamily="34" charset="0"/>
                <a:ea typeface="Tahoma" panose="020B0604030504040204" pitchFamily="34" charset="0"/>
                <a:cs typeface="Tahoma" panose="020B0604030504040204" pitchFamily="34" charset="0"/>
              </a:rPr>
              <a:t>men, Women, youths, PWD have access health care services. Awareness campaigns on SRHR, HIV and AIDS.</a:t>
            </a:r>
          </a:p>
          <a:p>
            <a:r>
              <a:rPr lang="en-US" sz="2000" dirty="0" smtClean="0">
                <a:latin typeface="Tahoma" panose="020B0604030504040204" pitchFamily="34" charset="0"/>
                <a:ea typeface="Tahoma" panose="020B0604030504040204" pitchFamily="34" charset="0"/>
                <a:cs typeface="Tahoma" panose="020B0604030504040204" pitchFamily="34" charset="0"/>
              </a:rPr>
              <a:t>Council also provides testing services for HIV and AIDS at the clinics as well as providing free counselling services.</a:t>
            </a:r>
          </a:p>
          <a:p>
            <a:r>
              <a:rPr lang="en-ZA" sz="2000" dirty="0" smtClean="0">
                <a:latin typeface="Tahoma" panose="020B0604030504040204" pitchFamily="34" charset="0"/>
                <a:ea typeface="Tahoma" panose="020B0604030504040204" pitchFamily="34" charset="0"/>
                <a:cs typeface="Tahoma" panose="020B0604030504040204" pitchFamily="34" charset="0"/>
              </a:rPr>
              <a:t>The youth are also educated at the clinics about SRHR as they visit the clinics, youth friendly corners are available.</a:t>
            </a:r>
            <a:endParaRPr lang="en-ZA" sz="2000" dirty="0">
              <a:latin typeface="Tahoma" panose="020B0604030504040204" pitchFamily="34" charset="0"/>
              <a:ea typeface="Tahoma" panose="020B0604030504040204" pitchFamily="34" charset="0"/>
              <a:cs typeface="Tahoma" panose="020B0604030504040204" pitchFamily="34" charset="0"/>
            </a:endParaRPr>
          </a:p>
          <a:p>
            <a:r>
              <a:rPr lang="en-ZA" sz="2000" dirty="0" smtClean="0">
                <a:latin typeface="Tahoma" panose="020B0604030504040204" pitchFamily="34" charset="0"/>
                <a:ea typeface="Tahoma" panose="020B0604030504040204" pitchFamily="34" charset="0"/>
                <a:cs typeface="Tahoma" panose="020B0604030504040204" pitchFamily="34" charset="0"/>
              </a:rPr>
              <a:t>Yes women</a:t>
            </a:r>
            <a:r>
              <a:rPr lang="en-ZA" sz="2000" dirty="0">
                <a:latin typeface="Tahoma" panose="020B0604030504040204" pitchFamily="34" charset="0"/>
                <a:ea typeface="Tahoma" panose="020B0604030504040204" pitchFamily="34" charset="0"/>
                <a:cs typeface="Tahoma" panose="020B0604030504040204" pitchFamily="34" charset="0"/>
              </a:rPr>
              <a:t>, men, people living with disability, and youth have equal access to treatment.</a:t>
            </a:r>
          </a:p>
          <a:p>
            <a:r>
              <a:rPr lang="en-ZA" sz="2000" dirty="0" smtClean="0">
                <a:latin typeface="Tahoma" panose="020B0604030504040204" pitchFamily="34" charset="0"/>
                <a:ea typeface="Tahoma" panose="020B0604030504040204" pitchFamily="34" charset="0"/>
                <a:cs typeface="Tahoma" panose="020B0604030504040204" pitchFamily="34" charset="0"/>
              </a:rPr>
              <a:t>Council has ensured </a:t>
            </a:r>
            <a:r>
              <a:rPr lang="en-ZA" sz="2000" dirty="0">
                <a:latin typeface="Tahoma" panose="020B0604030504040204" pitchFamily="34" charset="0"/>
                <a:ea typeface="Tahoma" panose="020B0604030504040204" pitchFamily="34" charset="0"/>
                <a:cs typeface="Tahoma" panose="020B0604030504040204" pitchFamily="34" charset="0"/>
              </a:rPr>
              <a:t>that health/SRHR</a:t>
            </a:r>
            <a:r>
              <a:rPr lang="en-GB" sz="2000" dirty="0">
                <a:effectLst/>
                <a:latin typeface="Tahoma" panose="020B0604030504040204" pitchFamily="34" charset="0"/>
                <a:ea typeface="Tahoma" panose="020B0604030504040204" pitchFamily="34" charset="0"/>
                <a:cs typeface="Tahoma" panose="020B0604030504040204" pitchFamily="34" charset="0"/>
              </a:rPr>
              <a:t> facilities are more accessible to these </a:t>
            </a:r>
            <a:r>
              <a:rPr lang="en-GB" sz="2000" dirty="0" smtClean="0">
                <a:effectLst/>
                <a:latin typeface="Tahoma" panose="020B0604030504040204" pitchFamily="34" charset="0"/>
                <a:ea typeface="Tahoma" panose="020B0604030504040204" pitchFamily="34" charset="0"/>
                <a:cs typeface="Tahoma" panose="020B0604030504040204" pitchFamily="34" charset="0"/>
              </a:rPr>
              <a:t>groups by:</a:t>
            </a:r>
          </a:p>
          <a:p>
            <a:pPr lvl="1"/>
            <a:r>
              <a:rPr lang="en-US" dirty="0" smtClean="0">
                <a:effectLst/>
                <a:latin typeface="Tahoma" panose="020B0604030504040204" pitchFamily="34" charset="0"/>
                <a:ea typeface="Tahoma" panose="020B0604030504040204" pitchFamily="34" charset="0"/>
                <a:cs typeface="Tahoma" panose="020B0604030504040204" pitchFamily="34" charset="0"/>
              </a:rPr>
              <a:t>Reduced distance to the health facilities -</a:t>
            </a:r>
            <a:r>
              <a:rPr lang="en-GB" dirty="0" smtClean="0">
                <a:effectLst/>
                <a:latin typeface="Tahoma" panose="020B0604030504040204" pitchFamily="34" charset="0"/>
                <a:ea typeface="Tahoma" panose="020B0604030504040204" pitchFamily="34" charset="0"/>
                <a:cs typeface="Tahoma" panose="020B0604030504040204" pitchFamily="34" charset="0"/>
              </a:rPr>
              <a:t> having 3 clinics, 1 hospital available which offer the services.</a:t>
            </a:r>
          </a:p>
          <a:p>
            <a:pPr lvl="1"/>
            <a:r>
              <a:rPr lang="en-GB" dirty="0" smtClean="0">
                <a:latin typeface="Tahoma" panose="020B0604030504040204" pitchFamily="34" charset="0"/>
                <a:ea typeface="Tahoma" panose="020B0604030504040204" pitchFamily="34" charset="0"/>
                <a:cs typeface="Tahoma" panose="020B0604030504040204" pitchFamily="34" charset="0"/>
              </a:rPr>
              <a:t>A resident Doctor is available </a:t>
            </a:r>
            <a:endParaRPr lang="en-GB" dirty="0">
              <a:latin typeface="Tahoma" panose="020B0604030504040204" pitchFamily="34" charset="0"/>
              <a:ea typeface="Tahoma" panose="020B0604030504040204" pitchFamily="34" charset="0"/>
              <a:cs typeface="Tahoma" panose="020B0604030504040204" pitchFamily="34" charset="0"/>
            </a:endParaRPr>
          </a:p>
          <a:p>
            <a:pPr lvl="1"/>
            <a:r>
              <a:rPr lang="en-GB" dirty="0" smtClean="0">
                <a:effectLst/>
                <a:latin typeface="Tahoma" panose="020B0604030504040204" pitchFamily="34" charset="0"/>
                <a:ea typeface="Tahoma" panose="020B0604030504040204" pitchFamily="34" charset="0"/>
                <a:cs typeface="Tahoma" panose="020B0604030504040204" pitchFamily="34" charset="0"/>
              </a:rPr>
              <a:t>Counselling, and treatment services available.</a:t>
            </a:r>
          </a:p>
          <a:p>
            <a:pPr lvl="1"/>
            <a:r>
              <a:rPr lang="en-US" dirty="0" smtClean="0">
                <a:effectLst/>
                <a:latin typeface="Tahoma" panose="020B0604030504040204" pitchFamily="34" charset="0"/>
                <a:ea typeface="Tahoma" panose="020B0604030504040204" pitchFamily="34" charset="0"/>
                <a:cs typeface="Tahoma" panose="020B0604030504040204" pitchFamily="34" charset="0"/>
              </a:rPr>
              <a:t>ANC &amp; PNC is provided to young women and also, Well trained mid-wives available.</a:t>
            </a:r>
          </a:p>
          <a:p>
            <a:r>
              <a:rPr lang="en-US" sz="2000" dirty="0" smtClean="0">
                <a:effectLst/>
                <a:latin typeface="Tahoma" panose="020B0604030504040204" pitchFamily="34" charset="0"/>
                <a:ea typeface="Tahoma" panose="020B0604030504040204" pitchFamily="34" charset="0"/>
                <a:cs typeface="Tahoma" panose="020B0604030504040204" pitchFamily="34" charset="0"/>
              </a:rPr>
              <a:t>Council encourage or support Comprehensive Sexual Education (CSE) in schools by having School health programmes and mobile clinics with the health staff educating children in schools and respective wards. Also, by receiving comprehensive sexuality education in all health facilities.</a:t>
            </a: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ZA"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ZA" sz="1600" dirty="0">
              <a:latin typeface="Tahoma" panose="020B0604030504040204" pitchFamily="34" charset="0"/>
              <a:ea typeface="Tahoma" panose="020B0604030504040204" pitchFamily="34" charset="0"/>
              <a:cs typeface="Tahoma" panose="020B0604030504040204" pitchFamily="34" charset="0"/>
            </a:endParaRPr>
          </a:p>
          <a:p>
            <a:endParaRPr lang="en-ZA" sz="1600" dirty="0">
              <a:latin typeface="Tahoma" panose="020B0604030504040204" pitchFamily="34" charset="0"/>
              <a:ea typeface="Tahoma" panose="020B0604030504040204" pitchFamily="34" charset="0"/>
              <a:cs typeface="Tahoma" panose="020B0604030504040204" pitchFamily="34" charset="0"/>
            </a:endParaRPr>
          </a:p>
          <a:p>
            <a:endParaRPr lang="en-ZA" sz="16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ZA" sz="16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GB" sz="2400" i="1" dirty="0"/>
              <a:t> </a:t>
            </a:r>
            <a:endParaRPr lang="en-ZW"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1" y="609600"/>
            <a:ext cx="4816840" cy="270902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283" y="3348612"/>
            <a:ext cx="3827317" cy="172381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8889" r="108"/>
          <a:stretch/>
        </p:blipFill>
        <p:spPr>
          <a:xfrm>
            <a:off x="4419601" y="5028861"/>
            <a:ext cx="2066515" cy="136992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5555" r="2222" b="17778"/>
          <a:stretch/>
        </p:blipFill>
        <p:spPr>
          <a:xfrm>
            <a:off x="6737335" y="4545190"/>
            <a:ext cx="2364007" cy="1853596"/>
          </a:xfrm>
          <a:prstGeom prst="rect">
            <a:avLst/>
          </a:prstGeom>
        </p:spPr>
      </p:pic>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5E51EE-2B4A-4D72-8861-9CB0C1EED28F}">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5c72703c-1067-4fa7-89cc-ef245258de7b"/>
    <ds:schemaRef ds:uri="0d0128bf-0240-4a00-b00a-ea9f2cdab004"/>
    <ds:schemaRef ds:uri="http://purl.org/dc/dcmitype/"/>
  </ds:schemaRefs>
</ds:datastoreItem>
</file>

<file path=customXml/itemProps2.xml><?xml version="1.0" encoding="utf-8"?>
<ds:datastoreItem xmlns:ds="http://schemas.openxmlformats.org/officeDocument/2006/customXml" ds:itemID="{C0904BDA-7AC5-4D40-AA87-12D549A17A63}"/>
</file>

<file path=customXml/itemProps3.xml><?xml version="1.0" encoding="utf-8"?>
<ds:datastoreItem xmlns:ds="http://schemas.openxmlformats.org/officeDocument/2006/customXml" ds:itemID="{64B9AA27-9761-4E4B-B6EF-22624EC191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7393</TotalTime>
  <Words>1671</Words>
  <Application>Microsoft Office PowerPoint</Application>
  <PresentationFormat>On-screen Show (4:3)</PresentationFormat>
  <Paragraphs>210</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Tahoma</vt:lpstr>
      <vt:lpstr>Times New Roman</vt:lpstr>
      <vt:lpstr>Wingdings</vt:lpstr>
      <vt:lpstr>Metropolitan</vt:lpstr>
      <vt:lpstr>PowerPoint Presentation</vt:lpstr>
      <vt:lpstr>OVERVIEW </vt:lpstr>
      <vt:lpstr> I. GENDER POLICY, ACTION PLAN, HUB AND SPOKE  </vt:lpstr>
      <vt:lpstr> I. GENDER POLICY, ACTION PLAN, HUB AND SPOKE </vt:lpstr>
      <vt:lpstr>II. GOVERNANCE  </vt:lpstr>
      <vt:lpstr>III. WORK PLACE POLICY AND PRACTICE </vt:lpstr>
      <vt:lpstr>IV. LOCAL ECONOMIC DEVELOPMENT</vt:lpstr>
      <vt:lpstr>V. INFRASTRUCTURE AND SOCIAL DEVELOPMENT</vt:lpstr>
      <vt:lpstr>VI. SEXUAL AND REPRODUCTIVE HEALTH, HIV AND AIDS</vt:lpstr>
      <vt:lpstr>VII. GENDER BASED VIOLENCE</vt:lpstr>
      <vt:lpstr>VIII. CLIMATE JUSTICE</vt:lpstr>
      <vt:lpstr>IX. GENDER MANAGEMENT SYSTEM </vt:lpstr>
      <vt:lpstr>X. GENDER RESPONSIVE BUDGETING </vt:lpstr>
      <vt:lpstr>CHALLENGES</vt:lpstr>
      <vt:lpstr>LESSON LEARNED AND INNOVATION </vt:lpstr>
      <vt:lpstr>SUSTAINABILITY AND REPLICATION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hp</cp:lastModifiedBy>
  <cp:revision>178</cp:revision>
  <dcterms:created xsi:type="dcterms:W3CDTF">2014-03-06T12:27:13Z</dcterms:created>
  <dcterms:modified xsi:type="dcterms:W3CDTF">2024-11-07T13:10:09Z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