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46" d="100"/>
          <a:sy n="46" d="100"/>
        </p:scale>
        <p:origin x="4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C1A2C5D-BAE7-4A04-81AD-3AEBCF38D1F8}" type="datetimeFigureOut">
              <a:rPr lang="en-ZA" smtClean="0"/>
              <a:t>2024/11/07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5975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1A2C5D-BAE7-4A04-81AD-3AEBCF38D1F8}" type="datetimeFigureOut">
              <a:rPr lang="en-ZA" smtClean="0"/>
              <a:t>2024/11/07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344322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1A2C5D-BAE7-4A04-81AD-3AEBCF38D1F8}" type="datetimeFigureOut">
              <a:rPr lang="en-ZA" smtClean="0"/>
              <a:t>2024/11/07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47084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1A2C5D-BAE7-4A04-81AD-3AEBCF38D1F8}" type="datetimeFigureOut">
              <a:rPr lang="en-ZA" smtClean="0"/>
              <a:t>2024/11/07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8307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A2C5D-BAE7-4A04-81AD-3AEBCF38D1F8}" type="datetimeFigureOut">
              <a:rPr lang="en-ZA" smtClean="0"/>
              <a:t>2024/11/07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82192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C1A2C5D-BAE7-4A04-81AD-3AEBCF38D1F8}" type="datetimeFigureOut">
              <a:rPr lang="en-ZA" smtClean="0"/>
              <a:t>2024/11/07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420891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C1A2C5D-BAE7-4A04-81AD-3AEBCF38D1F8}" type="datetimeFigureOut">
              <a:rPr lang="en-ZA" smtClean="0"/>
              <a:t>2024/11/07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119281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C1A2C5D-BAE7-4A04-81AD-3AEBCF38D1F8}" type="datetimeFigureOut">
              <a:rPr lang="en-ZA" smtClean="0"/>
              <a:t>2024/11/07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403456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A2C5D-BAE7-4A04-81AD-3AEBCF38D1F8}" type="datetimeFigureOut">
              <a:rPr lang="en-ZA" smtClean="0"/>
              <a:t>2024/11/07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292200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A2C5D-BAE7-4A04-81AD-3AEBCF38D1F8}" type="datetimeFigureOut">
              <a:rPr lang="en-ZA" smtClean="0"/>
              <a:t>2024/11/07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10478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A2C5D-BAE7-4A04-81AD-3AEBCF38D1F8}" type="datetimeFigureOut">
              <a:rPr lang="en-ZA" smtClean="0"/>
              <a:t>2024/11/07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CECFDEE-B5EE-43F9-886E-E83ACAC5B034}" type="slidenum">
              <a:rPr lang="en-ZA" smtClean="0"/>
              <a:t>‹#›</a:t>
            </a:fld>
            <a:endParaRPr lang="en-ZA"/>
          </a:p>
        </p:txBody>
      </p:sp>
    </p:spTree>
    <p:extLst>
      <p:ext uri="{BB962C8B-B14F-4D97-AF65-F5344CB8AC3E}">
        <p14:creationId xmlns:p14="http://schemas.microsoft.com/office/powerpoint/2010/main" val="328367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A2C5D-BAE7-4A04-81AD-3AEBCF38D1F8}" type="datetimeFigureOut">
              <a:rPr lang="en-ZA" smtClean="0"/>
              <a:t>2024/11/07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CFDEE-B5EE-43F9-886E-E83ACAC5B034}" type="slidenum">
              <a:rPr lang="en-ZA" smtClean="0"/>
              <a:t>‹#›</a:t>
            </a:fld>
            <a:endParaRPr lang="en-ZA"/>
          </a:p>
        </p:txBody>
      </p:sp>
    </p:spTree>
    <p:extLst>
      <p:ext uri="{BB962C8B-B14F-4D97-AF65-F5344CB8AC3E}">
        <p14:creationId xmlns:p14="http://schemas.microsoft.com/office/powerpoint/2010/main" val="56860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latin typeface="Algerian" panose="04020705040A02060702" pitchFamily="82" charset="0"/>
              </a:rPr>
              <a:t>PRESENTATION FOR </a:t>
            </a:r>
            <a:r>
              <a:rPr lang="en-ZA" dirty="0" smtClean="0"/>
              <a:t/>
            </a:r>
            <a:br>
              <a:rPr lang="en-ZA" dirty="0" smtClean="0"/>
            </a:br>
            <a:r>
              <a:rPr lang="en-ZA" sz="2800" i="1" dirty="0" smtClean="0">
                <a:effectLst>
                  <a:outerShdw blurRad="38100" dist="38100" dir="2700000" algn="tl">
                    <a:srgbClr val="000000">
                      <a:alpha val="43137"/>
                    </a:srgbClr>
                  </a:outerShdw>
                </a:effectLst>
                <a:latin typeface="Arial Black" panose="020B0A04020102020204" pitchFamily="34" charset="0"/>
              </a:rPr>
              <a:t>THE WONDERS SOLE TRADER</a:t>
            </a:r>
            <a:endParaRPr lang="en-ZA" sz="2800" i="1" dirty="0">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a:xfrm>
            <a:off x="630382" y="3809855"/>
            <a:ext cx="4606636" cy="2653289"/>
          </a:xfrm>
        </p:spPr>
        <p:txBody>
          <a:bodyPr>
            <a:normAutofit lnSpcReduction="10000"/>
          </a:bodyPr>
          <a:lstStyle/>
          <a:p>
            <a:r>
              <a:rPr lang="en-ZA" sz="3600" b="1" i="1" u="sng" dirty="0" smtClean="0"/>
              <a:t>PARTICIPANT NAME</a:t>
            </a:r>
          </a:p>
          <a:p>
            <a:r>
              <a:rPr lang="en-ZA" sz="3200" i="1" dirty="0" smtClean="0"/>
              <a:t>BEAUTY MURERA</a:t>
            </a:r>
          </a:p>
          <a:p>
            <a:endParaRPr lang="en-ZA" sz="3200" b="1" i="1" u="sng" dirty="0" smtClean="0"/>
          </a:p>
          <a:p>
            <a:r>
              <a:rPr lang="en-ZA" sz="3600" b="1" i="1" u="sng" dirty="0" smtClean="0"/>
              <a:t>COUNCIL</a:t>
            </a:r>
            <a:endParaRPr lang="en-ZA" sz="3600" b="1" i="1" u="sng" dirty="0"/>
          </a:p>
          <a:p>
            <a:r>
              <a:rPr lang="en-ZA" sz="3200" i="1" dirty="0" smtClean="0"/>
              <a:t>NORTON TOWN COUNCIL</a:t>
            </a:r>
            <a:endParaRPr lang="en-ZA" sz="32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656" y="3598183"/>
            <a:ext cx="4696690" cy="2881156"/>
          </a:xfrm>
          <a:prstGeom prst="rect">
            <a:avLst/>
          </a:prstGeom>
        </p:spPr>
      </p:pic>
    </p:spTree>
    <p:extLst>
      <p:ext uri="{BB962C8B-B14F-4D97-AF65-F5344CB8AC3E}">
        <p14:creationId xmlns:p14="http://schemas.microsoft.com/office/powerpoint/2010/main" val="34455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6870746"/>
              </p:ext>
            </p:extLst>
          </p:nvPr>
        </p:nvGraphicFramePr>
        <p:xfrm>
          <a:off x="1475509" y="1027239"/>
          <a:ext cx="9538855" cy="2820877"/>
        </p:xfrm>
        <a:graphic>
          <a:graphicData uri="http://schemas.openxmlformats.org/drawingml/2006/table">
            <a:tbl>
              <a:tblPr firstRow="1" bandRow="1">
                <a:tableStyleId>{073A0DAA-6AF3-43AB-8588-CEC1D06C72B9}</a:tableStyleId>
              </a:tblPr>
              <a:tblGrid>
                <a:gridCol w="6492182"/>
                <a:gridCol w="3046673"/>
              </a:tblGrid>
              <a:tr h="390017">
                <a:tc>
                  <a:txBody>
                    <a:bodyPr/>
                    <a:lstStyle/>
                    <a:p>
                      <a:r>
                        <a:rPr lang="en-ZA" sz="1800" dirty="0" smtClean="0"/>
                        <a:t>ITEM </a:t>
                      </a:r>
                      <a:endParaRPr lang="en-ZA" sz="1800" dirty="0"/>
                    </a:p>
                  </a:txBody>
                  <a:tcPr/>
                </a:tc>
                <a:tc>
                  <a:txBody>
                    <a:bodyPr/>
                    <a:lstStyle/>
                    <a:p>
                      <a:r>
                        <a:rPr lang="en-ZA" sz="1800" dirty="0" smtClean="0"/>
                        <a:t>AMOUNT</a:t>
                      </a:r>
                      <a:endParaRPr lang="en-ZA" sz="1800" dirty="0"/>
                    </a:p>
                  </a:txBody>
                  <a:tcPr/>
                </a:tc>
              </a:tr>
              <a:tr h="390017">
                <a:tc>
                  <a:txBody>
                    <a:bodyPr/>
                    <a:lstStyle/>
                    <a:p>
                      <a:r>
                        <a:rPr lang="en-ZA" sz="1800" dirty="0" smtClean="0"/>
                        <a:t>DISHWASHER 100 LITRES (@ $/LITRE)</a:t>
                      </a:r>
                      <a:r>
                        <a:rPr lang="en-ZA" sz="1800" baseline="0" dirty="0" smtClean="0"/>
                        <a:t> x 6 MONTHS</a:t>
                      </a:r>
                      <a:endParaRPr lang="en-ZA" sz="1800" dirty="0"/>
                    </a:p>
                  </a:txBody>
                  <a:tcPr/>
                </a:tc>
                <a:tc>
                  <a:txBody>
                    <a:bodyPr/>
                    <a:lstStyle/>
                    <a:p>
                      <a:r>
                        <a:rPr lang="en-ZA" sz="1800" dirty="0" smtClean="0"/>
                        <a:t>$ 600</a:t>
                      </a:r>
                      <a:endParaRPr lang="en-ZA" sz="1800" dirty="0"/>
                    </a:p>
                  </a:txBody>
                  <a:tcPr/>
                </a:tc>
              </a:tr>
              <a:tr h="390017">
                <a:tc>
                  <a:txBody>
                    <a:bodyPr/>
                    <a:lstStyle/>
                    <a:p>
                      <a:r>
                        <a:rPr lang="en-ZA" sz="1800" dirty="0" smtClean="0"/>
                        <a:t>TOILET CLEANER 100 LITRES (@ $/LITRE) x 6 MONTHS</a:t>
                      </a:r>
                      <a:endParaRPr lang="en-ZA" sz="1800" dirty="0"/>
                    </a:p>
                  </a:txBody>
                  <a:tcPr/>
                </a:tc>
                <a:tc>
                  <a:txBody>
                    <a:bodyPr/>
                    <a:lstStyle/>
                    <a:p>
                      <a:r>
                        <a:rPr lang="en-ZA" sz="1800" dirty="0" smtClean="0"/>
                        <a:t>$ 600</a:t>
                      </a:r>
                      <a:endParaRPr lang="en-ZA" sz="1800" dirty="0"/>
                    </a:p>
                  </a:txBody>
                  <a:tcPr/>
                </a:tc>
              </a:tr>
              <a:tr h="390017">
                <a:tc>
                  <a:txBody>
                    <a:bodyPr/>
                    <a:lstStyle/>
                    <a:p>
                      <a:endParaRPr lang="en-ZA" sz="1800" dirty="0"/>
                    </a:p>
                  </a:txBody>
                  <a:tcPr/>
                </a:tc>
                <a:tc>
                  <a:txBody>
                    <a:bodyPr/>
                    <a:lstStyle/>
                    <a:p>
                      <a:endParaRPr lang="en-ZA" sz="1800"/>
                    </a:p>
                  </a:txBody>
                  <a:tcPr/>
                </a:tc>
              </a:tr>
              <a:tr h="505032">
                <a:tc>
                  <a:txBody>
                    <a:bodyPr/>
                    <a:lstStyle/>
                    <a:p>
                      <a:r>
                        <a:rPr lang="en-ZA" sz="1800" b="1" dirty="0" smtClean="0"/>
                        <a:t>TOTAL</a:t>
                      </a:r>
                      <a:endParaRPr lang="en-ZA" sz="1800" b="1" dirty="0"/>
                    </a:p>
                  </a:txBody>
                  <a:tcPr/>
                </a:tc>
                <a:tc>
                  <a:txBody>
                    <a:bodyPr/>
                    <a:lstStyle/>
                    <a:p>
                      <a:r>
                        <a:rPr lang="en-ZA" sz="1800" b="1" u="sng" dirty="0" smtClean="0"/>
                        <a:t>$ 1 200</a:t>
                      </a:r>
                      <a:endParaRPr lang="en-ZA" sz="1800" b="1" u="sng" dirty="0"/>
                    </a:p>
                  </a:txBody>
                  <a:tcPr/>
                </a:tc>
              </a:tr>
              <a:tr h="353291">
                <a:tc>
                  <a:txBody>
                    <a:bodyPr/>
                    <a:lstStyle/>
                    <a:p>
                      <a:endParaRPr lang="en-ZA" sz="1800" dirty="0"/>
                    </a:p>
                  </a:txBody>
                  <a:tcPr/>
                </a:tc>
                <a:tc>
                  <a:txBody>
                    <a:bodyPr/>
                    <a:lstStyle/>
                    <a:p>
                      <a:endParaRPr lang="en-ZA" dirty="0"/>
                    </a:p>
                  </a:txBody>
                  <a:tcPr/>
                </a:tc>
              </a:tr>
              <a:tr h="390017">
                <a:tc>
                  <a:txBody>
                    <a:bodyPr/>
                    <a:lstStyle/>
                    <a:p>
                      <a:endParaRPr lang="en-ZA" sz="1800" dirty="0"/>
                    </a:p>
                  </a:txBody>
                  <a:tcPr>
                    <a:lnB w="12700" cmpd="sng">
                      <a:noFill/>
                    </a:lnB>
                  </a:tcPr>
                </a:tc>
                <a:tc>
                  <a:txBody>
                    <a:bodyPr/>
                    <a:lstStyle/>
                    <a:p>
                      <a:endParaRPr lang="en-ZA" dirty="0"/>
                    </a:p>
                  </a:txBody>
                  <a:tcPr/>
                </a:tc>
              </a:tr>
            </a:tbl>
          </a:graphicData>
        </a:graphic>
      </p:graphicFrame>
      <p:sp>
        <p:nvSpPr>
          <p:cNvPr id="3" name="TextBox 2"/>
          <p:cNvSpPr txBox="1"/>
          <p:nvPr/>
        </p:nvSpPr>
        <p:spPr>
          <a:xfrm>
            <a:off x="1828800" y="103909"/>
            <a:ext cx="8208819" cy="523220"/>
          </a:xfrm>
          <a:prstGeom prst="rect">
            <a:avLst/>
          </a:prstGeom>
          <a:noFill/>
        </p:spPr>
        <p:txBody>
          <a:bodyPr wrap="square" rtlCol="0">
            <a:spAutoFit/>
          </a:bodyPr>
          <a:lstStyle/>
          <a:p>
            <a:r>
              <a:rPr lang="en-ZA" sz="2800" b="1" dirty="0" smtClean="0">
                <a:effectLst>
                  <a:outerShdw blurRad="38100" dist="38100" dir="2700000" algn="tl">
                    <a:srgbClr val="000000">
                      <a:alpha val="43137"/>
                    </a:srgbClr>
                  </a:outerShdw>
                </a:effectLst>
              </a:rPr>
              <a:t>INCOME AND EXPENSES FOR THE PAST SIX MONTHS</a:t>
            </a:r>
            <a:endParaRPr lang="en-ZA" sz="2800" b="1" dirty="0">
              <a:effectLst>
                <a:outerShdw blurRad="38100" dist="38100" dir="2700000" algn="tl">
                  <a:srgbClr val="000000">
                    <a:alpha val="43137"/>
                  </a:srgbClr>
                </a:outerShdw>
              </a:effectLst>
            </a:endParaRPr>
          </a:p>
        </p:txBody>
      </p:sp>
      <p:sp>
        <p:nvSpPr>
          <p:cNvPr id="4" name="TextBox 3"/>
          <p:cNvSpPr txBox="1"/>
          <p:nvPr/>
        </p:nvSpPr>
        <p:spPr>
          <a:xfrm>
            <a:off x="4759036" y="627129"/>
            <a:ext cx="4364182" cy="400110"/>
          </a:xfrm>
          <a:prstGeom prst="rect">
            <a:avLst/>
          </a:prstGeom>
          <a:noFill/>
        </p:spPr>
        <p:txBody>
          <a:bodyPr wrap="square" rtlCol="0">
            <a:spAutoFit/>
          </a:bodyPr>
          <a:lstStyle/>
          <a:p>
            <a:r>
              <a:rPr lang="en-ZA" sz="2000" b="1" u="sng" dirty="0" smtClean="0"/>
              <a:t>INCOME</a:t>
            </a:r>
            <a:endParaRPr lang="en-ZA" sz="2000" b="1" u="sng" dirty="0"/>
          </a:p>
        </p:txBody>
      </p:sp>
      <p:graphicFrame>
        <p:nvGraphicFramePr>
          <p:cNvPr id="5" name="Table 4"/>
          <p:cNvGraphicFramePr>
            <a:graphicFrameLocks noGrp="1"/>
          </p:cNvGraphicFramePr>
          <p:nvPr>
            <p:extLst>
              <p:ext uri="{D42A27DB-BD31-4B8C-83A1-F6EECF244321}">
                <p14:modId xmlns:p14="http://schemas.microsoft.com/office/powerpoint/2010/main" val="783483543"/>
              </p:ext>
            </p:extLst>
          </p:nvPr>
        </p:nvGraphicFramePr>
        <p:xfrm>
          <a:off x="1429327" y="4267200"/>
          <a:ext cx="9668164" cy="2560320"/>
        </p:xfrm>
        <a:graphic>
          <a:graphicData uri="http://schemas.openxmlformats.org/drawingml/2006/table">
            <a:tbl>
              <a:tblPr firstRow="1" bandRow="1">
                <a:tableStyleId>{5C22544A-7EE6-4342-B048-85BDC9FD1C3A}</a:tableStyleId>
              </a:tblPr>
              <a:tblGrid>
                <a:gridCol w="6951739"/>
                <a:gridCol w="2716425"/>
              </a:tblGrid>
              <a:tr h="336421">
                <a:tc>
                  <a:txBody>
                    <a:bodyPr/>
                    <a:lstStyle/>
                    <a:p>
                      <a:r>
                        <a:rPr lang="en-ZA" dirty="0" smtClean="0"/>
                        <a:t>ITEM</a:t>
                      </a:r>
                      <a:endParaRPr lang="en-ZA" dirty="0"/>
                    </a:p>
                  </a:txBody>
                  <a:tcPr/>
                </a:tc>
                <a:tc>
                  <a:txBody>
                    <a:bodyPr/>
                    <a:lstStyle/>
                    <a:p>
                      <a:r>
                        <a:rPr lang="en-ZA" dirty="0" smtClean="0"/>
                        <a:t>AMOUNT</a:t>
                      </a:r>
                      <a:endParaRPr lang="en-ZA" dirty="0"/>
                    </a:p>
                  </a:txBody>
                  <a:tcPr/>
                </a:tc>
              </a:tr>
              <a:tr h="341094">
                <a:tc>
                  <a:txBody>
                    <a:bodyPr/>
                    <a:lstStyle/>
                    <a:p>
                      <a:r>
                        <a:rPr lang="en-ZA" dirty="0" smtClean="0"/>
                        <a:t>CHEMICALS</a:t>
                      </a:r>
                      <a:endParaRPr lang="en-ZA" dirty="0"/>
                    </a:p>
                  </a:txBody>
                  <a:tcPr/>
                </a:tc>
                <a:tc>
                  <a:txBody>
                    <a:bodyPr/>
                    <a:lstStyle/>
                    <a:p>
                      <a:r>
                        <a:rPr lang="en-ZA" dirty="0" smtClean="0"/>
                        <a:t>$ 330</a:t>
                      </a:r>
                      <a:endParaRPr lang="en-ZA" dirty="0"/>
                    </a:p>
                  </a:txBody>
                  <a:tcPr/>
                </a:tc>
              </a:tr>
              <a:tr h="341094">
                <a:tc>
                  <a:txBody>
                    <a:bodyPr/>
                    <a:lstStyle/>
                    <a:p>
                      <a:r>
                        <a:rPr lang="en-ZA" dirty="0" smtClean="0"/>
                        <a:t>PACKAGING</a:t>
                      </a:r>
                      <a:endParaRPr lang="en-ZA" dirty="0"/>
                    </a:p>
                  </a:txBody>
                  <a:tcPr/>
                </a:tc>
                <a:tc>
                  <a:txBody>
                    <a:bodyPr/>
                    <a:lstStyle/>
                    <a:p>
                      <a:r>
                        <a:rPr lang="en-ZA" dirty="0" smtClean="0"/>
                        <a:t>$   90</a:t>
                      </a:r>
                      <a:endParaRPr lang="en-ZA" dirty="0"/>
                    </a:p>
                  </a:txBody>
                  <a:tcPr/>
                </a:tc>
              </a:tr>
              <a:tr h="341094">
                <a:tc>
                  <a:txBody>
                    <a:bodyPr/>
                    <a:lstStyle/>
                    <a:p>
                      <a:r>
                        <a:rPr lang="en-ZA" dirty="0" smtClean="0"/>
                        <a:t>BRANDING</a:t>
                      </a:r>
                      <a:endParaRPr lang="en-ZA" dirty="0"/>
                    </a:p>
                  </a:txBody>
                  <a:tcPr/>
                </a:tc>
                <a:tc>
                  <a:txBody>
                    <a:bodyPr/>
                    <a:lstStyle/>
                    <a:p>
                      <a:r>
                        <a:rPr lang="en-ZA" dirty="0" smtClean="0"/>
                        <a:t>$   48</a:t>
                      </a:r>
                      <a:endParaRPr lang="en-ZA" dirty="0"/>
                    </a:p>
                  </a:txBody>
                  <a:tcPr/>
                </a:tc>
              </a:tr>
              <a:tr h="341094">
                <a:tc>
                  <a:txBody>
                    <a:bodyPr/>
                    <a:lstStyle/>
                    <a:p>
                      <a:r>
                        <a:rPr lang="en-ZA" dirty="0" smtClean="0"/>
                        <a:t>WAGES</a:t>
                      </a:r>
                      <a:endParaRPr lang="en-ZA" dirty="0"/>
                    </a:p>
                  </a:txBody>
                  <a:tcPr/>
                </a:tc>
                <a:tc>
                  <a:txBody>
                    <a:bodyPr/>
                    <a:lstStyle/>
                    <a:p>
                      <a:r>
                        <a:rPr lang="en-ZA" dirty="0" smtClean="0"/>
                        <a:t>$ 240</a:t>
                      </a:r>
                      <a:endParaRPr lang="en-ZA" dirty="0"/>
                    </a:p>
                  </a:txBody>
                  <a:tcPr/>
                </a:tc>
              </a:tr>
              <a:tr h="341094">
                <a:tc>
                  <a:txBody>
                    <a:bodyPr/>
                    <a:lstStyle/>
                    <a:p>
                      <a:r>
                        <a:rPr lang="en-ZA" b="1" u="sng" dirty="0" smtClean="0"/>
                        <a:t>TOTAL</a:t>
                      </a:r>
                      <a:endParaRPr lang="en-ZA" b="1" u="sng" dirty="0"/>
                    </a:p>
                  </a:txBody>
                  <a:tcPr/>
                </a:tc>
                <a:tc>
                  <a:txBody>
                    <a:bodyPr/>
                    <a:lstStyle/>
                    <a:p>
                      <a:r>
                        <a:rPr lang="en-ZA" b="1" u="sng" dirty="0" smtClean="0"/>
                        <a:t>$ 708</a:t>
                      </a:r>
                      <a:endParaRPr lang="en-ZA" b="1" u="sng" dirty="0"/>
                    </a:p>
                  </a:txBody>
                  <a:tcPr/>
                </a:tc>
              </a:tr>
              <a:tr h="341094">
                <a:tc>
                  <a:txBody>
                    <a:bodyPr/>
                    <a:lstStyle/>
                    <a:p>
                      <a:endParaRPr lang="en-ZA"/>
                    </a:p>
                  </a:txBody>
                  <a:tcPr/>
                </a:tc>
                <a:tc>
                  <a:txBody>
                    <a:bodyPr/>
                    <a:lstStyle/>
                    <a:p>
                      <a:endParaRPr lang="en-ZA" dirty="0"/>
                    </a:p>
                  </a:txBody>
                  <a:tcPr/>
                </a:tc>
              </a:tr>
            </a:tbl>
          </a:graphicData>
        </a:graphic>
      </p:graphicFrame>
      <p:sp>
        <p:nvSpPr>
          <p:cNvPr id="6" name="TextBox 5"/>
          <p:cNvSpPr txBox="1"/>
          <p:nvPr/>
        </p:nvSpPr>
        <p:spPr>
          <a:xfrm>
            <a:off x="4759036" y="3927764"/>
            <a:ext cx="2805545" cy="369332"/>
          </a:xfrm>
          <a:prstGeom prst="rect">
            <a:avLst/>
          </a:prstGeom>
          <a:noFill/>
        </p:spPr>
        <p:txBody>
          <a:bodyPr wrap="square" rtlCol="0">
            <a:spAutoFit/>
          </a:bodyPr>
          <a:lstStyle/>
          <a:p>
            <a:r>
              <a:rPr lang="en-ZA" b="1" u="sng" dirty="0" smtClean="0"/>
              <a:t>EXPENSES</a:t>
            </a:r>
            <a:endParaRPr lang="en-ZA" b="1" u="sng" dirty="0"/>
          </a:p>
        </p:txBody>
      </p:sp>
    </p:spTree>
    <p:extLst>
      <p:ext uri="{BB962C8B-B14F-4D97-AF65-F5344CB8AC3E}">
        <p14:creationId xmlns:p14="http://schemas.microsoft.com/office/powerpoint/2010/main" val="397687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8687847"/>
              </p:ext>
            </p:extLst>
          </p:nvPr>
        </p:nvGraphicFramePr>
        <p:xfrm>
          <a:off x="722743" y="649491"/>
          <a:ext cx="10374746" cy="2826327"/>
        </p:xfrm>
        <a:graphic>
          <a:graphicData uri="http://schemas.openxmlformats.org/drawingml/2006/table">
            <a:tbl>
              <a:tblPr firstRow="1" bandRow="1">
                <a:tableStyleId>{073A0DAA-6AF3-43AB-8588-CEC1D06C72B9}</a:tableStyleId>
              </a:tblPr>
              <a:tblGrid>
                <a:gridCol w="8234220"/>
                <a:gridCol w="2140526"/>
              </a:tblGrid>
              <a:tr h="448887">
                <a:tc>
                  <a:txBody>
                    <a:bodyPr/>
                    <a:lstStyle/>
                    <a:p>
                      <a:r>
                        <a:rPr lang="en-ZA" dirty="0" smtClean="0"/>
                        <a:t>ITEM</a:t>
                      </a:r>
                      <a:endParaRPr lang="en-ZA" dirty="0"/>
                    </a:p>
                  </a:txBody>
                  <a:tcPr/>
                </a:tc>
                <a:tc>
                  <a:txBody>
                    <a:bodyPr/>
                    <a:lstStyle/>
                    <a:p>
                      <a:r>
                        <a:rPr lang="en-ZA" dirty="0" smtClean="0"/>
                        <a:t>AMOUNT</a:t>
                      </a:r>
                      <a:endParaRPr lang="en-ZA" dirty="0"/>
                    </a:p>
                  </a:txBody>
                  <a:tcPr/>
                </a:tc>
              </a:tr>
              <a:tr h="306889">
                <a:tc>
                  <a:txBody>
                    <a:bodyPr/>
                    <a:lstStyle/>
                    <a:p>
                      <a:r>
                        <a:rPr lang="en-ZA" sz="2000" dirty="0" smtClean="0"/>
                        <a:t>DISHWASHER 200</a:t>
                      </a:r>
                      <a:r>
                        <a:rPr lang="en-ZA" sz="2000" baseline="0" dirty="0" smtClean="0"/>
                        <a:t> LITRES (@ $/LITRE)</a:t>
                      </a:r>
                      <a:endParaRPr lang="en-ZA" sz="2000" dirty="0"/>
                    </a:p>
                  </a:txBody>
                  <a:tcPr/>
                </a:tc>
                <a:tc>
                  <a:txBody>
                    <a:bodyPr/>
                    <a:lstStyle/>
                    <a:p>
                      <a:r>
                        <a:rPr lang="en-ZA" sz="2000" dirty="0" smtClean="0"/>
                        <a:t>$ 1 200</a:t>
                      </a:r>
                      <a:endParaRPr lang="en-ZA" sz="2000" dirty="0"/>
                    </a:p>
                  </a:txBody>
                  <a:tcPr/>
                </a:tc>
              </a:tr>
              <a:tr h="306889">
                <a:tc>
                  <a:txBody>
                    <a:bodyPr/>
                    <a:lstStyle/>
                    <a:p>
                      <a:r>
                        <a:rPr lang="en-ZA" sz="2000" dirty="0" smtClean="0"/>
                        <a:t>TOILET CLEANER </a:t>
                      </a:r>
                      <a:r>
                        <a:rPr lang="en-ZA" sz="2000" dirty="0" smtClean="0"/>
                        <a:t>200</a:t>
                      </a:r>
                      <a:r>
                        <a:rPr lang="en-ZA" sz="2000" baseline="0" dirty="0" smtClean="0"/>
                        <a:t> LITRES (@ $/LITRE)</a:t>
                      </a:r>
                      <a:endParaRPr lang="en-ZA" sz="2000" dirty="0"/>
                    </a:p>
                  </a:txBody>
                  <a:tcPr/>
                </a:tc>
                <a:tc>
                  <a:txBody>
                    <a:bodyPr/>
                    <a:lstStyle/>
                    <a:p>
                      <a:r>
                        <a:rPr lang="en-ZA" sz="2000" dirty="0" smtClean="0"/>
                        <a:t>$ 1 200</a:t>
                      </a:r>
                      <a:endParaRPr lang="en-ZA" sz="2000" dirty="0"/>
                    </a:p>
                  </a:txBody>
                  <a:tcPr/>
                </a:tc>
              </a:tr>
              <a:tr h="306889">
                <a:tc>
                  <a:txBody>
                    <a:bodyPr/>
                    <a:lstStyle/>
                    <a:p>
                      <a:r>
                        <a:rPr lang="en-ZA" sz="2000" dirty="0" smtClean="0"/>
                        <a:t>FOAM BATH</a:t>
                      </a:r>
                      <a:r>
                        <a:rPr lang="en-ZA" sz="2000" baseline="0" dirty="0" smtClean="0"/>
                        <a:t> 100 LITRES (@ $1.50/LITRE)</a:t>
                      </a:r>
                      <a:endParaRPr lang="en-ZA" sz="2000" dirty="0"/>
                    </a:p>
                  </a:txBody>
                  <a:tcPr/>
                </a:tc>
                <a:tc>
                  <a:txBody>
                    <a:bodyPr/>
                    <a:lstStyle/>
                    <a:p>
                      <a:r>
                        <a:rPr lang="en-ZA" sz="2000" dirty="0" smtClean="0"/>
                        <a:t>$    900</a:t>
                      </a:r>
                      <a:endParaRPr lang="en-ZA" sz="2000" dirty="0"/>
                    </a:p>
                  </a:txBody>
                  <a:tcPr/>
                </a:tc>
              </a:tr>
              <a:tr h="306889">
                <a:tc>
                  <a:txBody>
                    <a:bodyPr/>
                    <a:lstStyle/>
                    <a:p>
                      <a:r>
                        <a:rPr lang="en-ZA" sz="2000" dirty="0" smtClean="0"/>
                        <a:t>PINE GEL 50 LITRES (@$2/LITRE)</a:t>
                      </a:r>
                      <a:endParaRPr lang="en-ZA" sz="2000" dirty="0"/>
                    </a:p>
                  </a:txBody>
                  <a:tcPr/>
                </a:tc>
                <a:tc>
                  <a:txBody>
                    <a:bodyPr/>
                    <a:lstStyle/>
                    <a:p>
                      <a:r>
                        <a:rPr lang="en-ZA" sz="2000" dirty="0" smtClean="0"/>
                        <a:t>$    600</a:t>
                      </a:r>
                      <a:endParaRPr lang="en-ZA" sz="2000" dirty="0"/>
                    </a:p>
                  </a:txBody>
                  <a:tcPr/>
                </a:tc>
              </a:tr>
              <a:tr h="306889">
                <a:tc>
                  <a:txBody>
                    <a:bodyPr/>
                    <a:lstStyle/>
                    <a:p>
                      <a:r>
                        <a:rPr lang="en-ZA" sz="2000" dirty="0" smtClean="0"/>
                        <a:t>LOTION 30 LIRES (@</a:t>
                      </a:r>
                      <a:r>
                        <a:rPr lang="en-ZA" sz="2000" baseline="0" dirty="0" smtClean="0"/>
                        <a:t> $3/LITRE)</a:t>
                      </a:r>
                      <a:endParaRPr lang="en-ZA" sz="2000" dirty="0"/>
                    </a:p>
                  </a:txBody>
                  <a:tcPr/>
                </a:tc>
                <a:tc>
                  <a:txBody>
                    <a:bodyPr/>
                    <a:lstStyle/>
                    <a:p>
                      <a:r>
                        <a:rPr lang="en-ZA" sz="2000" dirty="0" smtClean="0"/>
                        <a:t>$    540</a:t>
                      </a:r>
                      <a:endParaRPr lang="en-ZA" sz="2000" dirty="0"/>
                    </a:p>
                  </a:txBody>
                  <a:tcPr/>
                </a:tc>
              </a:tr>
              <a:tr h="306889">
                <a:tc>
                  <a:txBody>
                    <a:bodyPr/>
                    <a:lstStyle/>
                    <a:p>
                      <a:r>
                        <a:rPr lang="en-ZA" sz="2000" u="sng" dirty="0" smtClean="0"/>
                        <a:t>TOTAL</a:t>
                      </a:r>
                      <a:endParaRPr lang="en-ZA" sz="2000" b="1" i="1" u="sng" dirty="0"/>
                    </a:p>
                  </a:txBody>
                  <a:tcPr/>
                </a:tc>
                <a:tc>
                  <a:txBody>
                    <a:bodyPr/>
                    <a:lstStyle/>
                    <a:p>
                      <a:r>
                        <a:rPr lang="en-ZA" sz="2000" u="sng" dirty="0" smtClean="0"/>
                        <a:t>$ 4 440</a:t>
                      </a:r>
                      <a:endParaRPr lang="en-ZA" sz="2000" b="1" i="1" u="sng" dirty="0"/>
                    </a:p>
                  </a:txBody>
                  <a:tcPr/>
                </a:tc>
              </a:tr>
            </a:tbl>
          </a:graphicData>
        </a:graphic>
      </p:graphicFrame>
      <p:sp>
        <p:nvSpPr>
          <p:cNvPr id="3" name="TextBox 2"/>
          <p:cNvSpPr txBox="1"/>
          <p:nvPr/>
        </p:nvSpPr>
        <p:spPr>
          <a:xfrm>
            <a:off x="3969328" y="249381"/>
            <a:ext cx="8416636" cy="400110"/>
          </a:xfrm>
          <a:prstGeom prst="rect">
            <a:avLst/>
          </a:prstGeom>
          <a:noFill/>
        </p:spPr>
        <p:txBody>
          <a:bodyPr wrap="square" rtlCol="0">
            <a:spAutoFit/>
          </a:bodyPr>
          <a:lstStyle/>
          <a:p>
            <a:r>
              <a:rPr lang="en-ZA" sz="2000" b="1" u="sng" dirty="0" smtClean="0"/>
              <a:t>INCOME FOR THE NEXT 6 MONTHS</a:t>
            </a:r>
            <a:endParaRPr lang="en-ZA" sz="2000" b="1" u="sng" dirty="0"/>
          </a:p>
        </p:txBody>
      </p:sp>
      <p:graphicFrame>
        <p:nvGraphicFramePr>
          <p:cNvPr id="4" name="Table 3"/>
          <p:cNvGraphicFramePr>
            <a:graphicFrameLocks noGrp="1"/>
          </p:cNvGraphicFramePr>
          <p:nvPr>
            <p:extLst>
              <p:ext uri="{D42A27DB-BD31-4B8C-83A1-F6EECF244321}">
                <p14:modId xmlns:p14="http://schemas.microsoft.com/office/powerpoint/2010/main" val="2522978783"/>
              </p:ext>
            </p:extLst>
          </p:nvPr>
        </p:nvGraphicFramePr>
        <p:xfrm>
          <a:off x="743527" y="4442568"/>
          <a:ext cx="10291618" cy="2494567"/>
        </p:xfrm>
        <a:graphic>
          <a:graphicData uri="http://schemas.openxmlformats.org/drawingml/2006/table">
            <a:tbl>
              <a:tblPr firstRow="1" bandRow="1">
                <a:tableStyleId>{5C22544A-7EE6-4342-B048-85BDC9FD1C3A}</a:tableStyleId>
              </a:tblPr>
              <a:tblGrid>
                <a:gridCol w="8130309"/>
                <a:gridCol w="2161309"/>
              </a:tblGrid>
              <a:tr h="640367">
                <a:tc>
                  <a:txBody>
                    <a:bodyPr/>
                    <a:lstStyle/>
                    <a:p>
                      <a:r>
                        <a:rPr lang="en-ZA" dirty="0" smtClean="0"/>
                        <a:t>ITEM</a:t>
                      </a:r>
                      <a:endParaRPr lang="en-ZA" dirty="0"/>
                    </a:p>
                  </a:txBody>
                  <a:tcPr/>
                </a:tc>
                <a:tc>
                  <a:txBody>
                    <a:bodyPr/>
                    <a:lstStyle/>
                    <a:p>
                      <a:r>
                        <a:rPr lang="en-ZA" dirty="0" smtClean="0"/>
                        <a:t>AMOUNT</a:t>
                      </a:r>
                      <a:endParaRPr lang="en-ZA" dirty="0"/>
                    </a:p>
                  </a:txBody>
                  <a:tcPr/>
                </a:tc>
              </a:tr>
              <a:tr h="370840">
                <a:tc>
                  <a:txBody>
                    <a:bodyPr/>
                    <a:lstStyle/>
                    <a:p>
                      <a:r>
                        <a:rPr lang="en-ZA" dirty="0" smtClean="0"/>
                        <a:t>CHEMICALS</a:t>
                      </a:r>
                      <a:endParaRPr lang="en-ZA" dirty="0"/>
                    </a:p>
                  </a:txBody>
                  <a:tcPr/>
                </a:tc>
                <a:tc>
                  <a:txBody>
                    <a:bodyPr/>
                    <a:lstStyle/>
                    <a:p>
                      <a:r>
                        <a:rPr lang="en-ZA" dirty="0" smtClean="0"/>
                        <a:t>$ 1 065</a:t>
                      </a:r>
                      <a:endParaRPr lang="en-ZA" dirty="0"/>
                    </a:p>
                  </a:txBody>
                  <a:tcPr/>
                </a:tc>
              </a:tr>
              <a:tr h="370840">
                <a:tc>
                  <a:txBody>
                    <a:bodyPr/>
                    <a:lstStyle/>
                    <a:p>
                      <a:r>
                        <a:rPr lang="en-ZA" dirty="0" smtClean="0"/>
                        <a:t>BRANDING</a:t>
                      </a:r>
                      <a:endParaRPr lang="en-ZA" dirty="0"/>
                    </a:p>
                  </a:txBody>
                  <a:tcPr/>
                </a:tc>
                <a:tc>
                  <a:txBody>
                    <a:bodyPr/>
                    <a:lstStyle/>
                    <a:p>
                      <a:r>
                        <a:rPr lang="en-ZA" dirty="0" smtClean="0"/>
                        <a:t>$    200</a:t>
                      </a:r>
                      <a:endParaRPr lang="en-ZA" dirty="0"/>
                    </a:p>
                  </a:txBody>
                  <a:tcPr/>
                </a:tc>
              </a:tr>
              <a:tr h="370840">
                <a:tc>
                  <a:txBody>
                    <a:bodyPr/>
                    <a:lstStyle/>
                    <a:p>
                      <a:r>
                        <a:rPr lang="en-ZA" dirty="0" smtClean="0"/>
                        <a:t>PACKAGING</a:t>
                      </a:r>
                      <a:endParaRPr lang="en-ZA" dirty="0"/>
                    </a:p>
                  </a:txBody>
                  <a:tcPr/>
                </a:tc>
                <a:tc>
                  <a:txBody>
                    <a:bodyPr/>
                    <a:lstStyle/>
                    <a:p>
                      <a:r>
                        <a:rPr lang="en-ZA" dirty="0" smtClean="0"/>
                        <a:t>$    350</a:t>
                      </a:r>
                    </a:p>
                  </a:txBody>
                  <a:tcPr/>
                </a:tc>
              </a:tr>
              <a:tr h="370840">
                <a:tc>
                  <a:txBody>
                    <a:bodyPr/>
                    <a:lstStyle/>
                    <a:p>
                      <a:r>
                        <a:rPr lang="en-ZA" dirty="0" smtClean="0"/>
                        <a:t>WAGES</a:t>
                      </a:r>
                      <a:endParaRPr lang="en-ZA" dirty="0"/>
                    </a:p>
                  </a:txBody>
                  <a:tcPr/>
                </a:tc>
                <a:tc>
                  <a:txBody>
                    <a:bodyPr/>
                    <a:lstStyle/>
                    <a:p>
                      <a:r>
                        <a:rPr lang="en-ZA" dirty="0" smtClean="0"/>
                        <a:t>$    240</a:t>
                      </a:r>
                      <a:endParaRPr lang="en-ZA" dirty="0"/>
                    </a:p>
                  </a:txBody>
                  <a:tcPr/>
                </a:tc>
              </a:tr>
              <a:tr h="370840">
                <a:tc>
                  <a:txBody>
                    <a:bodyPr/>
                    <a:lstStyle/>
                    <a:p>
                      <a:r>
                        <a:rPr lang="en-ZA" b="1" i="1" u="sng" dirty="0" smtClean="0"/>
                        <a:t>TOTALS</a:t>
                      </a:r>
                      <a:endParaRPr lang="en-ZA" b="1" i="1" u="sng" dirty="0"/>
                    </a:p>
                  </a:txBody>
                  <a:tcPr/>
                </a:tc>
                <a:tc>
                  <a:txBody>
                    <a:bodyPr/>
                    <a:lstStyle/>
                    <a:p>
                      <a:r>
                        <a:rPr lang="en-ZA" b="1" i="1" u="sng" dirty="0" smtClean="0"/>
                        <a:t>$ 1 855</a:t>
                      </a:r>
                      <a:endParaRPr lang="en-ZA" b="1" i="1" u="sng" dirty="0"/>
                    </a:p>
                  </a:txBody>
                  <a:tcPr/>
                </a:tc>
              </a:tr>
            </a:tbl>
          </a:graphicData>
        </a:graphic>
      </p:graphicFrame>
      <p:sp>
        <p:nvSpPr>
          <p:cNvPr id="5" name="TextBox 4"/>
          <p:cNvSpPr txBox="1"/>
          <p:nvPr/>
        </p:nvSpPr>
        <p:spPr>
          <a:xfrm>
            <a:off x="3969328" y="4073236"/>
            <a:ext cx="6629400" cy="369332"/>
          </a:xfrm>
          <a:prstGeom prst="rect">
            <a:avLst/>
          </a:prstGeom>
          <a:noFill/>
        </p:spPr>
        <p:txBody>
          <a:bodyPr wrap="square" rtlCol="0">
            <a:spAutoFit/>
          </a:bodyPr>
          <a:lstStyle/>
          <a:p>
            <a:r>
              <a:rPr lang="en-ZA" b="1" u="sng" dirty="0" smtClean="0"/>
              <a:t>EXPENSES FOR THE NEXT 6 MONTHS</a:t>
            </a:r>
            <a:endParaRPr lang="en-ZA" b="1" u="sng" dirty="0"/>
          </a:p>
        </p:txBody>
      </p:sp>
    </p:spTree>
    <p:extLst>
      <p:ext uri="{BB962C8B-B14F-4D97-AF65-F5344CB8AC3E}">
        <p14:creationId xmlns:p14="http://schemas.microsoft.com/office/powerpoint/2010/main" val="2857424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3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59873" y="1288473"/>
            <a:ext cx="10868891" cy="4524315"/>
          </a:xfrm>
          <a:prstGeom prst="rect">
            <a:avLst/>
          </a:prstGeom>
          <a:noFill/>
        </p:spPr>
        <p:txBody>
          <a:bodyPr wrap="square" rtlCol="0">
            <a:spAutoFit/>
          </a:bodyPr>
          <a:lstStyle/>
          <a:p>
            <a:pPr marL="285750" indent="-285750">
              <a:buFont typeface="Wingdings" panose="05000000000000000000" pitchFamily="2" charset="2"/>
              <a:buChar char="Ø"/>
            </a:pPr>
            <a:r>
              <a:rPr lang="en-ZA" sz="3600" dirty="0" smtClean="0"/>
              <a:t>TO GROW MY BUSINESS, I AM PLANNING TO INTRODUCE NEW PRODUCTS UNDER MY BRANDING.</a:t>
            </a:r>
          </a:p>
          <a:p>
            <a:pPr marL="1028700" lvl="1" indent="-571500">
              <a:buFont typeface="Wingdings" panose="05000000000000000000" pitchFamily="2" charset="2"/>
              <a:buChar char="§"/>
            </a:pPr>
            <a:r>
              <a:rPr lang="en-ZA" sz="3600" dirty="0" smtClean="0"/>
              <a:t>THESE PRODUCTS INCLUDE; LOTIONS, PINE GEL AND FOAM BATH.</a:t>
            </a:r>
          </a:p>
          <a:p>
            <a:pPr marL="1028700" lvl="1" indent="-571500">
              <a:buFont typeface="Wingdings" panose="05000000000000000000" pitchFamily="2" charset="2"/>
              <a:buChar char="Ø"/>
            </a:pPr>
            <a:r>
              <a:rPr lang="en-ZA" sz="3600" dirty="0" smtClean="0"/>
              <a:t>MORESO, I AM LOOKING TO EXTEND MY MARKET BEYOND MY TOWN, TO NATIONALISE THE BRAND. I WILL DO SO BY ENGAGING BIG RETAILERS IN THE COUNTRY.</a:t>
            </a:r>
          </a:p>
        </p:txBody>
      </p:sp>
    </p:spTree>
    <p:extLst>
      <p:ext uri="{BB962C8B-B14F-4D97-AF65-F5344CB8AC3E}">
        <p14:creationId xmlns:p14="http://schemas.microsoft.com/office/powerpoint/2010/main" val="35884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6000"/>
          </a:schemeClr>
        </a:solidFill>
        <a:effectLst/>
      </p:bgPr>
    </p:bg>
    <p:spTree>
      <p:nvGrpSpPr>
        <p:cNvPr id="1" name=""/>
        <p:cNvGrpSpPr/>
        <p:nvPr/>
      </p:nvGrpSpPr>
      <p:grpSpPr>
        <a:xfrm>
          <a:off x="0" y="0"/>
          <a:ext cx="0" cy="0"/>
          <a:chOff x="0" y="0"/>
          <a:chExt cx="0" cy="0"/>
        </a:xfrm>
      </p:grpSpPr>
      <p:sp>
        <p:nvSpPr>
          <p:cNvPr id="2" name="TextBox 1"/>
          <p:cNvSpPr txBox="1"/>
          <p:nvPr/>
        </p:nvSpPr>
        <p:spPr>
          <a:xfrm>
            <a:off x="852055" y="581891"/>
            <a:ext cx="11339945" cy="4031873"/>
          </a:xfrm>
          <a:prstGeom prst="rect">
            <a:avLst/>
          </a:prstGeom>
          <a:noFill/>
        </p:spPr>
        <p:txBody>
          <a:bodyPr wrap="square" rtlCol="0">
            <a:spAutoFit/>
          </a:bodyPr>
          <a:lstStyle/>
          <a:p>
            <a:pPr marL="285750" indent="-285750">
              <a:buFont typeface="Wingdings" panose="05000000000000000000" pitchFamily="2" charset="2"/>
              <a:buChar char="Ø"/>
            </a:pPr>
            <a:r>
              <a:rPr lang="en-ZA" sz="3200" dirty="0" smtClean="0"/>
              <a:t>THE MAIN CHALLENGES I HAVE FACED IN MY BUSINESS IS COMPETION FROM BOTH BIG MANUFACTURES AND INDIVIDUALS WHO ARE ALSO MANUFACTURING DETERGENTS.</a:t>
            </a:r>
          </a:p>
          <a:p>
            <a:pPr marL="285750" indent="-285750">
              <a:buFont typeface="Wingdings" panose="05000000000000000000" pitchFamily="2" charset="2"/>
              <a:buChar char="Ø"/>
            </a:pPr>
            <a:r>
              <a:rPr lang="en-ZA" sz="3200" dirty="0" smtClean="0"/>
              <a:t>I HAVE  ADDRESSED THIS CHALLENGE BY;</a:t>
            </a:r>
          </a:p>
          <a:p>
            <a:pPr marL="514350" indent="-514350">
              <a:buFont typeface="+mj-lt"/>
              <a:buAutoNum type="alphaLcPeriod"/>
            </a:pPr>
            <a:r>
              <a:rPr lang="en-ZA" sz="3200" dirty="0" smtClean="0"/>
              <a:t>LOWERING MY PRICES ENSURING AFFORDABILITY</a:t>
            </a:r>
          </a:p>
          <a:p>
            <a:pPr marL="514350" indent="-514350">
              <a:buFont typeface="+mj-lt"/>
              <a:buAutoNum type="alphaLcPeriod"/>
            </a:pPr>
            <a:r>
              <a:rPr lang="en-ZA" sz="3200" dirty="0" smtClean="0"/>
              <a:t>INTRODUSING PROMOTIONS (buy 2 get 1 free)</a:t>
            </a:r>
          </a:p>
          <a:p>
            <a:pPr marL="514350" indent="-514350">
              <a:buFont typeface="+mj-lt"/>
              <a:buAutoNum type="alphaLcPeriod"/>
            </a:pPr>
            <a:r>
              <a:rPr lang="en-ZA" sz="3200" dirty="0" smtClean="0"/>
              <a:t>OFFERING CREDITS TO LOYAL CUSTOMERS</a:t>
            </a:r>
          </a:p>
          <a:p>
            <a:pPr marL="514350" indent="-514350">
              <a:buFont typeface="+mj-lt"/>
              <a:buAutoNum type="alphaLcPeriod"/>
            </a:pPr>
            <a:r>
              <a:rPr lang="en-ZA" sz="3200" dirty="0" smtClean="0"/>
              <a:t>DOOR TO DOOR SALES AND DELIVERIES</a:t>
            </a:r>
            <a:endParaRPr lang="en-ZA" sz="3200" dirty="0"/>
          </a:p>
        </p:txBody>
      </p:sp>
    </p:spTree>
    <p:extLst>
      <p:ext uri="{BB962C8B-B14F-4D97-AF65-F5344CB8AC3E}">
        <p14:creationId xmlns:p14="http://schemas.microsoft.com/office/powerpoint/2010/main" val="27539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2000"/>
          </a:schemeClr>
        </a:solidFill>
        <a:effectLst/>
      </p:bgPr>
    </p:bg>
    <p:spTree>
      <p:nvGrpSpPr>
        <p:cNvPr id="1" name=""/>
        <p:cNvGrpSpPr/>
        <p:nvPr/>
      </p:nvGrpSpPr>
      <p:grpSpPr>
        <a:xfrm>
          <a:off x="0" y="0"/>
          <a:ext cx="0" cy="0"/>
          <a:chOff x="0" y="0"/>
          <a:chExt cx="0" cy="0"/>
        </a:xfrm>
      </p:grpSpPr>
      <p:sp>
        <p:nvSpPr>
          <p:cNvPr id="2" name="TextBox 1"/>
          <p:cNvSpPr txBox="1"/>
          <p:nvPr/>
        </p:nvSpPr>
        <p:spPr>
          <a:xfrm>
            <a:off x="914400" y="893618"/>
            <a:ext cx="10577945" cy="4524315"/>
          </a:xfrm>
          <a:prstGeom prst="rect">
            <a:avLst/>
          </a:prstGeom>
          <a:noFill/>
        </p:spPr>
        <p:txBody>
          <a:bodyPr wrap="square" rtlCol="0">
            <a:spAutoFit/>
          </a:bodyPr>
          <a:lstStyle/>
          <a:p>
            <a:pPr marL="285750" indent="-285750">
              <a:buFont typeface="Wingdings" panose="05000000000000000000" pitchFamily="2" charset="2"/>
              <a:buChar char="Ø"/>
            </a:pPr>
            <a:r>
              <a:rPr lang="en-ZA" sz="3200" dirty="0" smtClean="0"/>
              <a:t>I  will sustain my business by making sure that there will be consistent supply of my products in the market and also making sure that my products are affordable on the market.</a:t>
            </a:r>
          </a:p>
          <a:p>
            <a:pPr marL="285750" indent="-285750">
              <a:buFont typeface="Wingdings" panose="05000000000000000000" pitchFamily="2" charset="2"/>
              <a:buChar char="Ø"/>
            </a:pPr>
            <a:r>
              <a:rPr lang="en-ZA" sz="3200" dirty="0" smtClean="0"/>
              <a:t>Also, I will engage my customers for feed backs so that I can improve the quality of my products.</a:t>
            </a:r>
          </a:p>
          <a:p>
            <a:pPr marL="285750" indent="-285750">
              <a:buFont typeface="Wingdings" panose="05000000000000000000" pitchFamily="2" charset="2"/>
              <a:buChar char="Ø"/>
            </a:pPr>
            <a:endParaRPr lang="en-ZA" sz="3200" dirty="0"/>
          </a:p>
          <a:p>
            <a:r>
              <a:rPr lang="en-ZA" sz="3200" dirty="0" smtClean="0"/>
              <a:t>To ensure continual sustainability of my business I will also introduce other product lines (pine gel, lotion and foam bath) as mentioned on slide 5 and slide 13.</a:t>
            </a:r>
            <a:endParaRPr lang="en-ZA" sz="3200" dirty="0"/>
          </a:p>
        </p:txBody>
      </p:sp>
    </p:spTree>
    <p:extLst>
      <p:ext uri="{BB962C8B-B14F-4D97-AF65-F5344CB8AC3E}">
        <p14:creationId xmlns:p14="http://schemas.microsoft.com/office/powerpoint/2010/main" val="383115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65018" y="602673"/>
            <a:ext cx="11118273" cy="4031873"/>
          </a:xfrm>
          <a:prstGeom prst="rect">
            <a:avLst/>
          </a:prstGeom>
          <a:noFill/>
        </p:spPr>
        <p:txBody>
          <a:bodyPr wrap="square" rtlCol="0">
            <a:spAutoFit/>
          </a:bodyPr>
          <a:lstStyle/>
          <a:p>
            <a:r>
              <a:rPr lang="en-ZA" sz="3200" dirty="0" smtClean="0"/>
              <a:t>The changes I have experienced in my business include ;</a:t>
            </a:r>
          </a:p>
          <a:p>
            <a:pPr marL="457200" indent="-457200">
              <a:buFont typeface="Wingdings" panose="05000000000000000000" pitchFamily="2" charset="2"/>
              <a:buChar char="§"/>
            </a:pPr>
            <a:r>
              <a:rPr lang="en-ZA" sz="3200" dirty="0" smtClean="0"/>
              <a:t>Handling competitions through price adjustments</a:t>
            </a:r>
          </a:p>
          <a:p>
            <a:pPr marL="457200" indent="-457200">
              <a:buFont typeface="Wingdings" panose="05000000000000000000" pitchFamily="2" charset="2"/>
              <a:buChar char="§"/>
            </a:pPr>
            <a:r>
              <a:rPr lang="en-ZA" sz="3200" dirty="0" smtClean="0"/>
              <a:t>Introducing delivery </a:t>
            </a:r>
          </a:p>
          <a:p>
            <a:pPr marL="457200" indent="-457200">
              <a:buFont typeface="Wingdings" panose="05000000000000000000" pitchFamily="2" charset="2"/>
              <a:buChar char="§"/>
            </a:pPr>
            <a:r>
              <a:rPr lang="en-ZA" sz="3200" dirty="0" smtClean="0"/>
              <a:t>Engaging other markets like small retailers.</a:t>
            </a:r>
          </a:p>
          <a:p>
            <a:endParaRPr lang="en-ZA" sz="3200" dirty="0"/>
          </a:p>
          <a:p>
            <a:r>
              <a:rPr lang="en-ZA" sz="3200" dirty="0" smtClean="0"/>
              <a:t>I am looking forward to exploring other business plans like mushroom farming. This will be a backyard project which I expect to have high income yield.</a:t>
            </a:r>
            <a:endParaRPr lang="en-ZA" sz="3200" dirty="0"/>
          </a:p>
        </p:txBody>
      </p:sp>
    </p:spTree>
    <p:extLst>
      <p:ext uri="{BB962C8B-B14F-4D97-AF65-F5344CB8AC3E}">
        <p14:creationId xmlns:p14="http://schemas.microsoft.com/office/powerpoint/2010/main" val="282603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62"/>
          </a:xfrm>
          <a:prstGeom prst="rect">
            <a:avLst/>
          </a:prstGeom>
        </p:spPr>
      </p:pic>
    </p:spTree>
    <p:extLst>
      <p:ext uri="{BB962C8B-B14F-4D97-AF65-F5344CB8AC3E}">
        <p14:creationId xmlns:p14="http://schemas.microsoft.com/office/powerpoint/2010/main" val="6812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55" y="602673"/>
            <a:ext cx="11180618" cy="5632311"/>
          </a:xfrm>
          <a:prstGeom prst="rect">
            <a:avLst/>
          </a:prstGeom>
          <a:noFill/>
        </p:spPr>
        <p:txBody>
          <a:bodyPr wrap="square" rtlCol="0">
            <a:spAutoFit/>
          </a:bodyPr>
          <a:lstStyle/>
          <a:p>
            <a:r>
              <a:rPr lang="en-ZA" sz="3600" b="1" i="1" dirty="0"/>
              <a:t>3</a:t>
            </a:r>
            <a:endParaRPr lang="en-ZA" sz="3600" b="1" i="1" dirty="0" smtClean="0"/>
          </a:p>
          <a:p>
            <a:pPr marL="742950" indent="-742950">
              <a:buFont typeface="+mj-lt"/>
              <a:buAutoNum type="alphaLcParenR"/>
            </a:pPr>
            <a:r>
              <a:rPr lang="en-ZA" sz="3600" b="1" i="1" dirty="0" smtClean="0"/>
              <a:t>I supply my products to the local markets by means of wholesale ( to mini shops) and retail (which is door to door and online sales via social platforms). My customers are mainly local for now.</a:t>
            </a:r>
          </a:p>
          <a:p>
            <a:pPr marL="742950" indent="-742950">
              <a:buFont typeface="+mj-lt"/>
              <a:buAutoNum type="alphaLcParenR"/>
            </a:pPr>
            <a:r>
              <a:rPr lang="en-ZA" sz="3600" b="1" i="1" dirty="0" smtClean="0"/>
              <a:t>I have increased the number of customers significantly since I started the program.</a:t>
            </a:r>
          </a:p>
          <a:p>
            <a:pPr marL="742950" indent="-742950">
              <a:buFont typeface="+mj-lt"/>
              <a:buAutoNum type="alphaLcParenR"/>
            </a:pPr>
            <a:r>
              <a:rPr lang="en-ZA" sz="3600" b="1" i="1" dirty="0" smtClean="0"/>
              <a:t>I have managed to do so by advancing my advertising skills online (joining many local whatsapp groups), making fliers and giving out promotions.</a:t>
            </a:r>
            <a:endParaRPr lang="en-ZA" sz="3600" b="1" i="1" dirty="0"/>
          </a:p>
        </p:txBody>
      </p:sp>
    </p:spTree>
    <p:extLst>
      <p:ext uri="{BB962C8B-B14F-4D97-AF65-F5344CB8AC3E}">
        <p14:creationId xmlns:p14="http://schemas.microsoft.com/office/powerpoint/2010/main" val="24320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673" y="644236"/>
            <a:ext cx="11118272" cy="5632311"/>
          </a:xfrm>
          <a:prstGeom prst="rect">
            <a:avLst/>
          </a:prstGeom>
          <a:noFill/>
        </p:spPr>
        <p:txBody>
          <a:bodyPr wrap="square" rtlCol="0">
            <a:spAutoFit/>
          </a:bodyPr>
          <a:lstStyle/>
          <a:p>
            <a:pPr marL="742950" indent="-742950">
              <a:buFont typeface="+mj-lt"/>
              <a:buAutoNum type="alphaLcParenR"/>
            </a:pPr>
            <a:r>
              <a:rPr lang="en-ZA" sz="3600" b="1" i="1" dirty="0" smtClean="0"/>
              <a:t>My competition is mainly from bigger manufacturing firms and also some individuals who are venturing in the business.</a:t>
            </a:r>
          </a:p>
          <a:p>
            <a:pPr marL="742950" indent="-742950">
              <a:buFont typeface="+mj-lt"/>
              <a:buAutoNum type="alphaLcParenR"/>
            </a:pPr>
            <a:r>
              <a:rPr lang="en-ZA" sz="3600" b="1" i="1" dirty="0" smtClean="0"/>
              <a:t>I handle my competition by providing affordable pricing, door to door supplies and promotions (</a:t>
            </a:r>
            <a:r>
              <a:rPr lang="en-ZA" sz="3600" i="1" dirty="0" smtClean="0"/>
              <a:t>like buy 2 and get 1 free</a:t>
            </a:r>
            <a:r>
              <a:rPr lang="en-ZA" sz="3600" b="1" i="1" dirty="0" smtClean="0"/>
              <a:t>)</a:t>
            </a:r>
          </a:p>
          <a:p>
            <a:pPr marL="457200" indent="-457200">
              <a:buFont typeface="Arial" panose="020B0604020202020204" pitchFamily="34" charset="0"/>
              <a:buChar char="•"/>
            </a:pPr>
            <a:r>
              <a:rPr lang="en-ZA" sz="3600" b="1" i="1" dirty="0" smtClean="0"/>
              <a:t>I also do deliveries to my customers who are close by so as to ensure good customer relations.</a:t>
            </a:r>
          </a:p>
          <a:p>
            <a:pPr marL="457200" indent="-457200">
              <a:buFont typeface="Arial" panose="020B0604020202020204" pitchFamily="34" charset="0"/>
              <a:buChar char="•"/>
            </a:pPr>
            <a:r>
              <a:rPr lang="en-ZA" sz="3600" b="1" i="1" dirty="0" smtClean="0"/>
              <a:t>More so, I offer credit sales to my reliable regular customers.</a:t>
            </a:r>
            <a:endParaRPr lang="en-ZA" sz="3600" b="1" i="1" dirty="0"/>
          </a:p>
        </p:txBody>
      </p:sp>
      <p:sp>
        <p:nvSpPr>
          <p:cNvPr id="3" name="TextBox 2"/>
          <p:cNvSpPr txBox="1"/>
          <p:nvPr/>
        </p:nvSpPr>
        <p:spPr>
          <a:xfrm>
            <a:off x="976745" y="124691"/>
            <a:ext cx="1745673" cy="646331"/>
          </a:xfrm>
          <a:prstGeom prst="rect">
            <a:avLst/>
          </a:prstGeom>
          <a:noFill/>
        </p:spPr>
        <p:txBody>
          <a:bodyPr wrap="square" rtlCol="0">
            <a:spAutoFit/>
          </a:bodyPr>
          <a:lstStyle/>
          <a:p>
            <a:r>
              <a:rPr lang="en-ZA" sz="3600" dirty="0" smtClean="0"/>
              <a:t>4</a:t>
            </a:r>
            <a:endParaRPr lang="en-ZA" sz="3600" dirty="0"/>
          </a:p>
        </p:txBody>
      </p:sp>
    </p:spTree>
    <p:extLst>
      <p:ext uri="{BB962C8B-B14F-4D97-AF65-F5344CB8AC3E}">
        <p14:creationId xmlns:p14="http://schemas.microsoft.com/office/powerpoint/2010/main" val="34188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11000"/>
          </a:schemeClr>
        </a:solidFill>
        <a:effectLst/>
      </p:bgPr>
    </p:bg>
    <p:spTree>
      <p:nvGrpSpPr>
        <p:cNvPr id="1" name=""/>
        <p:cNvGrpSpPr/>
        <p:nvPr/>
      </p:nvGrpSpPr>
      <p:grpSpPr>
        <a:xfrm>
          <a:off x="0" y="0"/>
          <a:ext cx="0" cy="0"/>
          <a:chOff x="0" y="0"/>
          <a:chExt cx="0" cy="0"/>
        </a:xfrm>
      </p:grpSpPr>
      <p:sp useBgFill="1">
        <p:nvSpPr>
          <p:cNvPr id="2" name="TextBox 1"/>
          <p:cNvSpPr txBox="1"/>
          <p:nvPr/>
        </p:nvSpPr>
        <p:spPr>
          <a:xfrm>
            <a:off x="955964" y="1267691"/>
            <a:ext cx="9331036" cy="2308324"/>
          </a:xfrm>
          <a:prstGeom prst="rect">
            <a:avLst/>
          </a:prstGeom>
        </p:spPr>
        <p:txBody>
          <a:bodyPr wrap="square" rtlCol="0">
            <a:spAutoFit/>
          </a:bodyPr>
          <a:lstStyle/>
          <a:p>
            <a:r>
              <a:rPr lang="en-ZA" sz="3600" dirty="0" smtClean="0"/>
              <a:t>5. For now I do not have new products on the market, but I am thinking of launching three more products which are lotions, pine gel and foam bath.</a:t>
            </a:r>
            <a:endParaRPr lang="en-ZA" sz="3600" dirty="0"/>
          </a:p>
        </p:txBody>
      </p:sp>
    </p:spTree>
    <p:extLst>
      <p:ext uri="{BB962C8B-B14F-4D97-AF65-F5344CB8AC3E}">
        <p14:creationId xmlns:p14="http://schemas.microsoft.com/office/powerpoint/2010/main" val="16032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436" y="893618"/>
            <a:ext cx="9788237" cy="6186309"/>
          </a:xfrm>
          <a:prstGeom prst="rect">
            <a:avLst/>
          </a:prstGeom>
          <a:noFill/>
        </p:spPr>
        <p:txBody>
          <a:bodyPr wrap="square" rtlCol="0">
            <a:spAutoFit/>
          </a:bodyPr>
          <a:lstStyle/>
          <a:p>
            <a:pPr marL="571500" indent="-571500">
              <a:buFont typeface="Wingdings" panose="05000000000000000000" pitchFamily="2" charset="2"/>
              <a:buChar char="Ø"/>
            </a:pPr>
            <a:r>
              <a:rPr lang="en-ZA" sz="3600" b="1" dirty="0" smtClean="0"/>
              <a:t>My customers are happy with the quality of my products.</a:t>
            </a:r>
          </a:p>
          <a:p>
            <a:pPr marL="571500" indent="-571500">
              <a:buFont typeface="Wingdings" panose="05000000000000000000" pitchFamily="2" charset="2"/>
              <a:buChar char="Ø"/>
            </a:pPr>
            <a:r>
              <a:rPr lang="en-ZA" sz="3600" b="1" dirty="0" smtClean="0"/>
              <a:t>This is evidenced by my increased sales and I have had a positive feedback from my customers.</a:t>
            </a:r>
          </a:p>
          <a:p>
            <a:pPr marL="571500" indent="-571500">
              <a:buFont typeface="Wingdings" panose="05000000000000000000" pitchFamily="2" charset="2"/>
              <a:buChar char="Ø"/>
            </a:pPr>
            <a:r>
              <a:rPr lang="en-ZA" sz="3600" b="1" dirty="0" smtClean="0"/>
              <a:t>I have branded my products so that they can be easily identified on the market.</a:t>
            </a:r>
          </a:p>
          <a:p>
            <a:pPr marL="571500" indent="-571500">
              <a:buFont typeface="Wingdings" panose="05000000000000000000" pitchFamily="2" charset="2"/>
              <a:buChar char="Ø"/>
            </a:pPr>
            <a:r>
              <a:rPr lang="en-ZA" sz="3600" b="1" dirty="0" smtClean="0"/>
              <a:t>I have increased my marketing skills through the use of internet as highlighted on slide 3 point (c) </a:t>
            </a:r>
          </a:p>
          <a:p>
            <a:pPr marL="571500" indent="-571500">
              <a:buFont typeface="Wingdings" panose="05000000000000000000" pitchFamily="2" charset="2"/>
              <a:buChar char="Ø"/>
            </a:pPr>
            <a:endParaRPr lang="en-ZA" sz="3600" b="1" dirty="0"/>
          </a:p>
        </p:txBody>
      </p:sp>
    </p:spTree>
    <p:extLst>
      <p:ext uri="{BB962C8B-B14F-4D97-AF65-F5344CB8AC3E}">
        <p14:creationId xmlns:p14="http://schemas.microsoft.com/office/powerpoint/2010/main" val="34417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709" y="1018309"/>
            <a:ext cx="10453255" cy="5016758"/>
          </a:xfrm>
          <a:prstGeom prst="rect">
            <a:avLst/>
          </a:prstGeom>
          <a:noFill/>
        </p:spPr>
        <p:txBody>
          <a:bodyPr wrap="square" rtlCol="0">
            <a:spAutoFit/>
          </a:bodyPr>
          <a:lstStyle/>
          <a:p>
            <a:pPr marL="742950" indent="-742950">
              <a:buFont typeface="+mj-lt"/>
              <a:buAutoNum type="alphaLcParenR"/>
            </a:pPr>
            <a:r>
              <a:rPr lang="en-ZA" sz="3200" dirty="0" smtClean="0"/>
              <a:t>I hire 2 party time workers to help with the manufacturing.</a:t>
            </a:r>
          </a:p>
          <a:p>
            <a:pPr marL="742950" indent="-742950">
              <a:buFont typeface="+mj-lt"/>
              <a:buAutoNum type="alphaLcParenR"/>
            </a:pPr>
            <a:r>
              <a:rPr lang="en-ZA" sz="3200" dirty="0" smtClean="0"/>
              <a:t>I manage my stock by doing the packaging myself so as to avoid losses through spillages and keep records of my production.</a:t>
            </a:r>
          </a:p>
          <a:p>
            <a:pPr marL="742950" indent="-742950">
              <a:buFont typeface="+mj-lt"/>
              <a:buAutoNum type="alphaLcParenR"/>
            </a:pPr>
            <a:r>
              <a:rPr lang="en-ZA" sz="3200" dirty="0" smtClean="0"/>
              <a:t>I have priced my products better so as to ensure that its convenient to both me(to earn surplus) and the customers (to be affordable)</a:t>
            </a:r>
          </a:p>
          <a:p>
            <a:pPr marL="457200" indent="-457200">
              <a:buFont typeface="Arial" panose="020B0604020202020204" pitchFamily="34" charset="0"/>
              <a:buChar char="•"/>
            </a:pPr>
            <a:r>
              <a:rPr lang="en-ZA" sz="3200" dirty="0" smtClean="0"/>
              <a:t>This I achieve by bulk buying so that I earn discounts which reduces my cost of production.</a:t>
            </a:r>
            <a:endParaRPr lang="en-ZA" sz="3200" dirty="0"/>
          </a:p>
        </p:txBody>
      </p:sp>
    </p:spTree>
    <p:extLst>
      <p:ext uri="{BB962C8B-B14F-4D97-AF65-F5344CB8AC3E}">
        <p14:creationId xmlns:p14="http://schemas.microsoft.com/office/powerpoint/2010/main" val="23639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709" y="748146"/>
            <a:ext cx="10016836" cy="3416320"/>
          </a:xfrm>
          <a:prstGeom prst="rect">
            <a:avLst/>
          </a:prstGeom>
          <a:noFill/>
        </p:spPr>
        <p:txBody>
          <a:bodyPr wrap="square" rtlCol="0">
            <a:spAutoFit/>
          </a:bodyPr>
          <a:lstStyle/>
          <a:p>
            <a:pPr marL="285750" indent="-285750">
              <a:buFont typeface="Wingdings" panose="05000000000000000000" pitchFamily="2" charset="2"/>
              <a:buChar char="Ø"/>
            </a:pPr>
            <a:r>
              <a:rPr lang="en-ZA" sz="3600" dirty="0" smtClean="0"/>
              <a:t>I  record my sales and productions in books </a:t>
            </a:r>
          </a:p>
          <a:p>
            <a:pPr marL="285750" indent="-285750">
              <a:buFont typeface="Wingdings" panose="05000000000000000000" pitchFamily="2" charset="2"/>
              <a:buChar char="Ø"/>
            </a:pPr>
            <a:r>
              <a:rPr lang="en-ZA" sz="3600" dirty="0" smtClean="0"/>
              <a:t>This has helped to keep track of my production numbers,  my sales and customers who I sell to on credit.</a:t>
            </a:r>
          </a:p>
          <a:p>
            <a:pPr marL="285750" indent="-285750">
              <a:buFont typeface="Wingdings" panose="05000000000000000000" pitchFamily="2" charset="2"/>
              <a:buChar char="Ø"/>
            </a:pPr>
            <a:r>
              <a:rPr lang="en-ZA" sz="3600" dirty="0" smtClean="0"/>
              <a:t>For now I do not have a bank account for my business</a:t>
            </a:r>
            <a:endParaRPr lang="en-ZA" sz="3600" dirty="0"/>
          </a:p>
        </p:txBody>
      </p:sp>
    </p:spTree>
    <p:extLst>
      <p:ext uri="{BB962C8B-B14F-4D97-AF65-F5344CB8AC3E}">
        <p14:creationId xmlns:p14="http://schemas.microsoft.com/office/powerpoint/2010/main" val="13461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1002"/>
          </a:xfrm>
        </p:spPr>
        <p:txBody>
          <a:bodyPr>
            <a:normAutofit/>
          </a:bodyPr>
          <a:lstStyle/>
          <a:p>
            <a:pPr marL="571500" indent="-571500">
              <a:buFont typeface="Wingdings" panose="05000000000000000000" pitchFamily="2" charset="2"/>
              <a:buChar char="Ø"/>
            </a:pPr>
            <a:r>
              <a:rPr lang="en-ZA" sz="3600" b="1" dirty="0" smtClean="0"/>
              <a:t>I am a member of several savings groups</a:t>
            </a:r>
            <a:endParaRPr lang="en-ZA" sz="3600" b="1" dirty="0"/>
          </a:p>
        </p:txBody>
      </p:sp>
      <p:sp>
        <p:nvSpPr>
          <p:cNvPr id="3" name="Content Placeholder 2"/>
          <p:cNvSpPr>
            <a:spLocks noGrp="1"/>
          </p:cNvSpPr>
          <p:nvPr>
            <p:ph sz="half" idx="1"/>
          </p:nvPr>
        </p:nvSpPr>
        <p:spPr>
          <a:xfrm>
            <a:off x="838200" y="1226128"/>
            <a:ext cx="5181600" cy="4950835"/>
          </a:xfrm>
        </p:spPr>
        <p:txBody>
          <a:bodyPr/>
          <a:lstStyle/>
          <a:p>
            <a:r>
              <a:rPr lang="en-ZA" dirty="0" smtClean="0"/>
              <a:t>I have been able to save over $300 through the savings groups.</a:t>
            </a:r>
          </a:p>
          <a:p>
            <a:r>
              <a:rPr lang="en-ZA" dirty="0" smtClean="0"/>
              <a:t>This has helped to increase my house hold income and ease pressure on my business income.</a:t>
            </a:r>
            <a:endParaRPr lang="en-ZA"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59547" y="1225550"/>
            <a:ext cx="5279159" cy="5279159"/>
          </a:xfrm>
          <a:blipFill dpi="0" rotWithShape="1">
            <a:blip r:embed="rId3">
              <a:alphaModFix amt="91000"/>
            </a:blip>
            <a:srcRect/>
            <a:tile tx="0" ty="0" sx="100000" sy="100000" flip="none" algn="tl"/>
          </a:blipFill>
        </p:spPr>
      </p:pic>
    </p:spTree>
    <p:extLst>
      <p:ext uri="{BB962C8B-B14F-4D97-AF65-F5344CB8AC3E}">
        <p14:creationId xmlns:p14="http://schemas.microsoft.com/office/powerpoint/2010/main" val="36790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2667D3-F786-4931-8CF4-DF4517850857}"/>
</file>

<file path=customXml/itemProps2.xml><?xml version="1.0" encoding="utf-8"?>
<ds:datastoreItem xmlns:ds="http://schemas.openxmlformats.org/officeDocument/2006/customXml" ds:itemID="{F7EC9D19-D60D-41FA-A124-03348B3B7E7E}"/>
</file>

<file path=customXml/itemProps3.xml><?xml version="1.0" encoding="utf-8"?>
<ds:datastoreItem xmlns:ds="http://schemas.openxmlformats.org/officeDocument/2006/customXml" ds:itemID="{8D483E25-EF84-4C89-B1BA-1E23668D20D9}"/>
</file>

<file path=docProps/app.xml><?xml version="1.0" encoding="utf-8"?>
<Properties xmlns="http://schemas.openxmlformats.org/officeDocument/2006/extended-properties" xmlns:vt="http://schemas.openxmlformats.org/officeDocument/2006/docPropsVTypes">
  <TotalTime>145</TotalTime>
  <Words>821</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Arial Black</vt:lpstr>
      <vt:lpstr>Calibri</vt:lpstr>
      <vt:lpstr>Calibri Light</vt:lpstr>
      <vt:lpstr>Wingdings</vt:lpstr>
      <vt:lpstr>Office Theme</vt:lpstr>
      <vt:lpstr>PRESENTATION FOR  THE WONDERS SOLE TRADER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a member of several savings groups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THE WONDERS SOLE TRADER</dc:title>
  <dc:creator>Windows User</dc:creator>
  <cp:lastModifiedBy>Windows User</cp:lastModifiedBy>
  <cp:revision>18</cp:revision>
  <dcterms:created xsi:type="dcterms:W3CDTF">2024-11-07T12:48:06Z</dcterms:created>
  <dcterms:modified xsi:type="dcterms:W3CDTF">2024-11-07T15:13:50Z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