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63" r:id="rId8"/>
    <p:sldId id="286" r:id="rId9"/>
    <p:sldId id="285" r:id="rId10"/>
    <p:sldId id="273" r:id="rId11"/>
    <p:sldId id="275" r:id="rId12"/>
    <p:sldId id="287" r:id="rId13"/>
    <p:sldId id="288" r:id="rId14"/>
    <p:sldId id="292" r:id="rId15"/>
    <p:sldId id="289" r:id="rId16"/>
    <p:sldId id="290" r:id="rId17"/>
    <p:sldId id="280" r:id="rId18"/>
    <p:sldId id="297" r:id="rId19"/>
    <p:sldId id="296" r:id="rId20"/>
    <p:sldId id="295" r:id="rId21"/>
    <p:sldId id="279" r:id="rId22"/>
    <p:sldId id="291"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9A5737-8E13-4FF0-80DA-F94B2C25E4C6}" v="17" dt="2024-11-07T13:38:58.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0" autoAdjust="0"/>
  </p:normalViewPr>
  <p:slideViewPr>
    <p:cSldViewPr>
      <p:cViewPr varScale="1">
        <p:scale>
          <a:sx n="62" d="100"/>
          <a:sy n="62" d="100"/>
        </p:scale>
        <p:origin x="1328"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aradzai Chishumba" userId="a53d562fbadaf614" providerId="LiveId" clId="{959A5737-8E13-4FF0-80DA-F94B2C25E4C6}"/>
    <pc:docChg chg="undo redo custSel modSld">
      <pc:chgData name="Nyaradzai Chishumba" userId="a53d562fbadaf614" providerId="LiveId" clId="{959A5737-8E13-4FF0-80DA-F94B2C25E4C6}" dt="2024-11-07T13:41:47.702" v="3256" actId="113"/>
      <pc:docMkLst>
        <pc:docMk/>
      </pc:docMkLst>
      <pc:sldChg chg="modSp mod">
        <pc:chgData name="Nyaradzai Chishumba" userId="a53d562fbadaf614" providerId="LiveId" clId="{959A5737-8E13-4FF0-80DA-F94B2C25E4C6}" dt="2024-11-07T08:58:38.675" v="53" actId="6549"/>
        <pc:sldMkLst>
          <pc:docMk/>
          <pc:sldMk cId="983321093" sldId="256"/>
        </pc:sldMkLst>
        <pc:spChg chg="mod">
          <ac:chgData name="Nyaradzai Chishumba" userId="a53d562fbadaf614" providerId="LiveId" clId="{959A5737-8E13-4FF0-80DA-F94B2C25E4C6}" dt="2024-11-07T08:58:38.675" v="53" actId="6549"/>
          <ac:spMkLst>
            <pc:docMk/>
            <pc:sldMk cId="983321093" sldId="256"/>
            <ac:spMk id="8" creationId="{00000000-0000-0000-0000-000000000000}"/>
          </ac:spMkLst>
        </pc:spChg>
      </pc:sldChg>
      <pc:sldChg chg="modSp mod">
        <pc:chgData name="Nyaradzai Chishumba" userId="a53d562fbadaf614" providerId="LiveId" clId="{959A5737-8E13-4FF0-80DA-F94B2C25E4C6}" dt="2024-11-07T13:32:10.844" v="3198"/>
        <pc:sldMkLst>
          <pc:docMk/>
          <pc:sldMk cId="154590272" sldId="257"/>
        </pc:sldMkLst>
        <pc:graphicFrameChg chg="mod modGraphic">
          <ac:chgData name="Nyaradzai Chishumba" userId="a53d562fbadaf614" providerId="LiveId" clId="{959A5737-8E13-4FF0-80DA-F94B2C25E4C6}" dt="2024-11-07T13:32:10.844" v="3198"/>
          <ac:graphicFrameMkLst>
            <pc:docMk/>
            <pc:sldMk cId="154590272" sldId="257"/>
            <ac:graphicFrameMk id="2" creationId="{00000000-0000-0000-0000-000000000000}"/>
          </ac:graphicFrameMkLst>
        </pc:graphicFrameChg>
      </pc:sldChg>
      <pc:sldChg chg="addSp modSp mod">
        <pc:chgData name="Nyaradzai Chishumba" userId="a53d562fbadaf614" providerId="LiveId" clId="{959A5737-8E13-4FF0-80DA-F94B2C25E4C6}" dt="2024-11-07T09:01:40.150" v="173" actId="20577"/>
        <pc:sldMkLst>
          <pc:docMk/>
          <pc:sldMk cId="1224357605" sldId="258"/>
        </pc:sldMkLst>
        <pc:spChg chg="mod">
          <ac:chgData name="Nyaradzai Chishumba" userId="a53d562fbadaf614" providerId="LiveId" clId="{959A5737-8E13-4FF0-80DA-F94B2C25E4C6}" dt="2024-11-07T09:01:40.150" v="173" actId="20577"/>
          <ac:spMkLst>
            <pc:docMk/>
            <pc:sldMk cId="1224357605" sldId="258"/>
            <ac:spMk id="3" creationId="{00000000-0000-0000-0000-000000000000}"/>
          </ac:spMkLst>
        </pc:spChg>
        <pc:picChg chg="add mod">
          <ac:chgData name="Nyaradzai Chishumba" userId="a53d562fbadaf614" providerId="LiveId" clId="{959A5737-8E13-4FF0-80DA-F94B2C25E4C6}" dt="2024-11-07T09:00:39.997" v="113" actId="1076"/>
          <ac:picMkLst>
            <pc:docMk/>
            <pc:sldMk cId="1224357605" sldId="258"/>
            <ac:picMk id="4" creationId="{7F2D2AA8-73B7-38DE-0404-F4F7C9DDBC07}"/>
          </ac:picMkLst>
        </pc:picChg>
      </pc:sldChg>
      <pc:sldChg chg="addSp modSp mod">
        <pc:chgData name="Nyaradzai Chishumba" userId="a53d562fbadaf614" providerId="LiveId" clId="{959A5737-8E13-4FF0-80DA-F94B2C25E4C6}" dt="2024-11-07T13:33:59.538" v="3215" actId="113"/>
        <pc:sldMkLst>
          <pc:docMk/>
          <pc:sldMk cId="2158104489" sldId="263"/>
        </pc:sldMkLst>
        <pc:spChg chg="mod">
          <ac:chgData name="Nyaradzai Chishumba" userId="a53d562fbadaf614" providerId="LiveId" clId="{959A5737-8E13-4FF0-80DA-F94B2C25E4C6}" dt="2024-11-07T13:33:59.538" v="3215" actId="113"/>
          <ac:spMkLst>
            <pc:docMk/>
            <pc:sldMk cId="2158104489" sldId="263"/>
            <ac:spMk id="7" creationId="{00000000-0000-0000-0000-000000000000}"/>
          </ac:spMkLst>
        </pc:spChg>
        <pc:picChg chg="add mod">
          <ac:chgData name="Nyaradzai Chishumba" userId="a53d562fbadaf614" providerId="LiveId" clId="{959A5737-8E13-4FF0-80DA-F94B2C25E4C6}" dt="2024-11-07T09:04:33.209" v="250" actId="1076"/>
          <ac:picMkLst>
            <pc:docMk/>
            <pc:sldMk cId="2158104489" sldId="263"/>
            <ac:picMk id="3" creationId="{46993233-AAA7-FFA3-99DD-3E024181A915}"/>
          </ac:picMkLst>
        </pc:picChg>
      </pc:sldChg>
      <pc:sldChg chg="modSp mod">
        <pc:chgData name="Nyaradzai Chishumba" userId="a53d562fbadaf614" providerId="LiveId" clId="{959A5737-8E13-4FF0-80DA-F94B2C25E4C6}" dt="2024-11-07T13:34:35.207" v="3217" actId="113"/>
        <pc:sldMkLst>
          <pc:docMk/>
          <pc:sldMk cId="202242207" sldId="273"/>
        </pc:sldMkLst>
        <pc:spChg chg="mod">
          <ac:chgData name="Nyaradzai Chishumba" userId="a53d562fbadaf614" providerId="LiveId" clId="{959A5737-8E13-4FF0-80DA-F94B2C25E4C6}" dt="2024-11-07T13:34:35.207" v="3217" actId="113"/>
          <ac:spMkLst>
            <pc:docMk/>
            <pc:sldMk cId="202242207" sldId="273"/>
            <ac:spMk id="3" creationId="{00000000-0000-0000-0000-000000000000}"/>
          </ac:spMkLst>
        </pc:spChg>
      </pc:sldChg>
      <pc:sldChg chg="addSp modSp mod">
        <pc:chgData name="Nyaradzai Chishumba" userId="a53d562fbadaf614" providerId="LiveId" clId="{959A5737-8E13-4FF0-80DA-F94B2C25E4C6}" dt="2024-11-07T13:35:10.586" v="3222" actId="113"/>
        <pc:sldMkLst>
          <pc:docMk/>
          <pc:sldMk cId="1451996036" sldId="275"/>
        </pc:sldMkLst>
        <pc:spChg chg="mod">
          <ac:chgData name="Nyaradzai Chishumba" userId="a53d562fbadaf614" providerId="LiveId" clId="{959A5737-8E13-4FF0-80DA-F94B2C25E4C6}" dt="2024-11-07T13:35:10.586" v="3222" actId="113"/>
          <ac:spMkLst>
            <pc:docMk/>
            <pc:sldMk cId="1451996036" sldId="275"/>
            <ac:spMk id="3" creationId="{00000000-0000-0000-0000-000000000000}"/>
          </ac:spMkLst>
        </pc:spChg>
        <pc:spChg chg="mod">
          <ac:chgData name="Nyaradzai Chishumba" userId="a53d562fbadaf614" providerId="LiveId" clId="{959A5737-8E13-4FF0-80DA-F94B2C25E4C6}" dt="2024-11-07T10:22:31.560" v="1359" actId="27636"/>
          <ac:spMkLst>
            <pc:docMk/>
            <pc:sldMk cId="1451996036" sldId="275"/>
            <ac:spMk id="4" creationId="{01F0C5C0-8EB8-D476-A47D-BCD974CDBC34}"/>
          </ac:spMkLst>
        </pc:spChg>
        <pc:graphicFrameChg chg="add mod">
          <ac:chgData name="Nyaradzai Chishumba" userId="a53d562fbadaf614" providerId="LiveId" clId="{959A5737-8E13-4FF0-80DA-F94B2C25E4C6}" dt="2024-11-07T10:23:23.802" v="1369" actId="1076"/>
          <ac:graphicFrameMkLst>
            <pc:docMk/>
            <pc:sldMk cId="1451996036" sldId="275"/>
            <ac:graphicFrameMk id="8" creationId="{75EB1921-1B0F-D851-C2DC-1D8EBF0F1F6E}"/>
          </ac:graphicFrameMkLst>
        </pc:graphicFrameChg>
      </pc:sldChg>
      <pc:sldChg chg="modSp mod">
        <pc:chgData name="Nyaradzai Chishumba" userId="a53d562fbadaf614" providerId="LiveId" clId="{959A5737-8E13-4FF0-80DA-F94B2C25E4C6}" dt="2024-11-07T13:41:47.702" v="3256" actId="113"/>
        <pc:sldMkLst>
          <pc:docMk/>
          <pc:sldMk cId="4268981048" sldId="278"/>
        </pc:sldMkLst>
        <pc:spChg chg="mod">
          <ac:chgData name="Nyaradzai Chishumba" userId="a53d562fbadaf614" providerId="LiveId" clId="{959A5737-8E13-4FF0-80DA-F94B2C25E4C6}" dt="2024-11-07T13:41:47.702" v="3256" actId="113"/>
          <ac:spMkLst>
            <pc:docMk/>
            <pc:sldMk cId="4268981048" sldId="278"/>
            <ac:spMk id="10" creationId="{AAB69D43-64BD-7825-87DA-82AFF55A727B}"/>
          </ac:spMkLst>
        </pc:spChg>
      </pc:sldChg>
      <pc:sldChg chg="modSp mod">
        <pc:chgData name="Nyaradzai Chishumba" userId="a53d562fbadaf614" providerId="LiveId" clId="{959A5737-8E13-4FF0-80DA-F94B2C25E4C6}" dt="2024-11-07T13:02:08.433" v="2891" actId="20577"/>
        <pc:sldMkLst>
          <pc:docMk/>
          <pc:sldMk cId="4268981048" sldId="279"/>
        </pc:sldMkLst>
        <pc:graphicFrameChg chg="modGraphic">
          <ac:chgData name="Nyaradzai Chishumba" userId="a53d562fbadaf614" providerId="LiveId" clId="{959A5737-8E13-4FF0-80DA-F94B2C25E4C6}" dt="2024-11-07T13:02:08.433" v="2891" actId="20577"/>
          <ac:graphicFrameMkLst>
            <pc:docMk/>
            <pc:sldMk cId="4268981048" sldId="279"/>
            <ac:graphicFrameMk id="8" creationId="{972E4A84-E591-9A23-75A2-94588F73F8FF}"/>
          </ac:graphicFrameMkLst>
        </pc:graphicFrameChg>
      </pc:sldChg>
      <pc:sldChg chg="addSp modSp mod">
        <pc:chgData name="Nyaradzai Chishumba" userId="a53d562fbadaf614" providerId="LiveId" clId="{959A5737-8E13-4FF0-80DA-F94B2C25E4C6}" dt="2024-11-07T13:38:59.980" v="3244" actId="1076"/>
        <pc:sldMkLst>
          <pc:docMk/>
          <pc:sldMk cId="4268981048" sldId="280"/>
        </pc:sldMkLst>
        <pc:graphicFrameChg chg="add mod">
          <ac:chgData name="Nyaradzai Chishumba" userId="a53d562fbadaf614" providerId="LiveId" clId="{959A5737-8E13-4FF0-80DA-F94B2C25E4C6}" dt="2024-11-07T13:38:59.980" v="3244" actId="1076"/>
          <ac:graphicFrameMkLst>
            <pc:docMk/>
            <pc:sldMk cId="4268981048" sldId="280"/>
            <ac:graphicFrameMk id="5" creationId="{2ADD7F23-4FD9-B5CD-79FB-80DBD360EA18}"/>
          </ac:graphicFrameMkLst>
        </pc:graphicFrameChg>
        <pc:graphicFrameChg chg="modGraphic">
          <ac:chgData name="Nyaradzai Chishumba" userId="a53d562fbadaf614" providerId="LiveId" clId="{959A5737-8E13-4FF0-80DA-F94B2C25E4C6}" dt="2024-11-07T12:43:47.406" v="2578" actId="20577"/>
          <ac:graphicFrameMkLst>
            <pc:docMk/>
            <pc:sldMk cId="4268981048" sldId="280"/>
            <ac:graphicFrameMk id="11" creationId="{D0F973FA-FA39-AE65-B4B1-A37529B32059}"/>
          </ac:graphicFrameMkLst>
        </pc:graphicFrameChg>
      </pc:sldChg>
      <pc:sldChg chg="modSp mod">
        <pc:chgData name="Nyaradzai Chishumba" userId="a53d562fbadaf614" providerId="LiveId" clId="{959A5737-8E13-4FF0-80DA-F94B2C25E4C6}" dt="2024-11-07T09:28:11.480" v="720" actId="14734"/>
        <pc:sldMkLst>
          <pc:docMk/>
          <pc:sldMk cId="2321813111" sldId="285"/>
        </pc:sldMkLst>
        <pc:graphicFrameChg chg="modGraphic">
          <ac:chgData name="Nyaradzai Chishumba" userId="a53d562fbadaf614" providerId="LiveId" clId="{959A5737-8E13-4FF0-80DA-F94B2C25E4C6}" dt="2024-11-07T09:28:11.480" v="720" actId="14734"/>
          <ac:graphicFrameMkLst>
            <pc:docMk/>
            <pc:sldMk cId="2321813111" sldId="285"/>
            <ac:graphicFrameMk id="3" creationId="{E3F2E008-324E-644E-78D4-EFC94C39738D}"/>
          </ac:graphicFrameMkLst>
        </pc:graphicFrameChg>
      </pc:sldChg>
      <pc:sldChg chg="modSp mod">
        <pc:chgData name="Nyaradzai Chishumba" userId="a53d562fbadaf614" providerId="LiveId" clId="{959A5737-8E13-4FF0-80DA-F94B2C25E4C6}" dt="2024-11-07T13:34:09.006" v="3216" actId="113"/>
        <pc:sldMkLst>
          <pc:docMk/>
          <pc:sldMk cId="4262653513" sldId="286"/>
        </pc:sldMkLst>
        <pc:spChg chg="mod">
          <ac:chgData name="Nyaradzai Chishumba" userId="a53d562fbadaf614" providerId="LiveId" clId="{959A5737-8E13-4FF0-80DA-F94B2C25E4C6}" dt="2024-11-07T09:13:01.212" v="709" actId="1076"/>
          <ac:spMkLst>
            <pc:docMk/>
            <pc:sldMk cId="4262653513" sldId="286"/>
            <ac:spMk id="2" creationId="{00000000-0000-0000-0000-000000000000}"/>
          </ac:spMkLst>
        </pc:spChg>
        <pc:spChg chg="mod">
          <ac:chgData name="Nyaradzai Chishumba" userId="a53d562fbadaf614" providerId="LiveId" clId="{959A5737-8E13-4FF0-80DA-F94B2C25E4C6}" dt="2024-11-07T09:13:06.028" v="715" actId="20577"/>
          <ac:spMkLst>
            <pc:docMk/>
            <pc:sldMk cId="4262653513" sldId="286"/>
            <ac:spMk id="5" creationId="{00000000-0000-0000-0000-000000000000}"/>
          </ac:spMkLst>
        </pc:spChg>
        <pc:spChg chg="mod">
          <ac:chgData name="Nyaradzai Chishumba" userId="a53d562fbadaf614" providerId="LiveId" clId="{959A5737-8E13-4FF0-80DA-F94B2C25E4C6}" dt="2024-11-07T13:34:09.006" v="3216" actId="113"/>
          <ac:spMkLst>
            <pc:docMk/>
            <pc:sldMk cId="4262653513" sldId="286"/>
            <ac:spMk id="7" creationId="{00000000-0000-0000-0000-000000000000}"/>
          </ac:spMkLst>
        </pc:spChg>
        <pc:spChg chg="mod">
          <ac:chgData name="Nyaradzai Chishumba" userId="a53d562fbadaf614" providerId="LiveId" clId="{959A5737-8E13-4FF0-80DA-F94B2C25E4C6}" dt="2024-11-07T09:12:42.981" v="707" actId="20577"/>
          <ac:spMkLst>
            <pc:docMk/>
            <pc:sldMk cId="4262653513" sldId="286"/>
            <ac:spMk id="8" creationId="{00000000-0000-0000-0000-000000000000}"/>
          </ac:spMkLst>
        </pc:spChg>
      </pc:sldChg>
      <pc:sldChg chg="modSp mod">
        <pc:chgData name="Nyaradzai Chishumba" userId="a53d562fbadaf614" providerId="LiveId" clId="{959A5737-8E13-4FF0-80DA-F94B2C25E4C6}" dt="2024-11-07T10:41:07.541" v="1467" actId="20577"/>
        <pc:sldMkLst>
          <pc:docMk/>
          <pc:sldMk cId="1233519545" sldId="287"/>
        </pc:sldMkLst>
        <pc:graphicFrameChg chg="modGraphic">
          <ac:chgData name="Nyaradzai Chishumba" userId="a53d562fbadaf614" providerId="LiveId" clId="{959A5737-8E13-4FF0-80DA-F94B2C25E4C6}" dt="2024-11-07T10:41:07.541" v="1467" actId="20577"/>
          <ac:graphicFrameMkLst>
            <pc:docMk/>
            <pc:sldMk cId="1233519545" sldId="287"/>
            <ac:graphicFrameMk id="4" creationId="{3A23FAEA-850F-45E8-D245-8D1325A6AFBA}"/>
          </ac:graphicFrameMkLst>
        </pc:graphicFrameChg>
      </pc:sldChg>
      <pc:sldChg chg="modSp mod">
        <pc:chgData name="Nyaradzai Chishumba" userId="a53d562fbadaf614" providerId="LiveId" clId="{959A5737-8E13-4FF0-80DA-F94B2C25E4C6}" dt="2024-11-07T10:44:15.249" v="1665" actId="20577"/>
        <pc:sldMkLst>
          <pc:docMk/>
          <pc:sldMk cId="3918247816" sldId="288"/>
        </pc:sldMkLst>
        <pc:spChg chg="mod">
          <ac:chgData name="Nyaradzai Chishumba" userId="a53d562fbadaf614" providerId="LiveId" clId="{959A5737-8E13-4FF0-80DA-F94B2C25E4C6}" dt="2024-11-07T10:44:15.249" v="1665" actId="20577"/>
          <ac:spMkLst>
            <pc:docMk/>
            <pc:sldMk cId="3918247816" sldId="288"/>
            <ac:spMk id="5" creationId="{94987554-FA33-8625-B0EF-900FA6317A7F}"/>
          </ac:spMkLst>
        </pc:spChg>
      </pc:sldChg>
      <pc:sldChg chg="modSp mod">
        <pc:chgData name="Nyaradzai Chishumba" userId="a53d562fbadaf614" providerId="LiveId" clId="{959A5737-8E13-4FF0-80DA-F94B2C25E4C6}" dt="2024-11-07T12:11:43.425" v="2501" actId="20577"/>
        <pc:sldMkLst>
          <pc:docMk/>
          <pc:sldMk cId="802534170" sldId="289"/>
        </pc:sldMkLst>
        <pc:spChg chg="mod">
          <ac:chgData name="Nyaradzai Chishumba" userId="a53d562fbadaf614" providerId="LiveId" clId="{959A5737-8E13-4FF0-80DA-F94B2C25E4C6}" dt="2024-11-07T12:11:43.425" v="2501" actId="20577"/>
          <ac:spMkLst>
            <pc:docMk/>
            <pc:sldMk cId="802534170" sldId="289"/>
            <ac:spMk id="5" creationId="{94987554-FA33-8625-B0EF-900FA6317A7F}"/>
          </ac:spMkLst>
        </pc:spChg>
        <pc:graphicFrameChg chg="mod modGraphic">
          <ac:chgData name="Nyaradzai Chishumba" userId="a53d562fbadaf614" providerId="LiveId" clId="{959A5737-8E13-4FF0-80DA-F94B2C25E4C6}" dt="2024-11-07T12:08:32.695" v="2291" actId="20577"/>
          <ac:graphicFrameMkLst>
            <pc:docMk/>
            <pc:sldMk cId="802534170" sldId="289"/>
            <ac:graphicFrameMk id="7" creationId="{F19998D2-D647-ECDB-109F-FCF7A28643AD}"/>
          </ac:graphicFrameMkLst>
        </pc:graphicFrameChg>
      </pc:sldChg>
      <pc:sldChg chg="modSp mod">
        <pc:chgData name="Nyaradzai Chishumba" userId="a53d562fbadaf614" providerId="LiveId" clId="{959A5737-8E13-4FF0-80DA-F94B2C25E4C6}" dt="2024-11-07T12:15:56.991" v="2503" actId="20577"/>
        <pc:sldMkLst>
          <pc:docMk/>
          <pc:sldMk cId="641316720" sldId="290"/>
        </pc:sldMkLst>
        <pc:graphicFrameChg chg="mod modGraphic">
          <ac:chgData name="Nyaradzai Chishumba" userId="a53d562fbadaf614" providerId="LiveId" clId="{959A5737-8E13-4FF0-80DA-F94B2C25E4C6}" dt="2024-11-07T12:15:56.991" v="2503" actId="20577"/>
          <ac:graphicFrameMkLst>
            <pc:docMk/>
            <pc:sldMk cId="641316720" sldId="290"/>
            <ac:graphicFrameMk id="3" creationId="{FDDB8F4A-1132-C16B-3AA9-41BB7C4B03A3}"/>
          </ac:graphicFrameMkLst>
        </pc:graphicFrameChg>
      </pc:sldChg>
      <pc:sldChg chg="modSp mod">
        <pc:chgData name="Nyaradzai Chishumba" userId="a53d562fbadaf614" providerId="LiveId" clId="{959A5737-8E13-4FF0-80DA-F94B2C25E4C6}" dt="2024-11-07T13:41:34.673" v="3254" actId="113"/>
        <pc:sldMkLst>
          <pc:docMk/>
          <pc:sldMk cId="2433676531" sldId="291"/>
        </pc:sldMkLst>
        <pc:spChg chg="mod">
          <ac:chgData name="Nyaradzai Chishumba" userId="a53d562fbadaf614" providerId="LiveId" clId="{959A5737-8E13-4FF0-80DA-F94B2C25E4C6}" dt="2024-11-07T13:41:34.673" v="3254" actId="113"/>
          <ac:spMkLst>
            <pc:docMk/>
            <pc:sldMk cId="2433676531" sldId="291"/>
            <ac:spMk id="9" creationId="{C0249B11-A253-BA76-6140-9C152BCE20CE}"/>
          </ac:spMkLst>
        </pc:spChg>
      </pc:sldChg>
      <pc:sldChg chg="modSp mod">
        <pc:chgData name="Nyaradzai Chishumba" userId="a53d562fbadaf614" providerId="LiveId" clId="{959A5737-8E13-4FF0-80DA-F94B2C25E4C6}" dt="2024-11-07T13:30:21.769" v="3177" actId="113"/>
        <pc:sldMkLst>
          <pc:docMk/>
          <pc:sldMk cId="1194597016" sldId="292"/>
        </pc:sldMkLst>
        <pc:spChg chg="mod">
          <ac:chgData name="Nyaradzai Chishumba" userId="a53d562fbadaf614" providerId="LiveId" clId="{959A5737-8E13-4FF0-80DA-F94B2C25E4C6}" dt="2024-11-07T13:30:21.769" v="3177" actId="113"/>
          <ac:spMkLst>
            <pc:docMk/>
            <pc:sldMk cId="1194597016" sldId="292"/>
            <ac:spMk id="5" creationId="{94987554-FA33-8625-B0EF-900FA6317A7F}"/>
          </ac:spMkLst>
        </pc:spChg>
      </pc:sldChg>
      <pc:sldChg chg="modSp">
        <pc:chgData name="Nyaradzai Chishumba" userId="a53d562fbadaf614" providerId="LiveId" clId="{959A5737-8E13-4FF0-80DA-F94B2C25E4C6}" dt="2024-11-07T12:57:51.400" v="2736"/>
        <pc:sldMkLst>
          <pc:docMk/>
          <pc:sldMk cId="4271945478" sldId="295"/>
        </pc:sldMkLst>
        <pc:graphicFrameChg chg="mod">
          <ac:chgData name="Nyaradzai Chishumba" userId="a53d562fbadaf614" providerId="LiveId" clId="{959A5737-8E13-4FF0-80DA-F94B2C25E4C6}" dt="2024-11-07T12:57:51.400" v="2736"/>
          <ac:graphicFrameMkLst>
            <pc:docMk/>
            <pc:sldMk cId="4271945478" sldId="295"/>
            <ac:graphicFrameMk id="5" creationId="{00000000-0000-0000-0000-000000000000}"/>
          </ac:graphicFrameMkLst>
        </pc:graphicFrameChg>
      </pc:sldChg>
      <pc:sldChg chg="addSp modSp mod">
        <pc:chgData name="Nyaradzai Chishumba" userId="a53d562fbadaf614" providerId="LiveId" clId="{959A5737-8E13-4FF0-80DA-F94B2C25E4C6}" dt="2024-11-07T13:28:13.489" v="3126" actId="1035"/>
        <pc:sldMkLst>
          <pc:docMk/>
          <pc:sldMk cId="1875555850" sldId="296"/>
        </pc:sldMkLst>
        <pc:spChg chg="mod">
          <ac:chgData name="Nyaradzai Chishumba" userId="a53d562fbadaf614" providerId="LiveId" clId="{959A5737-8E13-4FF0-80DA-F94B2C25E4C6}" dt="2024-11-07T13:20:05.319" v="3119" actId="20577"/>
          <ac:spMkLst>
            <pc:docMk/>
            <pc:sldMk cId="1875555850" sldId="296"/>
            <ac:spMk id="3" creationId="{00000000-0000-0000-0000-000000000000}"/>
          </ac:spMkLst>
        </pc:spChg>
        <pc:spChg chg="mod">
          <ac:chgData name="Nyaradzai Chishumba" userId="a53d562fbadaf614" providerId="LiveId" clId="{959A5737-8E13-4FF0-80DA-F94B2C25E4C6}" dt="2024-11-07T13:20:03.870" v="3116" actId="27636"/>
          <ac:spMkLst>
            <pc:docMk/>
            <pc:sldMk cId="1875555850" sldId="296"/>
            <ac:spMk id="10" creationId="{69EDB863-4C76-4BD0-F6D0-211301A84896}"/>
          </ac:spMkLst>
        </pc:spChg>
        <pc:picChg chg="add mod">
          <ac:chgData name="Nyaradzai Chishumba" userId="a53d562fbadaf614" providerId="LiveId" clId="{959A5737-8E13-4FF0-80DA-F94B2C25E4C6}" dt="2024-11-07T13:28:13.489" v="3126" actId="1035"/>
          <ac:picMkLst>
            <pc:docMk/>
            <pc:sldMk cId="1875555850" sldId="296"/>
            <ac:picMk id="4" creationId="{3D357BD6-D7FE-BB8D-B21B-4228F3208E9E}"/>
          </ac:picMkLst>
        </pc:picChg>
      </pc:sldChg>
      <pc:sldChg chg="modSp mod">
        <pc:chgData name="Nyaradzai Chishumba" userId="a53d562fbadaf614" providerId="LiveId" clId="{959A5737-8E13-4FF0-80DA-F94B2C25E4C6}" dt="2024-11-07T12:51:02.797" v="2727" actId="20577"/>
        <pc:sldMkLst>
          <pc:docMk/>
          <pc:sldMk cId="2362604625" sldId="297"/>
        </pc:sldMkLst>
        <pc:graphicFrameChg chg="modGraphic">
          <ac:chgData name="Nyaradzai Chishumba" userId="a53d562fbadaf614" providerId="LiveId" clId="{959A5737-8E13-4FF0-80DA-F94B2C25E4C6}" dt="2024-11-07T12:51:02.797" v="2727" actId="20577"/>
          <ac:graphicFrameMkLst>
            <pc:docMk/>
            <pc:sldMk cId="2362604625" sldId="297"/>
            <ac:graphicFrameMk id="8" creationId="{00000000-0000-0000-0000-000000000000}"/>
          </ac:graphicFrameMkLst>
        </pc:graphicFrameChg>
      </pc:sldChg>
    </pc:docChg>
  </pc:docChgLst>
  <pc:docChgLst>
    <pc:chgData name="ZVARAYA TAPIWA - Local Action for Gender Justice  Zimbabwe Coordinator" userId="a6efff57-4fdb-4031-a99b-bc88ce5915cd" providerId="ADAL" clId="{71DAEF0F-A391-4BB4-AC77-F05C64401A50}"/>
    <pc:docChg chg="undo custSel addSld delSld modSld">
      <pc:chgData name="ZVARAYA TAPIWA - Local Action for Gender Justice  Zimbabwe Coordinator" userId="a6efff57-4fdb-4031-a99b-bc88ce5915cd" providerId="ADAL" clId="{71DAEF0F-A391-4BB4-AC77-F05C64401A50}" dt="2022-10-25T15:30:16.062" v="1083" actId="20577"/>
      <pc:docMkLst>
        <pc:docMk/>
      </pc:docMkLst>
      <pc:sldChg chg="delSp modSp mod">
        <pc:chgData name="ZVARAYA TAPIWA - Local Action for Gender Justice  Zimbabwe Coordinator" userId="a6efff57-4fdb-4031-a99b-bc88ce5915cd" providerId="ADAL" clId="{71DAEF0F-A391-4BB4-AC77-F05C64401A50}" dt="2022-10-25T15:25:48.989" v="287" actId="6549"/>
        <pc:sldMkLst>
          <pc:docMk/>
          <pc:sldMk cId="983321093" sldId="256"/>
        </pc:sldMkLst>
        <pc:spChg chg="mod">
          <ac:chgData name="ZVARAYA TAPIWA - Local Action for Gender Justice  Zimbabwe Coordinator" userId="a6efff57-4fdb-4031-a99b-bc88ce5915cd" providerId="ADAL" clId="{71DAEF0F-A391-4BB4-AC77-F05C64401A50}" dt="2022-10-12T11:39:17.199" v="150" actId="20577"/>
          <ac:spMkLst>
            <pc:docMk/>
            <pc:sldMk cId="983321093" sldId="256"/>
            <ac:spMk id="8" creationId="{00000000-0000-0000-0000-000000000000}"/>
          </ac:spMkLst>
        </pc:spChg>
        <pc:spChg chg="mod">
          <ac:chgData name="ZVARAYA TAPIWA - Local Action for Gender Justice  Zimbabwe Coordinator" userId="a6efff57-4fdb-4031-a99b-bc88ce5915cd" providerId="ADAL" clId="{71DAEF0F-A391-4BB4-AC77-F05C64401A50}" dt="2022-10-25T15:25:48.989" v="287" actId="6549"/>
          <ac:spMkLst>
            <pc:docMk/>
            <pc:sldMk cId="983321093" sldId="256"/>
            <ac:spMk id="9" creationId="{00000000-0000-0000-0000-000000000000}"/>
          </ac:spMkLst>
        </pc:spChg>
        <pc:picChg chg="del">
          <ac:chgData name="ZVARAYA TAPIWA - Local Action for Gender Justice  Zimbabwe Coordinator" userId="a6efff57-4fdb-4031-a99b-bc88ce5915cd" providerId="ADAL" clId="{71DAEF0F-A391-4BB4-AC77-F05C64401A50}" dt="2022-10-24T09:37:59.603" v="192" actId="478"/>
          <ac:picMkLst>
            <pc:docMk/>
            <pc:sldMk cId="983321093" sldId="256"/>
            <ac:picMk id="2" creationId="{00000000-0000-0000-0000-000000000000}"/>
          </ac:picMkLst>
        </pc:picChg>
      </pc:sldChg>
      <pc:sldChg chg="modSp mod">
        <pc:chgData name="ZVARAYA TAPIWA - Local Action for Gender Justice  Zimbabwe Coordinator" userId="a6efff57-4fdb-4031-a99b-bc88ce5915cd" providerId="ADAL" clId="{71DAEF0F-A391-4BB4-AC77-F05C64401A50}" dt="2022-10-25T15:25:57.463" v="337" actId="6549"/>
        <pc:sldMkLst>
          <pc:docMk/>
          <pc:sldMk cId="154590272" sldId="257"/>
        </pc:sldMkLst>
        <pc:spChg chg="mod">
          <ac:chgData name="ZVARAYA TAPIWA - Local Action for Gender Justice  Zimbabwe Coordinator" userId="a6efff57-4fdb-4031-a99b-bc88ce5915cd" providerId="ADAL" clId="{71DAEF0F-A391-4BB4-AC77-F05C64401A50}" dt="2022-10-25T15:25:57.463" v="337" actId="6549"/>
          <ac:spMkLst>
            <pc:docMk/>
            <pc:sldMk cId="154590272" sldId="257"/>
            <ac:spMk id="6" creationId="{00000000-0000-0000-0000-000000000000}"/>
          </ac:spMkLst>
        </pc:spChg>
        <pc:graphicFrameChg chg="mod modGraphic">
          <ac:chgData name="ZVARAYA TAPIWA - Local Action for Gender Justice  Zimbabwe Coordinator" userId="a6efff57-4fdb-4031-a99b-bc88ce5915cd" providerId="ADAL" clId="{71DAEF0F-A391-4BB4-AC77-F05C64401A50}" dt="2022-10-12T10:51:01.898" v="64" actId="2711"/>
          <ac:graphicFrameMkLst>
            <pc:docMk/>
            <pc:sldMk cId="154590272" sldId="257"/>
            <ac:graphicFrameMk id="2" creationId="{00000000-0000-0000-0000-000000000000}"/>
          </ac:graphicFrameMkLst>
        </pc:graphicFrameChg>
      </pc:sldChg>
      <pc:sldChg chg="modSp mod">
        <pc:chgData name="ZVARAYA TAPIWA - Local Action for Gender Justice  Zimbabwe Coordinator" userId="a6efff57-4fdb-4031-a99b-bc88ce5915cd" providerId="ADAL" clId="{71DAEF0F-A391-4BB4-AC77-F05C64401A50}" dt="2022-10-25T15:26:03.525" v="387" actId="6549"/>
        <pc:sldMkLst>
          <pc:docMk/>
          <pc:sldMk cId="1224357605" sldId="258"/>
        </pc:sldMkLst>
        <pc:spChg chg="mod">
          <ac:chgData name="ZVARAYA TAPIWA - Local Action for Gender Justice  Zimbabwe Coordinator" userId="a6efff57-4fdb-4031-a99b-bc88ce5915cd" providerId="ADAL" clId="{71DAEF0F-A391-4BB4-AC77-F05C64401A50}" dt="2022-10-25T15:26:03.525" v="387" actId="6549"/>
          <ac:spMkLst>
            <pc:docMk/>
            <pc:sldMk cId="1224357605" sldId="258"/>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6:09.809" v="437" actId="6549"/>
        <pc:sldMkLst>
          <pc:docMk/>
          <pc:sldMk cId="2158104489" sldId="263"/>
        </pc:sldMkLst>
        <pc:spChg chg="mod">
          <ac:chgData name="ZVARAYA TAPIWA - Local Action for Gender Justice  Zimbabwe Coordinator" userId="a6efff57-4fdb-4031-a99b-bc88ce5915cd" providerId="ADAL" clId="{71DAEF0F-A391-4BB4-AC77-F05C64401A50}" dt="2022-10-12T11:39:35.603" v="169" actId="20577"/>
          <ac:spMkLst>
            <pc:docMk/>
            <pc:sldMk cId="2158104489" sldId="263"/>
            <ac:spMk id="9" creationId="{00000000-0000-0000-0000-000000000000}"/>
          </ac:spMkLst>
        </pc:spChg>
        <pc:spChg chg="mod">
          <ac:chgData name="ZVARAYA TAPIWA - Local Action for Gender Justice  Zimbabwe Coordinator" userId="a6efff57-4fdb-4031-a99b-bc88ce5915cd" providerId="ADAL" clId="{71DAEF0F-A391-4BB4-AC77-F05C64401A50}" dt="2022-10-25T15:26:09.809" v="437" actId="6549"/>
          <ac:spMkLst>
            <pc:docMk/>
            <pc:sldMk cId="2158104489" sldId="263"/>
            <ac:spMk id="10"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6:27.204" v="537" actId="6549"/>
        <pc:sldMkLst>
          <pc:docMk/>
          <pc:sldMk cId="202242207" sldId="273"/>
        </pc:sldMkLst>
        <pc:spChg chg="mod">
          <ac:chgData name="ZVARAYA TAPIWA - Local Action for Gender Justice  Zimbabwe Coordinator" userId="a6efff57-4fdb-4031-a99b-bc88ce5915cd" providerId="ADAL" clId="{71DAEF0F-A391-4BB4-AC77-F05C64401A50}" dt="2022-10-25T15:26:27.204" v="537" actId="6549"/>
          <ac:spMkLst>
            <pc:docMk/>
            <pc:sldMk cId="202242207" sldId="273"/>
            <ac:spMk id="6" creationId="{00000000-0000-0000-0000-000000000000}"/>
          </ac:spMkLst>
        </pc:spChg>
      </pc:sldChg>
      <pc:sldChg chg="addSp modSp mod modClrScheme chgLayout">
        <pc:chgData name="ZVARAYA TAPIWA - Local Action for Gender Justice  Zimbabwe Coordinator" userId="a6efff57-4fdb-4031-a99b-bc88ce5915cd" providerId="ADAL" clId="{71DAEF0F-A391-4BB4-AC77-F05C64401A50}" dt="2022-10-25T15:27:07.324" v="610" actId="20577"/>
        <pc:sldMkLst>
          <pc:docMk/>
          <pc:sldMk cId="1451996036" sldId="275"/>
        </pc:sldMkLst>
        <pc:spChg chg="mod ord">
          <ac:chgData name="ZVARAYA TAPIWA - Local Action for Gender Justice  Zimbabwe Coordinator" userId="a6efff57-4fdb-4031-a99b-bc88ce5915cd" providerId="ADAL" clId="{71DAEF0F-A391-4BB4-AC77-F05C64401A50}" dt="2022-10-25T15:26:49.762" v="588" actId="700"/>
          <ac:spMkLst>
            <pc:docMk/>
            <pc:sldMk cId="1451996036" sldId="275"/>
            <ac:spMk id="2" creationId="{00000000-0000-0000-0000-000000000000}"/>
          </ac:spMkLst>
        </pc:spChg>
        <pc:spChg chg="mod ord">
          <ac:chgData name="ZVARAYA TAPIWA - Local Action for Gender Justice  Zimbabwe Coordinator" userId="a6efff57-4fdb-4031-a99b-bc88ce5915cd" providerId="ADAL" clId="{71DAEF0F-A391-4BB4-AC77-F05C64401A50}" dt="2022-10-25T15:26:49.762" v="588" actId="700"/>
          <ac:spMkLst>
            <pc:docMk/>
            <pc:sldMk cId="1451996036" sldId="275"/>
            <ac:spMk id="3" creationId="{00000000-0000-0000-0000-000000000000}"/>
          </ac:spMkLst>
        </pc:spChg>
        <pc:spChg chg="add mod ord">
          <ac:chgData name="ZVARAYA TAPIWA - Local Action for Gender Justice  Zimbabwe Coordinator" userId="a6efff57-4fdb-4031-a99b-bc88ce5915cd" providerId="ADAL" clId="{71DAEF0F-A391-4BB4-AC77-F05C64401A50}" dt="2022-10-25T15:27:07.324" v="610" actId="20577"/>
          <ac:spMkLst>
            <pc:docMk/>
            <pc:sldMk cId="1451996036" sldId="275"/>
            <ac:spMk id="4" creationId="{01F0C5C0-8EB8-D476-A47D-BCD974CDBC34}"/>
          </ac:spMkLst>
        </pc:spChg>
        <pc:spChg chg="mod">
          <ac:chgData name="ZVARAYA TAPIWA - Local Action for Gender Justice  Zimbabwe Coordinator" userId="a6efff57-4fdb-4031-a99b-bc88ce5915cd" providerId="ADAL" clId="{71DAEF0F-A391-4BB4-AC77-F05C64401A50}" dt="2022-10-25T15:26:33.548" v="587" actId="6549"/>
          <ac:spMkLst>
            <pc:docMk/>
            <pc:sldMk cId="1451996036" sldId="275"/>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30:16.062" v="1083" actId="20577"/>
        <pc:sldMkLst>
          <pc:docMk/>
          <pc:sldMk cId="4268981048" sldId="278"/>
        </pc:sldMkLst>
        <pc:spChg chg="mod">
          <ac:chgData name="ZVARAYA TAPIWA - Local Action for Gender Justice  Zimbabwe Coordinator" userId="a6efff57-4fdb-4031-a99b-bc88ce5915cd" providerId="ADAL" clId="{71DAEF0F-A391-4BB4-AC77-F05C64401A50}" dt="2022-10-25T15:29:27.307" v="989" actId="20577"/>
          <ac:spMkLst>
            <pc:docMk/>
            <pc:sldMk cId="4268981048" sldId="278"/>
            <ac:spMk id="2" creationId="{00000000-0000-0000-0000-000000000000}"/>
          </ac:spMkLst>
        </pc:spChg>
        <pc:spChg chg="mod">
          <ac:chgData name="ZVARAYA TAPIWA - Local Action for Gender Justice  Zimbabwe Coordinator" userId="a6efff57-4fdb-4031-a99b-bc88ce5915cd" providerId="ADAL" clId="{71DAEF0F-A391-4BB4-AC77-F05C64401A50}" dt="2022-10-25T15:30:16.062" v="1083" actId="20577"/>
          <ac:spMkLst>
            <pc:docMk/>
            <pc:sldMk cId="4268981048" sldId="278"/>
            <ac:spMk id="10" creationId="{AAB69D43-64BD-7825-87DA-82AFF55A727B}"/>
          </ac:spMkLst>
        </pc:spChg>
      </pc:sldChg>
      <pc:sldChg chg="modSp mod">
        <pc:chgData name="ZVARAYA TAPIWA - Local Action for Gender Justice  Zimbabwe Coordinator" userId="a6efff57-4fdb-4031-a99b-bc88ce5915cd" providerId="ADAL" clId="{71DAEF0F-A391-4BB4-AC77-F05C64401A50}" dt="2022-10-25T15:28:52.259" v="968" actId="14100"/>
        <pc:sldMkLst>
          <pc:docMk/>
          <pc:sldMk cId="4268981048" sldId="279"/>
        </pc:sldMkLst>
        <pc:spChg chg="mod">
          <ac:chgData name="ZVARAYA TAPIWA - Local Action for Gender Justice  Zimbabwe Coordinator" userId="a6efff57-4fdb-4031-a99b-bc88ce5915cd" providerId="ADAL" clId="{71DAEF0F-A391-4BB4-AC77-F05C64401A50}" dt="2022-10-25T15:28:20.639" v="960" actId="20577"/>
          <ac:spMkLst>
            <pc:docMk/>
            <pc:sldMk cId="4268981048" sldId="279"/>
            <ac:spMk id="7" creationId="{00000000-0000-0000-0000-000000000000}"/>
          </ac:spMkLst>
        </pc:spChg>
        <pc:graphicFrameChg chg="mod modGraphic">
          <ac:chgData name="ZVARAYA TAPIWA - Local Action for Gender Justice  Zimbabwe Coordinator" userId="a6efff57-4fdb-4031-a99b-bc88ce5915cd" providerId="ADAL" clId="{71DAEF0F-A391-4BB4-AC77-F05C64401A50}" dt="2022-10-25T15:28:52.259" v="968" actId="14100"/>
          <ac:graphicFrameMkLst>
            <pc:docMk/>
            <pc:sldMk cId="4268981048" sldId="279"/>
            <ac:graphicFrameMk id="8" creationId="{972E4A84-E591-9A23-75A2-94588F73F8FF}"/>
          </ac:graphicFrameMkLst>
        </pc:graphicFrameChg>
      </pc:sldChg>
      <pc:sldChg chg="modSp mod">
        <pc:chgData name="ZVARAYA TAPIWA - Local Action for Gender Justice  Zimbabwe Coordinator" userId="a6efff57-4fdb-4031-a99b-bc88ce5915cd" providerId="ADAL" clId="{71DAEF0F-A391-4BB4-AC77-F05C64401A50}" dt="2022-10-25T15:28:08.046" v="910" actId="6549"/>
        <pc:sldMkLst>
          <pc:docMk/>
          <pc:sldMk cId="4268981048" sldId="280"/>
        </pc:sldMkLst>
        <pc:spChg chg="mod">
          <ac:chgData name="ZVARAYA TAPIWA - Local Action for Gender Justice  Zimbabwe Coordinator" userId="a6efff57-4fdb-4031-a99b-bc88ce5915cd" providerId="ADAL" clId="{71DAEF0F-A391-4BB4-AC77-F05C64401A50}" dt="2022-10-25T15:28:08.046" v="910" actId="6549"/>
          <ac:spMkLst>
            <pc:docMk/>
            <pc:sldMk cId="4268981048" sldId="280"/>
            <ac:spMk id="6" creationId="{00000000-0000-0000-0000-000000000000}"/>
          </ac:spMkLst>
        </pc:spChg>
        <pc:graphicFrameChg chg="modGraphic">
          <ac:chgData name="ZVARAYA TAPIWA - Local Action for Gender Justice  Zimbabwe Coordinator" userId="a6efff57-4fdb-4031-a99b-bc88ce5915cd" providerId="ADAL" clId="{71DAEF0F-A391-4BB4-AC77-F05C64401A50}" dt="2022-10-12T11:42:16.739" v="191" actId="113"/>
          <ac:graphicFrameMkLst>
            <pc:docMk/>
            <pc:sldMk cId="4268981048" sldId="280"/>
            <ac:graphicFrameMk id="11" creationId="{D0F973FA-FA39-AE65-B4B1-A37529B32059}"/>
          </ac:graphicFrameMkLst>
        </pc:graphicFrameChg>
      </pc:sldChg>
      <pc:sldChg chg="modSp mod">
        <pc:chgData name="ZVARAYA TAPIWA - Local Action for Gender Justice  Zimbabwe Coordinator" userId="a6efff57-4fdb-4031-a99b-bc88ce5915cd" providerId="ADAL" clId="{71DAEF0F-A391-4BB4-AC77-F05C64401A50}" dt="2022-10-25T15:26:17.684" v="487" actId="6549"/>
        <pc:sldMkLst>
          <pc:docMk/>
          <pc:sldMk cId="4262653513" sldId="286"/>
        </pc:sldMkLst>
        <pc:spChg chg="mod">
          <ac:chgData name="ZVARAYA TAPIWA - Local Action for Gender Justice  Zimbabwe Coordinator" userId="a6efff57-4fdb-4031-a99b-bc88ce5915cd" providerId="ADAL" clId="{71DAEF0F-A391-4BB4-AC77-F05C64401A50}" dt="2022-10-25T15:26:17.684" v="487" actId="6549"/>
          <ac:spMkLst>
            <pc:docMk/>
            <pc:sldMk cId="4262653513" sldId="286"/>
            <ac:spMk id="10"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28.053" v="660" actId="6549"/>
        <pc:sldMkLst>
          <pc:docMk/>
          <pc:sldMk cId="1233519545" sldId="287"/>
        </pc:sldMkLst>
        <pc:spChg chg="mod">
          <ac:chgData name="ZVARAYA TAPIWA - Local Action for Gender Justice  Zimbabwe Coordinator" userId="a6efff57-4fdb-4031-a99b-bc88ce5915cd" providerId="ADAL" clId="{71DAEF0F-A391-4BB4-AC77-F05C64401A50}" dt="2022-10-25T15:27:28.053" v="660" actId="6549"/>
          <ac:spMkLst>
            <pc:docMk/>
            <pc:sldMk cId="1233519545" sldId="287"/>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35.356" v="710" actId="6549"/>
        <pc:sldMkLst>
          <pc:docMk/>
          <pc:sldMk cId="3918247816" sldId="288"/>
        </pc:sldMkLst>
        <pc:spChg chg="mod">
          <ac:chgData name="ZVARAYA TAPIWA - Local Action for Gender Justice  Zimbabwe Coordinator" userId="a6efff57-4fdb-4031-a99b-bc88ce5915cd" providerId="ADAL" clId="{71DAEF0F-A391-4BB4-AC77-F05C64401A50}" dt="2022-10-25T15:27:35.356" v="710" actId="6549"/>
          <ac:spMkLst>
            <pc:docMk/>
            <pc:sldMk cId="3918247816" sldId="288"/>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52.040" v="810" actId="6549"/>
        <pc:sldMkLst>
          <pc:docMk/>
          <pc:sldMk cId="802534170" sldId="289"/>
        </pc:sldMkLst>
        <pc:spChg chg="mod">
          <ac:chgData name="ZVARAYA TAPIWA - Local Action for Gender Justice  Zimbabwe Coordinator" userId="a6efff57-4fdb-4031-a99b-bc88ce5915cd" providerId="ADAL" clId="{71DAEF0F-A391-4BB4-AC77-F05C64401A50}" dt="2022-10-25T15:27:52.040" v="810" actId="6549"/>
          <ac:spMkLst>
            <pc:docMk/>
            <pc:sldMk cId="802534170" sldId="289"/>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58.453" v="860" actId="6549"/>
        <pc:sldMkLst>
          <pc:docMk/>
          <pc:sldMk cId="641316720" sldId="290"/>
        </pc:sldMkLst>
        <pc:spChg chg="mod">
          <ac:chgData name="ZVARAYA TAPIWA - Local Action for Gender Justice  Zimbabwe Coordinator" userId="a6efff57-4fdb-4031-a99b-bc88ce5915cd" providerId="ADAL" clId="{71DAEF0F-A391-4BB4-AC77-F05C64401A50}" dt="2022-10-24T09:42:19.731" v="193" actId="404"/>
          <ac:spMkLst>
            <pc:docMk/>
            <pc:sldMk cId="641316720" sldId="290"/>
            <ac:spMk id="2" creationId="{00000000-0000-0000-0000-000000000000}"/>
          </ac:spMkLst>
        </pc:spChg>
        <pc:spChg chg="mod">
          <ac:chgData name="ZVARAYA TAPIWA - Local Action for Gender Justice  Zimbabwe Coordinator" userId="a6efff57-4fdb-4031-a99b-bc88ce5915cd" providerId="ADAL" clId="{71DAEF0F-A391-4BB4-AC77-F05C64401A50}" dt="2022-10-24T09:44:37.003" v="237" actId="113"/>
          <ac:spMkLst>
            <pc:docMk/>
            <pc:sldMk cId="641316720" sldId="290"/>
            <ac:spMk id="5" creationId="{94987554-FA33-8625-B0EF-900FA6317A7F}"/>
          </ac:spMkLst>
        </pc:spChg>
        <pc:spChg chg="mod">
          <ac:chgData name="ZVARAYA TAPIWA - Local Action for Gender Justice  Zimbabwe Coordinator" userId="a6efff57-4fdb-4031-a99b-bc88ce5915cd" providerId="ADAL" clId="{71DAEF0F-A391-4BB4-AC77-F05C64401A50}" dt="2022-10-25T15:27:58.453" v="860" actId="6549"/>
          <ac:spMkLst>
            <pc:docMk/>
            <pc:sldMk cId="641316720" sldId="290"/>
            <ac:spMk id="6" creationId="{00000000-0000-0000-0000-000000000000}"/>
          </ac:spMkLst>
        </pc:spChg>
        <pc:graphicFrameChg chg="mod">
          <ac:chgData name="ZVARAYA TAPIWA - Local Action for Gender Justice  Zimbabwe Coordinator" userId="a6efff57-4fdb-4031-a99b-bc88ce5915cd" providerId="ADAL" clId="{71DAEF0F-A391-4BB4-AC77-F05C64401A50}" dt="2022-10-24T09:42:28.985" v="194" actId="1076"/>
          <ac:graphicFrameMkLst>
            <pc:docMk/>
            <pc:sldMk cId="641316720" sldId="290"/>
            <ac:graphicFrameMk id="3" creationId="{FDDB8F4A-1132-C16B-3AA9-41BB7C4B03A3}"/>
          </ac:graphicFrameMkLst>
        </pc:graphicFrameChg>
      </pc:sldChg>
      <pc:sldChg chg="modSp add mod">
        <pc:chgData name="ZVARAYA TAPIWA - Local Action for Gender Justice  Zimbabwe Coordinator" userId="a6efff57-4fdb-4031-a99b-bc88ce5915cd" providerId="ADAL" clId="{71DAEF0F-A391-4BB4-AC77-F05C64401A50}" dt="2022-10-25T15:27:42.493" v="760" actId="6549"/>
        <pc:sldMkLst>
          <pc:docMk/>
          <pc:sldMk cId="1194597016" sldId="292"/>
        </pc:sldMkLst>
        <pc:spChg chg="mod">
          <ac:chgData name="ZVARAYA TAPIWA - Local Action for Gender Justice  Zimbabwe Coordinator" userId="a6efff57-4fdb-4031-a99b-bc88ce5915cd" providerId="ADAL" clId="{71DAEF0F-A391-4BB4-AC77-F05C64401A50}" dt="2022-10-12T11:05:54.384" v="87"/>
          <ac:spMkLst>
            <pc:docMk/>
            <pc:sldMk cId="1194597016" sldId="292"/>
            <ac:spMk id="2" creationId="{00000000-0000-0000-0000-000000000000}"/>
          </ac:spMkLst>
        </pc:spChg>
        <pc:spChg chg="mod">
          <ac:chgData name="ZVARAYA TAPIWA - Local Action for Gender Justice  Zimbabwe Coordinator" userId="a6efff57-4fdb-4031-a99b-bc88ce5915cd" providerId="ADAL" clId="{71DAEF0F-A391-4BB4-AC77-F05C64401A50}" dt="2022-10-12T11:40:18.294" v="184" actId="255"/>
          <ac:spMkLst>
            <pc:docMk/>
            <pc:sldMk cId="1194597016" sldId="292"/>
            <ac:spMk id="5" creationId="{94987554-FA33-8625-B0EF-900FA6317A7F}"/>
          </ac:spMkLst>
        </pc:spChg>
        <pc:spChg chg="mod">
          <ac:chgData name="ZVARAYA TAPIWA - Local Action for Gender Justice  Zimbabwe Coordinator" userId="a6efff57-4fdb-4031-a99b-bc88ce5915cd" providerId="ADAL" clId="{71DAEF0F-A391-4BB4-AC77-F05C64401A50}" dt="2022-10-25T15:27:42.493" v="760" actId="6549"/>
          <ac:spMkLst>
            <pc:docMk/>
            <pc:sldMk cId="1194597016" sldId="292"/>
            <ac:spMk id="6" creationId="{00000000-0000-0000-0000-000000000000}"/>
          </ac:spMkLst>
        </pc:spChg>
      </pc:sldChg>
      <pc:sldChg chg="add del">
        <pc:chgData name="ZVARAYA TAPIWA - Local Action for Gender Justice  Zimbabwe Coordinator" userId="a6efff57-4fdb-4031-a99b-bc88ce5915cd" providerId="ADAL" clId="{71DAEF0F-A391-4BB4-AC77-F05C64401A50}" dt="2022-10-25T15:29:02.940" v="970" actId="47"/>
        <pc:sldMkLst>
          <pc:docMk/>
          <pc:sldMk cId="2650948587" sldId="2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Sources of Revenue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86-4CB7-8ABE-6D95085609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B86-4CB7-8ABE-6D95085609B6}"/>
              </c:ext>
            </c:extLst>
          </c:dPt>
          <c:cat>
            <c:strRef>
              <c:f>Sheet1!$A$2:$A$3</c:f>
              <c:strCache>
                <c:ptCount val="2"/>
                <c:pt idx="0">
                  <c:v>Internal</c:v>
                </c:pt>
                <c:pt idx="1">
                  <c:v>External</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0-6EE8-4B69-9521-BBE9633987E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GMS</c:v>
                </c:pt>
                <c:pt idx="1">
                  <c:v>Human Capital</c:v>
                </c:pt>
                <c:pt idx="2">
                  <c:v>Emp equity related</c:v>
                </c:pt>
                <c:pt idx="3">
                  <c:v>Gender specific programming</c:v>
                </c:pt>
                <c:pt idx="4">
                  <c:v>Mainstreaming Programmes</c:v>
                </c:pt>
              </c:strCache>
            </c:strRef>
          </c:cat>
          <c:val>
            <c:numRef>
              <c:f>Sheet1!$B$2:$B$6</c:f>
              <c:numCache>
                <c:formatCode>General</c:formatCode>
                <c:ptCount val="5"/>
                <c:pt idx="0">
                  <c:v>4080</c:v>
                </c:pt>
                <c:pt idx="1">
                  <c:v>9150</c:v>
                </c:pt>
                <c:pt idx="2">
                  <c:v>11692</c:v>
                </c:pt>
                <c:pt idx="3">
                  <c:v>1740</c:v>
                </c:pt>
                <c:pt idx="4">
                  <c:v>76374</c:v>
                </c:pt>
              </c:numCache>
            </c:numRef>
          </c:val>
          <c:extLst>
            <c:ext xmlns:c16="http://schemas.microsoft.com/office/drawing/2014/chart" uri="{C3380CC4-5D6E-409C-BE32-E72D297353CC}">
              <c16:uniqueId val="{00000000-0827-4DA6-95BD-549E887CA9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Sheet1!$A$2:$A$7</c:f>
              <c:strCache>
                <c:ptCount val="6"/>
                <c:pt idx="0">
                  <c:v>Governance</c:v>
                </c:pt>
                <c:pt idx="1">
                  <c:v>WASH</c:v>
                </c:pt>
                <c:pt idx="2">
                  <c:v>Social Services</c:v>
                </c:pt>
                <c:pt idx="3">
                  <c:v>Roads</c:v>
                </c:pt>
                <c:pt idx="4">
                  <c:v>Public Safety</c:v>
                </c:pt>
                <c:pt idx="5">
                  <c:v>Natural Resources</c:v>
                </c:pt>
              </c:strCache>
            </c:strRef>
          </c:cat>
          <c:val>
            <c:numRef>
              <c:f>Sheet1!$B$2:$B$7</c:f>
              <c:numCache>
                <c:formatCode>0%</c:formatCode>
                <c:ptCount val="6"/>
                <c:pt idx="0">
                  <c:v>0.28000000000000003</c:v>
                </c:pt>
                <c:pt idx="1">
                  <c:v>0.14000000000000001</c:v>
                </c:pt>
                <c:pt idx="2">
                  <c:v>0.26</c:v>
                </c:pt>
                <c:pt idx="3">
                  <c:v>0.56999999999999995</c:v>
                </c:pt>
                <c:pt idx="4">
                  <c:v>0.02</c:v>
                </c:pt>
                <c:pt idx="5" formatCode="General">
                  <c:v>1</c:v>
                </c:pt>
              </c:numCache>
            </c:numRef>
          </c:val>
          <c:extLst>
            <c:ext xmlns:c16="http://schemas.microsoft.com/office/drawing/2014/chart" uri="{C3380CC4-5D6E-409C-BE32-E72D297353CC}">
              <c16:uniqueId val="{00000000-1CFA-4EBF-8538-25283E0C9F4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67AC4-FAAE-40C7-9D5F-93FB15DECFD0}" type="datetimeFigureOut">
              <a:rPr lang="en-GB" smtClean="0"/>
              <a:t>07/11/2024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D5587-7577-41D4-90F2-B824B19906F8}" type="slidenum">
              <a:rPr lang="en-GB" smtClean="0"/>
              <a:t>‹#›</a:t>
            </a:fld>
            <a:endParaRPr lang="en-GB"/>
          </a:p>
        </p:txBody>
      </p:sp>
    </p:spTree>
    <p:extLst>
      <p:ext uri="{BB962C8B-B14F-4D97-AF65-F5344CB8AC3E}">
        <p14:creationId xmlns:p14="http://schemas.microsoft.com/office/powerpoint/2010/main" val="3219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D5587-7577-41D4-90F2-B824B19906F8}" type="slidenum">
              <a:rPr lang="en-GB" smtClean="0"/>
              <a:t>1</a:t>
            </a:fld>
            <a:endParaRPr lang="en-GB"/>
          </a:p>
        </p:txBody>
      </p:sp>
    </p:spTree>
    <p:extLst>
      <p:ext uri="{BB962C8B-B14F-4D97-AF65-F5344CB8AC3E}">
        <p14:creationId xmlns:p14="http://schemas.microsoft.com/office/powerpoint/2010/main" val="296243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1DFD5587-7577-41D4-90F2-B824B19906F8}" type="slidenum">
              <a:rPr lang="en-GB" smtClean="0"/>
              <a:t>10</a:t>
            </a:fld>
            <a:endParaRPr lang="en-GB"/>
          </a:p>
        </p:txBody>
      </p:sp>
    </p:spTree>
    <p:extLst>
      <p:ext uri="{BB962C8B-B14F-4D97-AF65-F5344CB8AC3E}">
        <p14:creationId xmlns:p14="http://schemas.microsoft.com/office/powerpoint/2010/main" val="404190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1DFD5587-7577-41D4-90F2-B824B19906F8}" type="slidenum">
              <a:rPr lang="en-GB" smtClean="0"/>
              <a:t>12</a:t>
            </a:fld>
            <a:endParaRPr lang="en-GB"/>
          </a:p>
        </p:txBody>
      </p:sp>
    </p:spTree>
    <p:extLst>
      <p:ext uri="{BB962C8B-B14F-4D97-AF65-F5344CB8AC3E}">
        <p14:creationId xmlns:p14="http://schemas.microsoft.com/office/powerpoint/2010/main" val="2269799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7074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6801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40912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28098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287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844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BDB4485F-ED24-47DB-AFF9-387090B6200D}" type="datetimeFigureOut">
              <a:rPr lang="en-ZW" smtClean="0"/>
              <a:t>7/11/2024</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56661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BDB4485F-ED24-47DB-AFF9-387090B6200D}" type="datetimeFigureOut">
              <a:rPr lang="en-ZW" smtClean="0"/>
              <a:t>7/11/2024</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82845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t>7/11/2024</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3297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12073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0512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ZW" smtClean="0"/>
              <a:t>7/11/2024</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ZW" smtClean="0"/>
              <a:t>‹#›</a:t>
            </a:fld>
            <a:endParaRPr lang="en-ZW"/>
          </a:p>
        </p:txBody>
      </p:sp>
    </p:spTree>
    <p:extLst>
      <p:ext uri="{BB962C8B-B14F-4D97-AF65-F5344CB8AC3E}">
        <p14:creationId xmlns:p14="http://schemas.microsoft.com/office/powerpoint/2010/main" val="314649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2772239"/>
            <a:ext cx="7696200" cy="3724096"/>
          </a:xfrm>
          <a:prstGeom prst="rect">
            <a:avLst/>
          </a:prstGeom>
          <a:noFill/>
        </p:spPr>
        <p:txBody>
          <a:bodyPr wrap="square" rtlCol="0">
            <a:spAutoFit/>
          </a:bodyPr>
          <a:lstStyle/>
          <a:p>
            <a:pPr algn="ctr"/>
            <a:r>
              <a:rPr lang="en-GB" sz="2400" b="1" dirty="0">
                <a:latin typeface="Tahoma" panose="020B0604030504040204" pitchFamily="34" charset="0"/>
                <a:ea typeface="Times New Roman" panose="02020603050405020304" pitchFamily="18" charset="0"/>
              </a:rPr>
              <a:t>SADC PROTOCOL@WORK SUMMITS AND AWARDS </a:t>
            </a:r>
            <a:endParaRPr lang="en-ZW" sz="2400" b="1" dirty="0"/>
          </a:p>
          <a:p>
            <a:pPr algn="ctr"/>
            <a:r>
              <a:rPr lang="en-ZW" sz="3600" b="1" dirty="0"/>
              <a:t> 2024 </a:t>
            </a:r>
          </a:p>
          <a:p>
            <a:pPr algn="ctr"/>
            <a:r>
              <a:rPr lang="en-ZW" sz="3600" b="1" dirty="0"/>
              <a:t>GENDER RESPONSIVE BUDGETING Template</a:t>
            </a:r>
          </a:p>
          <a:p>
            <a:pPr algn="ctr"/>
            <a:endParaRPr lang="en-ZW" sz="2000" b="1" dirty="0"/>
          </a:p>
          <a:p>
            <a:pPr algn="ctr"/>
            <a:r>
              <a:rPr lang="en-ZW" sz="2000" dirty="0">
                <a:solidFill>
                  <a:srgbClr val="FF0000"/>
                </a:solidFill>
              </a:rPr>
              <a:t>(Zimbabwe, </a:t>
            </a:r>
            <a:r>
              <a:rPr lang="en-ZW" sz="2000" dirty="0" err="1">
                <a:solidFill>
                  <a:srgbClr val="FF0000"/>
                </a:solidFill>
              </a:rPr>
              <a:t>Chikomba</a:t>
            </a:r>
            <a:r>
              <a:rPr lang="en-ZW" sz="2000" dirty="0">
                <a:solidFill>
                  <a:srgbClr val="FF0000"/>
                </a:solidFill>
              </a:rPr>
              <a:t> RDC, November 2024 and Chari K.B.)</a:t>
            </a:r>
          </a:p>
          <a:p>
            <a:pPr algn="ctr"/>
            <a:endParaRPr lang="en-ZW" sz="2000" dirty="0">
              <a:solidFill>
                <a:srgbClr val="FF0000"/>
              </a:solidFill>
            </a:endParaRPr>
          </a:p>
          <a:p>
            <a:pPr algn="ctr"/>
            <a:endParaRPr lang="en-ZW" sz="2000" dirty="0">
              <a:solidFill>
                <a:srgbClr val="FF0000"/>
              </a:solidFill>
            </a:endParaRPr>
          </a:p>
        </p:txBody>
      </p:sp>
      <p:sp>
        <p:nvSpPr>
          <p:cNvPr id="9" name="TextBox 8"/>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pSp>
        <p:nvGrpSpPr>
          <p:cNvPr id="7" name="Group 6"/>
          <p:cNvGrpSpPr/>
          <p:nvPr/>
        </p:nvGrpSpPr>
        <p:grpSpPr>
          <a:xfrm>
            <a:off x="76200" y="685800"/>
            <a:ext cx="8915400" cy="1143000"/>
            <a:chOff x="543012" y="237175"/>
            <a:chExt cx="11206620" cy="131450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38" y="638675"/>
              <a:ext cx="3237986" cy="7787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12" y="237175"/>
              <a:ext cx="1506626" cy="131450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9018" y="679918"/>
              <a:ext cx="2780614" cy="80770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0412" y="708948"/>
              <a:ext cx="3315817" cy="623788"/>
            </a:xfrm>
            <a:prstGeom prst="rect">
              <a:avLst/>
            </a:prstGeom>
          </p:spPr>
        </p:pic>
      </p:grpSp>
    </p:spTree>
    <p:extLst>
      <p:ext uri="{BB962C8B-B14F-4D97-AF65-F5344CB8AC3E}">
        <p14:creationId xmlns:p14="http://schemas.microsoft.com/office/powerpoint/2010/main" val="98332109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GMS</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a16="http://schemas.microsoft.com/office/drawing/2014/main" id="{94987554-FA33-8625-B0EF-900FA6317A7F}"/>
              </a:ext>
            </a:extLst>
          </p:cNvPr>
          <p:cNvSpPr>
            <a:spLocks noGrp="1"/>
          </p:cNvSpPr>
          <p:nvPr>
            <p:ph idx="1"/>
          </p:nvPr>
        </p:nvSpPr>
        <p:spPr/>
        <p:txBody>
          <a:bodyPr>
            <a:normAutofit fontScale="70000" lnSpcReduction="20000"/>
          </a:bodyPr>
          <a:lstStyle/>
          <a:p>
            <a:r>
              <a:rPr lang="en-GB" sz="3200" dirty="0">
                <a:effectLst/>
                <a:latin typeface="Tahoma" panose="020B0604030504040204" pitchFamily="34" charset="0"/>
                <a:ea typeface="Calibri" panose="020F0502020204030204" pitchFamily="34" charset="0"/>
                <a:cs typeface="Times New Roman" panose="02020603050405020304" pitchFamily="18" charset="0"/>
              </a:rPr>
              <a:t>Does the council have a Gender Management System? </a:t>
            </a:r>
            <a:r>
              <a:rPr lang="en-GB" dirty="0">
                <a:latin typeface="Tahoma" panose="020B0604030504040204" pitchFamily="34" charset="0"/>
                <a:ea typeface="Calibri" panose="020F0502020204030204" pitchFamily="34" charset="0"/>
                <a:cs typeface="Times New Roman" panose="02020603050405020304" pitchFamily="18" charset="0"/>
              </a:rPr>
              <a:t>Yes, it does have a </a:t>
            </a:r>
            <a:r>
              <a:rPr lang="en-GB" sz="3200" dirty="0">
                <a:effectLst/>
                <a:latin typeface="Tahoma" panose="020B0604030504040204" pitchFamily="34" charset="0"/>
                <a:ea typeface="Calibri" panose="020F0502020204030204" pitchFamily="34" charset="0"/>
                <a:cs typeface="Times New Roman" panose="02020603050405020304" pitchFamily="18" charset="0"/>
              </a:rPr>
              <a:t>Gender Committee, Gender Focal Person, Gender Champion</a:t>
            </a:r>
          </a:p>
          <a:p>
            <a:pPr marL="0" indent="0">
              <a:buNone/>
            </a:pPr>
            <a:endParaRPr lang="en-GB" sz="3200" dirty="0">
              <a:effectLst/>
              <a:latin typeface="Tahoma" panose="020B0604030504040204" pitchFamily="34" charset="0"/>
              <a:ea typeface="Calibri" panose="020F0502020204030204" pitchFamily="34" charset="0"/>
              <a:cs typeface="Times New Roman" panose="02020603050405020304" pitchFamily="18" charset="0"/>
            </a:endParaRPr>
          </a:p>
          <a:p>
            <a:r>
              <a:rPr lang="en-GB" sz="3200" dirty="0">
                <a:effectLst/>
                <a:latin typeface="Tahoma" panose="020B0604030504040204" pitchFamily="34" charset="0"/>
                <a:ea typeface="Calibri" panose="020F0502020204030204" pitchFamily="34" charset="0"/>
                <a:cs typeface="Times New Roman" panose="02020603050405020304" pitchFamily="18" charset="0"/>
              </a:rPr>
              <a:t>Are GMS activities budgeted for ? (E.g., Committee meetings, Hub/ spoke activities, exhibitions, Training, Policy formulation, Exchange visits, Office equipment and stationery, other activities? – the activities are budgeted for under the Gender committee budget</a:t>
            </a:r>
          </a:p>
          <a:p>
            <a:endParaRPr lang="en-GB" sz="3200" dirty="0">
              <a:effectLst/>
              <a:latin typeface="Tahoma" panose="020B0604030504040204" pitchFamily="34" charset="0"/>
              <a:ea typeface="Calibri" panose="020F0502020204030204" pitchFamily="34" charset="0"/>
              <a:cs typeface="Times New Roman" panose="02020603050405020304" pitchFamily="18" charset="0"/>
            </a:endParaRPr>
          </a:p>
          <a:p>
            <a:r>
              <a:rPr lang="en-GB" dirty="0">
                <a:latin typeface="Tahoma" panose="020B0604030504040204" pitchFamily="34" charset="0"/>
                <a:ea typeface="Calibri" panose="020F0502020204030204" pitchFamily="34" charset="0"/>
                <a:cs typeface="Times New Roman" panose="02020603050405020304" pitchFamily="18" charset="0"/>
              </a:rPr>
              <a:t>Gender committee has its own budget</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5400" b="1" dirty="0">
                <a:effectLst/>
                <a:latin typeface="+mn-lt"/>
                <a:ea typeface="Calibri" panose="020F0502020204030204" pitchFamily="34" charset="0"/>
                <a:cs typeface="Times New Roman" panose="02020603050405020304" pitchFamily="18" charset="0"/>
              </a:rPr>
              <a:t> </a:t>
            </a:r>
            <a:br>
              <a:rPr lang="en-GB" sz="5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39182478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Gender Specific </a:t>
            </a:r>
            <a:r>
              <a:rPr lang="en-GB" sz="3600" b="1" dirty="0">
                <a:effectLst/>
                <a:latin typeface="+mn-lt"/>
                <a:ea typeface="Calibri" panose="020F0502020204030204" pitchFamily="34" charset="0"/>
                <a:cs typeface="Times New Roman" panose="02020603050405020304" pitchFamily="18" charset="0"/>
              </a:rPr>
              <a:t>expenditure</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a16="http://schemas.microsoft.com/office/drawing/2014/main" id="{94987554-FA33-8625-B0EF-900FA6317A7F}"/>
              </a:ext>
            </a:extLst>
          </p:cNvPr>
          <p:cNvSpPr>
            <a:spLocks noGrp="1"/>
          </p:cNvSpPr>
          <p:nvPr>
            <p:ph idx="1"/>
          </p:nvPr>
        </p:nvSpPr>
        <p:spPr/>
        <p:txBody>
          <a:bodyPr>
            <a:normAutofit fontScale="25000" lnSpcReduction="20000"/>
          </a:bodyPr>
          <a:lstStyle/>
          <a:p>
            <a:pPr>
              <a:lnSpc>
                <a:spcPct val="120000"/>
              </a:lnSpc>
            </a:pPr>
            <a:r>
              <a:rPr lang="en-US" sz="6800" b="1" dirty="0">
                <a:effectLst/>
                <a:ea typeface="Calibri" panose="020F0502020204030204" pitchFamily="34" charset="0"/>
                <a:cs typeface="Times New Roman" panose="02020603050405020304" pitchFamily="18" charset="0"/>
              </a:rPr>
              <a:t>What gender-specific programmes does the council have? </a:t>
            </a:r>
            <a:r>
              <a:rPr lang="en-US" sz="6800" dirty="0">
                <a:effectLst/>
                <a:ea typeface="Calibri" panose="020F0502020204030204" pitchFamily="34" charset="0"/>
                <a:cs typeface="Times New Roman" panose="02020603050405020304" pitchFamily="18" charset="0"/>
              </a:rPr>
              <a:t>-Pro-gender campaigns, support and monitoring, exchange visits, hub and spoke activities, committee meetings, revolving funds, community gardens</a:t>
            </a:r>
          </a:p>
          <a:p>
            <a:pPr>
              <a:lnSpc>
                <a:spcPct val="120000"/>
              </a:lnSpc>
            </a:pPr>
            <a:r>
              <a:rPr lang="en-US" sz="6800" b="1" dirty="0">
                <a:effectLst/>
                <a:ea typeface="Liberation Sans Narrow"/>
                <a:cs typeface="Liberation Sans Narrow"/>
              </a:rPr>
              <a:t>Where are these budget lines found? Are they visible? </a:t>
            </a:r>
            <a:r>
              <a:rPr lang="en-US" sz="6800" dirty="0">
                <a:effectLst/>
                <a:ea typeface="Liberation Sans Narrow"/>
                <a:cs typeface="Liberation Sans Narrow"/>
              </a:rPr>
              <a:t>In the Gender committee budget and they are visible</a:t>
            </a:r>
          </a:p>
          <a:p>
            <a:pPr>
              <a:lnSpc>
                <a:spcPct val="120000"/>
              </a:lnSpc>
            </a:pPr>
            <a:r>
              <a:rPr lang="en-US" sz="6800" b="1" dirty="0">
                <a:effectLst/>
                <a:ea typeface="Liberation Sans Narrow"/>
                <a:cs typeface="Liberation Sans Narrow"/>
              </a:rPr>
              <a:t>What proportion of the council budget is allocated for </a:t>
            </a:r>
            <a:r>
              <a:rPr lang="en-US" sz="6800" b="1" dirty="0">
                <a:solidFill>
                  <a:srgbClr val="000000"/>
                </a:solidFill>
                <a:effectLst/>
                <a:ea typeface="Liberation Sans Narrow"/>
                <a:cs typeface="Liberation Sans Narrow"/>
              </a:rPr>
              <a:t>gender-specific programming? </a:t>
            </a:r>
            <a:r>
              <a:rPr lang="en-US" sz="6800" dirty="0">
                <a:solidFill>
                  <a:srgbClr val="000000"/>
                </a:solidFill>
                <a:effectLst/>
                <a:ea typeface="Liberation Sans Narrow"/>
                <a:cs typeface="Liberation Sans Narrow"/>
              </a:rPr>
              <a:t>0.5 % of the total budget </a:t>
            </a:r>
            <a:endParaRPr lang="en-US" sz="6800" dirty="0">
              <a:solidFill>
                <a:srgbClr val="000000"/>
              </a:solidFill>
              <a:ea typeface="Liberation Sans Narrow"/>
              <a:cs typeface="Liberation Sans Narrow"/>
            </a:endParaRPr>
          </a:p>
          <a:p>
            <a:pPr>
              <a:lnSpc>
                <a:spcPct val="120000"/>
              </a:lnSpc>
            </a:pPr>
            <a:r>
              <a:rPr lang="en-US" sz="6800" b="1" dirty="0">
                <a:effectLst/>
                <a:ea typeface="Liberation Sans Narrow"/>
                <a:cs typeface="Liberation Sans Narrow"/>
              </a:rPr>
              <a:t>How were these programmes/ projects informed by budget consultations? </a:t>
            </a:r>
            <a:r>
              <a:rPr lang="en-US" sz="6800" dirty="0">
                <a:effectLst/>
                <a:ea typeface="Liberation Sans Narrow"/>
                <a:cs typeface="Liberation Sans Narrow"/>
              </a:rPr>
              <a:t>They came from feedback meetings where drug abuse reports and GBV reports were too high9</a:t>
            </a:r>
          </a:p>
          <a:p>
            <a:pPr>
              <a:lnSpc>
                <a:spcPct val="120000"/>
              </a:lnSpc>
            </a:pPr>
            <a:r>
              <a:rPr lang="en-US" sz="6800" b="1" dirty="0">
                <a:effectLst/>
                <a:ea typeface="Liberation Sans Narrow"/>
                <a:cs typeface="Liberation Sans Narrow"/>
              </a:rPr>
              <a:t>How are the gender-specific projects helping to promote gender equality and women’s empowerment?- </a:t>
            </a:r>
            <a:r>
              <a:rPr lang="en-US" sz="6800" dirty="0">
                <a:effectLst/>
                <a:ea typeface="Liberation Sans Narrow"/>
                <a:cs typeface="Liberation Sans Narrow"/>
              </a:rPr>
              <a:t>These initiatives often enhance women's leadership abilities, enabling them to take on decision-making roles in their communities</a:t>
            </a:r>
            <a:r>
              <a:rPr lang="en-US" sz="6800" b="1" dirty="0">
                <a:effectLst/>
                <a:ea typeface="Liberation Sans Narrow"/>
                <a:cs typeface="Liberation Sans Narrow"/>
              </a:rPr>
              <a:t>.</a:t>
            </a:r>
          </a:p>
          <a:p>
            <a:pPr>
              <a:lnSpc>
                <a:spcPct val="120000"/>
              </a:lnSpc>
            </a:pPr>
            <a:r>
              <a:rPr lang="en-US" sz="6800" b="1" dirty="0">
                <a:effectLst/>
                <a:ea typeface="Liberation Sans Narrow"/>
                <a:cs typeface="Liberation Sans Narrow"/>
              </a:rPr>
              <a:t>How do you measure the expenditure on gender-specific programmes (outputs, outcomes and impact)? </a:t>
            </a:r>
            <a:r>
              <a:rPr lang="en-US" sz="6800" dirty="0">
                <a:effectLst/>
                <a:ea typeface="Liberation Sans Narrow"/>
                <a:cs typeface="Liberation Sans Narrow"/>
              </a:rPr>
              <a:t> These are measured through number of workshops, programs and meetings held, changes occurred as a result of programs held and the effects of the </a:t>
            </a:r>
            <a:r>
              <a:rPr lang="en-US" sz="6800" dirty="0" err="1">
                <a:effectLst/>
                <a:ea typeface="Liberation Sans Narrow"/>
                <a:cs typeface="Liberation Sans Narrow"/>
              </a:rPr>
              <a:t>programms</a:t>
            </a:r>
            <a:endParaRPr lang="en-GB" sz="6800" dirty="0">
              <a:effectLst/>
              <a:ea typeface="Liberation Sans Narrow"/>
              <a:cs typeface="Liberation Sans Narrow"/>
            </a:endParaRPr>
          </a:p>
          <a:p>
            <a:pPr marL="0" indent="0">
              <a:buNone/>
            </a:pP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5400" b="1" dirty="0">
                <a:effectLst/>
                <a:latin typeface="+mn-lt"/>
                <a:ea typeface="Calibri" panose="020F0502020204030204" pitchFamily="34" charset="0"/>
                <a:cs typeface="Times New Roman" panose="02020603050405020304" pitchFamily="18" charset="0"/>
              </a:rPr>
              <a:t> </a:t>
            </a:r>
            <a:br>
              <a:rPr lang="en-GB" sz="5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119459701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EMPLOYMENT </a:t>
            </a:r>
            <a:r>
              <a:rPr lang="en-GB" sz="3600" b="1" dirty="0">
                <a:effectLst/>
                <a:latin typeface="+mn-lt"/>
                <a:ea typeface="Calibri" panose="020F0502020204030204" pitchFamily="34" charset="0"/>
                <a:cs typeface="Times New Roman" panose="02020603050405020304" pitchFamily="18" charset="0"/>
              </a:rPr>
              <a:t>EXPENDITURE</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1440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a16="http://schemas.microsoft.com/office/drawing/2014/main" id="{94987554-FA33-8625-B0EF-900FA6317A7F}"/>
              </a:ext>
            </a:extLst>
          </p:cNvPr>
          <p:cNvSpPr>
            <a:spLocks noGrp="1"/>
          </p:cNvSpPr>
          <p:nvPr>
            <p:ph idx="1"/>
          </p:nvPr>
        </p:nvSpPr>
        <p:spPr>
          <a:xfrm>
            <a:off x="457200" y="4561513"/>
            <a:ext cx="7696200" cy="2045215"/>
          </a:xfrm>
        </p:spPr>
        <p:txBody>
          <a:bodyPr>
            <a:normAutofit fontScale="25000" lnSpcReduction="20000"/>
          </a:bodyPr>
          <a:lstStyle/>
          <a:p>
            <a:pPr algn="just">
              <a:lnSpc>
                <a:spcPct val="150000"/>
              </a:lnSpc>
              <a:spcBef>
                <a:spcPts val="0"/>
              </a:spcBef>
            </a:pPr>
            <a:r>
              <a:rPr lang="en-US" sz="7200" dirty="0">
                <a:effectLst/>
                <a:ea typeface="Liberation Sans Narrow"/>
                <a:cs typeface="Liberation Sans Narrow"/>
              </a:rPr>
              <a:t>What proportion of the work force do women comprise overall? </a:t>
            </a:r>
            <a:endParaRPr lang="en-GB" sz="7200" dirty="0">
              <a:effectLst/>
              <a:ea typeface="Liberation Sans Narrow"/>
              <a:cs typeface="Liberation Sans Narrow"/>
            </a:endParaRPr>
          </a:p>
          <a:p>
            <a:pPr algn="just">
              <a:lnSpc>
                <a:spcPct val="150000"/>
              </a:lnSpc>
              <a:spcBef>
                <a:spcPts val="0"/>
              </a:spcBef>
            </a:pPr>
            <a:r>
              <a:rPr lang="en-US" sz="7200" dirty="0">
                <a:effectLst/>
                <a:ea typeface="Liberation Sans Narrow"/>
                <a:cs typeface="Liberation Sans Narrow"/>
              </a:rPr>
              <a:t>What is the percentage of women in management? </a:t>
            </a:r>
            <a:endParaRPr lang="en-GB" sz="7200" dirty="0">
              <a:effectLst/>
              <a:ea typeface="Liberation Sans Narrow"/>
              <a:cs typeface="Liberation Sans Narrow"/>
            </a:endParaRPr>
          </a:p>
          <a:p>
            <a:pPr algn="just">
              <a:lnSpc>
                <a:spcPct val="150000"/>
              </a:lnSpc>
              <a:spcBef>
                <a:spcPts val="0"/>
              </a:spcBef>
            </a:pPr>
            <a:r>
              <a:rPr lang="en-US" sz="7200" dirty="0">
                <a:effectLst/>
                <a:ea typeface="Liberation Sans Narrow"/>
                <a:cs typeface="Liberation Sans Narrow"/>
              </a:rPr>
              <a:t>What percentage do women comprise of the full-time, part-time and casual, labour force?</a:t>
            </a:r>
          </a:p>
          <a:p>
            <a:pPr algn="just">
              <a:lnSpc>
                <a:spcPct val="150000"/>
              </a:lnSpc>
              <a:spcBef>
                <a:spcPts val="0"/>
              </a:spcBef>
            </a:pPr>
            <a:r>
              <a:rPr lang="en-US" sz="7200" dirty="0">
                <a:ea typeface="Liberation Sans Narrow"/>
                <a:cs typeface="Liberation Sans Narrow"/>
              </a:rPr>
              <a:t>Recruitment is based on qualifications and performance</a:t>
            </a:r>
            <a:endParaRPr lang="en-US" sz="7200" dirty="0">
              <a:effectLst/>
              <a:ea typeface="Liberation Sans Narrow"/>
              <a:cs typeface="Liberation Sans Narrow"/>
            </a:endParaRPr>
          </a:p>
        </p:txBody>
      </p:sp>
      <p:graphicFrame>
        <p:nvGraphicFramePr>
          <p:cNvPr id="7" name="Table 7">
            <a:extLst>
              <a:ext uri="{FF2B5EF4-FFF2-40B4-BE49-F238E27FC236}">
                <a16:creationId xmlns:a16="http://schemas.microsoft.com/office/drawing/2014/main" id="{F19998D2-D647-ECDB-109F-FCF7A28643AD}"/>
              </a:ext>
            </a:extLst>
          </p:cNvPr>
          <p:cNvGraphicFramePr>
            <a:graphicFrameLocks noGrp="1"/>
          </p:cNvGraphicFramePr>
          <p:nvPr>
            <p:extLst>
              <p:ext uri="{D42A27DB-BD31-4B8C-83A1-F6EECF244321}">
                <p14:modId xmlns:p14="http://schemas.microsoft.com/office/powerpoint/2010/main" val="13177730"/>
              </p:ext>
            </p:extLst>
          </p:nvPr>
        </p:nvGraphicFramePr>
        <p:xfrm>
          <a:off x="228600" y="1066801"/>
          <a:ext cx="8686804" cy="3473691"/>
        </p:xfrm>
        <a:graphic>
          <a:graphicData uri="http://schemas.openxmlformats.org/drawingml/2006/table">
            <a:tbl>
              <a:tblPr firstRow="1" bandRow="1">
                <a:tableStyleId>{5C22544A-7EE6-4342-B048-85BDC9FD1C3A}</a:tableStyleId>
              </a:tblPr>
              <a:tblGrid>
                <a:gridCol w="1003144">
                  <a:extLst>
                    <a:ext uri="{9D8B030D-6E8A-4147-A177-3AD203B41FA5}">
                      <a16:colId xmlns:a16="http://schemas.microsoft.com/office/drawing/2014/main" val="1016882306"/>
                    </a:ext>
                  </a:extLst>
                </a:gridCol>
                <a:gridCol w="768366">
                  <a:extLst>
                    <a:ext uri="{9D8B030D-6E8A-4147-A177-3AD203B41FA5}">
                      <a16:colId xmlns:a16="http://schemas.microsoft.com/office/drawing/2014/main" val="4018399203"/>
                    </a:ext>
                  </a:extLst>
                </a:gridCol>
                <a:gridCol w="768366">
                  <a:extLst>
                    <a:ext uri="{9D8B030D-6E8A-4147-A177-3AD203B41FA5}">
                      <a16:colId xmlns:a16="http://schemas.microsoft.com/office/drawing/2014/main" val="1530267169"/>
                    </a:ext>
                  </a:extLst>
                </a:gridCol>
                <a:gridCol w="768366">
                  <a:extLst>
                    <a:ext uri="{9D8B030D-6E8A-4147-A177-3AD203B41FA5}">
                      <a16:colId xmlns:a16="http://schemas.microsoft.com/office/drawing/2014/main" val="1448651721"/>
                    </a:ext>
                  </a:extLst>
                </a:gridCol>
                <a:gridCol w="768366">
                  <a:extLst>
                    <a:ext uri="{9D8B030D-6E8A-4147-A177-3AD203B41FA5}">
                      <a16:colId xmlns:a16="http://schemas.microsoft.com/office/drawing/2014/main" val="1163842102"/>
                    </a:ext>
                  </a:extLst>
                </a:gridCol>
                <a:gridCol w="768366">
                  <a:extLst>
                    <a:ext uri="{9D8B030D-6E8A-4147-A177-3AD203B41FA5}">
                      <a16:colId xmlns:a16="http://schemas.microsoft.com/office/drawing/2014/main" val="2753252971"/>
                    </a:ext>
                  </a:extLst>
                </a:gridCol>
                <a:gridCol w="768366">
                  <a:extLst>
                    <a:ext uri="{9D8B030D-6E8A-4147-A177-3AD203B41FA5}">
                      <a16:colId xmlns:a16="http://schemas.microsoft.com/office/drawing/2014/main" val="2188492885"/>
                    </a:ext>
                  </a:extLst>
                </a:gridCol>
                <a:gridCol w="768366">
                  <a:extLst>
                    <a:ext uri="{9D8B030D-6E8A-4147-A177-3AD203B41FA5}">
                      <a16:colId xmlns:a16="http://schemas.microsoft.com/office/drawing/2014/main" val="4090131845"/>
                    </a:ext>
                  </a:extLst>
                </a:gridCol>
                <a:gridCol w="768366">
                  <a:extLst>
                    <a:ext uri="{9D8B030D-6E8A-4147-A177-3AD203B41FA5}">
                      <a16:colId xmlns:a16="http://schemas.microsoft.com/office/drawing/2014/main" val="3253674592"/>
                    </a:ext>
                  </a:extLst>
                </a:gridCol>
                <a:gridCol w="768366">
                  <a:extLst>
                    <a:ext uri="{9D8B030D-6E8A-4147-A177-3AD203B41FA5}">
                      <a16:colId xmlns:a16="http://schemas.microsoft.com/office/drawing/2014/main" val="1712523590"/>
                    </a:ext>
                  </a:extLst>
                </a:gridCol>
                <a:gridCol w="768366">
                  <a:extLst>
                    <a:ext uri="{9D8B030D-6E8A-4147-A177-3AD203B41FA5}">
                      <a16:colId xmlns:a16="http://schemas.microsoft.com/office/drawing/2014/main" val="284129184"/>
                    </a:ext>
                  </a:extLst>
                </a:gridCol>
              </a:tblGrid>
              <a:tr h="513067">
                <a:tc>
                  <a:txBody>
                    <a:bodyPr/>
                    <a:lstStyle/>
                    <a:p>
                      <a:endParaRPr lang="en-GB"/>
                    </a:p>
                  </a:txBody>
                  <a:tcPr/>
                </a:tc>
                <a:tc gridSpan="3">
                  <a:txBody>
                    <a:bodyPr/>
                    <a:lstStyle/>
                    <a:p>
                      <a:r>
                        <a:rPr lang="en-US" dirty="0">
                          <a:solidFill>
                            <a:schemeClr val="tx1"/>
                          </a:solidFill>
                        </a:rPr>
                        <a:t>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gridSpan="3">
                  <a:txBody>
                    <a:bodyPr/>
                    <a:lstStyle/>
                    <a:p>
                      <a:r>
                        <a:rPr lang="en-US" dirty="0">
                          <a:solidFill>
                            <a:schemeClr val="tx1"/>
                          </a:solidFill>
                        </a:rPr>
                        <a:t>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a:txBody>
                    <a:bodyPr/>
                    <a:lstStyle/>
                    <a:p>
                      <a:r>
                        <a:rPr lang="en-US" dirty="0">
                          <a:solidFill>
                            <a:schemeClr val="tx1"/>
                          </a:solidFill>
                        </a:rPr>
                        <a:t>Total</a:t>
                      </a:r>
                      <a:endParaRPr lang="en-GB" dirty="0">
                        <a:solidFill>
                          <a:schemeClr val="tx1"/>
                        </a:solidFill>
                      </a:endParaRPr>
                    </a:p>
                  </a:txBody>
                  <a:tcPr/>
                </a:tc>
                <a:tc gridSpan="3">
                  <a:txBody>
                    <a:bodyPr/>
                    <a:lstStyle/>
                    <a:p>
                      <a:r>
                        <a:rPr lang="en-US" dirty="0">
                          <a:solidFill>
                            <a:schemeClr val="tx1"/>
                          </a:solidFill>
                        </a:rPr>
                        <a:t>% 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28514768"/>
                  </a:ext>
                </a:extLst>
              </a:tr>
              <a:tr h="520192">
                <a:tc>
                  <a:txBody>
                    <a:bodyPr/>
                    <a:lstStyle/>
                    <a:p>
                      <a:endParaRPr lang="en-GB"/>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extLst>
                  <a:ext uri="{0D108BD9-81ED-4DB2-BD59-A6C34878D82A}">
                    <a16:rowId xmlns:a16="http://schemas.microsoft.com/office/drawing/2014/main" val="2652327723"/>
                  </a:ext>
                </a:extLst>
              </a:tr>
              <a:tr h="520192">
                <a:tc>
                  <a:txBody>
                    <a:bodyPr/>
                    <a:lstStyle/>
                    <a:p>
                      <a:r>
                        <a:rPr lang="en-US" b="1" dirty="0"/>
                        <a:t>Full Time</a:t>
                      </a:r>
                      <a:endParaRPr lang="en-GB" b="1" dirty="0"/>
                    </a:p>
                  </a:txBody>
                  <a:tcPr/>
                </a:tc>
                <a:tc>
                  <a:txBody>
                    <a:bodyPr/>
                    <a:lstStyle/>
                    <a:p>
                      <a:r>
                        <a:rPr lang="en-GB" dirty="0"/>
                        <a:t>0</a:t>
                      </a:r>
                    </a:p>
                  </a:txBody>
                  <a:tcPr/>
                </a:tc>
                <a:tc>
                  <a:txBody>
                    <a:bodyPr/>
                    <a:lstStyle/>
                    <a:p>
                      <a:r>
                        <a:rPr lang="en-GB" dirty="0"/>
                        <a:t>19</a:t>
                      </a:r>
                    </a:p>
                  </a:txBody>
                  <a:tcPr/>
                </a:tc>
                <a:tc>
                  <a:txBody>
                    <a:bodyPr/>
                    <a:lstStyle/>
                    <a:p>
                      <a:r>
                        <a:rPr lang="en-GB" dirty="0"/>
                        <a:t>19</a:t>
                      </a:r>
                    </a:p>
                  </a:txBody>
                  <a:tcPr/>
                </a:tc>
                <a:tc>
                  <a:txBody>
                    <a:bodyPr/>
                    <a:lstStyle/>
                    <a:p>
                      <a:r>
                        <a:rPr lang="en-GB" dirty="0"/>
                        <a:t>7</a:t>
                      </a:r>
                    </a:p>
                  </a:txBody>
                  <a:tcPr/>
                </a:tc>
                <a:tc>
                  <a:txBody>
                    <a:bodyPr/>
                    <a:lstStyle/>
                    <a:p>
                      <a:r>
                        <a:rPr lang="en-GB" dirty="0"/>
                        <a:t>43</a:t>
                      </a:r>
                    </a:p>
                  </a:txBody>
                  <a:tcPr/>
                </a:tc>
                <a:tc>
                  <a:txBody>
                    <a:bodyPr/>
                    <a:lstStyle/>
                    <a:p>
                      <a:r>
                        <a:rPr lang="en-GB" dirty="0"/>
                        <a:t>50</a:t>
                      </a:r>
                    </a:p>
                  </a:txBody>
                  <a:tcPr/>
                </a:tc>
                <a:tc>
                  <a:txBody>
                    <a:bodyPr/>
                    <a:lstStyle/>
                    <a:p>
                      <a:r>
                        <a:rPr lang="en-GB" dirty="0"/>
                        <a:t>69</a:t>
                      </a:r>
                    </a:p>
                  </a:txBody>
                  <a:tcPr/>
                </a:tc>
                <a:tc>
                  <a:txBody>
                    <a:bodyPr/>
                    <a:lstStyle/>
                    <a:p>
                      <a:r>
                        <a:rPr lang="en-GB" dirty="0"/>
                        <a:t>0</a:t>
                      </a:r>
                    </a:p>
                  </a:txBody>
                  <a:tcPr/>
                </a:tc>
                <a:tc>
                  <a:txBody>
                    <a:bodyPr/>
                    <a:lstStyle/>
                    <a:p>
                      <a:r>
                        <a:rPr lang="en-GB" dirty="0"/>
                        <a:t>38</a:t>
                      </a:r>
                    </a:p>
                  </a:txBody>
                  <a:tcPr/>
                </a:tc>
                <a:tc>
                  <a:txBody>
                    <a:bodyPr/>
                    <a:lstStyle/>
                    <a:p>
                      <a:r>
                        <a:rPr lang="en-GB" dirty="0"/>
                        <a:t>38</a:t>
                      </a:r>
                    </a:p>
                  </a:txBody>
                  <a:tcPr/>
                </a:tc>
                <a:extLst>
                  <a:ext uri="{0D108BD9-81ED-4DB2-BD59-A6C34878D82A}">
                    <a16:rowId xmlns:a16="http://schemas.microsoft.com/office/drawing/2014/main" val="3596652409"/>
                  </a:ext>
                </a:extLst>
              </a:tr>
              <a:tr h="520192">
                <a:tc>
                  <a:txBody>
                    <a:bodyPr/>
                    <a:lstStyle/>
                    <a:p>
                      <a:r>
                        <a:rPr lang="en-US" b="1" dirty="0"/>
                        <a:t>Part time</a:t>
                      </a:r>
                      <a:endParaRPr lang="en-GB" b="1" dirty="0"/>
                    </a:p>
                  </a:txBody>
                  <a:tcPr/>
                </a:tc>
                <a:tc>
                  <a:txBody>
                    <a:bodyPr/>
                    <a:lstStyle/>
                    <a:p>
                      <a:r>
                        <a:rPr lang="en-GB" dirty="0"/>
                        <a:t>0</a:t>
                      </a:r>
                    </a:p>
                  </a:txBody>
                  <a:tcPr/>
                </a:tc>
                <a:tc>
                  <a:txBody>
                    <a:bodyPr/>
                    <a:lstStyle/>
                    <a:p>
                      <a:r>
                        <a:rPr lang="en-GB" dirty="0"/>
                        <a:t>1</a:t>
                      </a:r>
                    </a:p>
                  </a:txBody>
                  <a:tcPr/>
                </a:tc>
                <a:tc>
                  <a:txBody>
                    <a:bodyPr/>
                    <a:lstStyle/>
                    <a:p>
                      <a:r>
                        <a:rPr lang="en-GB" dirty="0"/>
                        <a:t>1</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1</a:t>
                      </a:r>
                    </a:p>
                  </a:txBody>
                  <a:tcPr/>
                </a:tc>
                <a:tc>
                  <a:txBody>
                    <a:bodyPr/>
                    <a:lstStyle/>
                    <a:p>
                      <a:r>
                        <a:rPr lang="en-GB" dirty="0"/>
                        <a:t>1</a:t>
                      </a:r>
                    </a:p>
                  </a:txBody>
                  <a:tcPr/>
                </a:tc>
                <a:extLst>
                  <a:ext uri="{0D108BD9-81ED-4DB2-BD59-A6C34878D82A}">
                    <a16:rowId xmlns:a16="http://schemas.microsoft.com/office/drawing/2014/main" val="2360500401"/>
                  </a:ext>
                </a:extLst>
              </a:tr>
              <a:tr h="520192">
                <a:tc>
                  <a:txBody>
                    <a:bodyPr/>
                    <a:lstStyle/>
                    <a:p>
                      <a:r>
                        <a:rPr lang="en-US" b="1" dirty="0"/>
                        <a:t>Casual</a:t>
                      </a:r>
                      <a:endParaRPr lang="en-GB" b="1" dirty="0"/>
                    </a:p>
                  </a:txBody>
                  <a:tcPr/>
                </a:tc>
                <a:tc>
                  <a:txBody>
                    <a:bodyPr/>
                    <a:lstStyle/>
                    <a:p>
                      <a:r>
                        <a:rPr lang="en-GB" dirty="0"/>
                        <a:t>0</a:t>
                      </a:r>
                    </a:p>
                  </a:txBody>
                  <a:tcPr/>
                </a:tc>
                <a:tc>
                  <a:txBody>
                    <a:bodyPr/>
                    <a:lstStyle/>
                    <a:p>
                      <a:r>
                        <a:rPr lang="en-GB" dirty="0"/>
                        <a:t>6</a:t>
                      </a:r>
                    </a:p>
                  </a:txBody>
                  <a:tcPr/>
                </a:tc>
                <a:tc>
                  <a:txBody>
                    <a:bodyPr/>
                    <a:lstStyle/>
                    <a:p>
                      <a:r>
                        <a:rPr lang="en-GB" dirty="0"/>
                        <a:t>6</a:t>
                      </a:r>
                    </a:p>
                  </a:txBody>
                  <a:tcPr/>
                </a:tc>
                <a:tc>
                  <a:txBody>
                    <a:bodyPr/>
                    <a:lstStyle/>
                    <a:p>
                      <a:r>
                        <a:rPr lang="en-GB" dirty="0"/>
                        <a:t>0</a:t>
                      </a:r>
                    </a:p>
                  </a:txBody>
                  <a:tcPr/>
                </a:tc>
                <a:tc>
                  <a:txBody>
                    <a:bodyPr/>
                    <a:lstStyle/>
                    <a:p>
                      <a:r>
                        <a:rPr lang="en-GB" dirty="0"/>
                        <a:t>11</a:t>
                      </a:r>
                    </a:p>
                  </a:txBody>
                  <a:tcPr/>
                </a:tc>
                <a:tc>
                  <a:txBody>
                    <a:bodyPr/>
                    <a:lstStyle/>
                    <a:p>
                      <a:r>
                        <a:rPr lang="en-GB" dirty="0"/>
                        <a:t>11</a:t>
                      </a:r>
                    </a:p>
                  </a:txBody>
                  <a:tcPr/>
                </a:tc>
                <a:tc>
                  <a:txBody>
                    <a:bodyPr/>
                    <a:lstStyle/>
                    <a:p>
                      <a:r>
                        <a:rPr lang="en-GB" dirty="0"/>
                        <a:t>17</a:t>
                      </a:r>
                    </a:p>
                  </a:txBody>
                  <a:tcPr/>
                </a:tc>
                <a:tc>
                  <a:txBody>
                    <a:bodyPr/>
                    <a:lstStyle/>
                    <a:p>
                      <a:r>
                        <a:rPr lang="en-GB" dirty="0"/>
                        <a:t>0</a:t>
                      </a:r>
                    </a:p>
                  </a:txBody>
                  <a:tcPr/>
                </a:tc>
                <a:tc>
                  <a:txBody>
                    <a:bodyPr/>
                    <a:lstStyle/>
                    <a:p>
                      <a:r>
                        <a:rPr lang="en-GB" dirty="0"/>
                        <a:t>35</a:t>
                      </a:r>
                    </a:p>
                  </a:txBody>
                  <a:tcPr/>
                </a:tc>
                <a:tc>
                  <a:txBody>
                    <a:bodyPr/>
                    <a:lstStyle/>
                    <a:p>
                      <a:r>
                        <a:rPr lang="en-GB" dirty="0"/>
                        <a:t>35</a:t>
                      </a:r>
                    </a:p>
                  </a:txBody>
                  <a:tcPr/>
                </a:tc>
                <a:extLst>
                  <a:ext uri="{0D108BD9-81ED-4DB2-BD59-A6C34878D82A}">
                    <a16:rowId xmlns:a16="http://schemas.microsoft.com/office/drawing/2014/main" val="102090378"/>
                  </a:ext>
                </a:extLst>
              </a:tr>
              <a:tr h="520192">
                <a:tc>
                  <a:txBody>
                    <a:bodyPr/>
                    <a:lstStyle/>
                    <a:p>
                      <a:r>
                        <a:rPr lang="en-US" b="1" dirty="0"/>
                        <a:t>Total</a:t>
                      </a:r>
                      <a:endParaRPr lang="en-GB" b="1" dirty="0"/>
                    </a:p>
                  </a:txBody>
                  <a:tcPr/>
                </a:tc>
                <a:tc>
                  <a:txBody>
                    <a:bodyPr/>
                    <a:lstStyle/>
                    <a:p>
                      <a:r>
                        <a:rPr lang="en-GB" dirty="0"/>
                        <a:t>0</a:t>
                      </a:r>
                    </a:p>
                  </a:txBody>
                  <a:tcPr/>
                </a:tc>
                <a:tc>
                  <a:txBody>
                    <a:bodyPr/>
                    <a:lstStyle/>
                    <a:p>
                      <a:r>
                        <a:rPr lang="en-GB" dirty="0"/>
                        <a:t>26</a:t>
                      </a:r>
                    </a:p>
                  </a:txBody>
                  <a:tcPr/>
                </a:tc>
                <a:tc>
                  <a:txBody>
                    <a:bodyPr/>
                    <a:lstStyle/>
                    <a:p>
                      <a:r>
                        <a:rPr lang="en-GB" dirty="0"/>
                        <a:t>26</a:t>
                      </a:r>
                    </a:p>
                  </a:txBody>
                  <a:tcPr/>
                </a:tc>
                <a:tc>
                  <a:txBody>
                    <a:bodyPr/>
                    <a:lstStyle/>
                    <a:p>
                      <a:r>
                        <a:rPr lang="en-GB" dirty="0"/>
                        <a:t>0</a:t>
                      </a:r>
                    </a:p>
                  </a:txBody>
                  <a:tcPr/>
                </a:tc>
                <a:tc>
                  <a:txBody>
                    <a:bodyPr/>
                    <a:lstStyle/>
                    <a:p>
                      <a:r>
                        <a:rPr lang="en-GB" dirty="0"/>
                        <a:t>61</a:t>
                      </a:r>
                    </a:p>
                  </a:txBody>
                  <a:tcPr/>
                </a:tc>
                <a:tc>
                  <a:txBody>
                    <a:bodyPr/>
                    <a:lstStyle/>
                    <a:p>
                      <a:r>
                        <a:rPr lang="en-GB" dirty="0"/>
                        <a:t>61</a:t>
                      </a:r>
                    </a:p>
                  </a:txBody>
                  <a:tcPr/>
                </a:tc>
                <a:tc>
                  <a:txBody>
                    <a:bodyPr/>
                    <a:lstStyle/>
                    <a:p>
                      <a:r>
                        <a:rPr lang="en-GB" dirty="0"/>
                        <a:t>76</a:t>
                      </a:r>
                    </a:p>
                  </a:txBody>
                  <a:tcPr/>
                </a:tc>
                <a:tc>
                  <a:txBody>
                    <a:bodyPr/>
                    <a:lstStyle/>
                    <a:p>
                      <a:r>
                        <a:rPr lang="en-GB" dirty="0"/>
                        <a:t>0</a:t>
                      </a:r>
                    </a:p>
                  </a:txBody>
                  <a:tcPr/>
                </a:tc>
                <a:tc>
                  <a:txBody>
                    <a:bodyPr/>
                    <a:lstStyle/>
                    <a:p>
                      <a:r>
                        <a:rPr lang="en-GB" dirty="0"/>
                        <a:t>26</a:t>
                      </a:r>
                    </a:p>
                  </a:txBody>
                  <a:tcPr/>
                </a:tc>
                <a:tc>
                  <a:txBody>
                    <a:bodyPr/>
                    <a:lstStyle/>
                    <a:p>
                      <a:r>
                        <a:rPr lang="en-GB" dirty="0"/>
                        <a:t>26</a:t>
                      </a:r>
                    </a:p>
                  </a:txBody>
                  <a:tcPr/>
                </a:tc>
                <a:extLst>
                  <a:ext uri="{0D108BD9-81ED-4DB2-BD59-A6C34878D82A}">
                    <a16:rowId xmlns:a16="http://schemas.microsoft.com/office/drawing/2014/main" val="3673204933"/>
                  </a:ext>
                </a:extLst>
              </a:tr>
            </a:tbl>
          </a:graphicData>
        </a:graphic>
      </p:graphicFrame>
    </p:spTree>
    <p:extLst>
      <p:ext uri="{BB962C8B-B14F-4D97-AF65-F5344CB8AC3E}">
        <p14:creationId xmlns:p14="http://schemas.microsoft.com/office/powerpoint/2010/main" val="80253417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ZA" sz="3100" b="1" dirty="0">
                <a:solidFill>
                  <a:prstClr val="black"/>
                </a:solidFill>
                <a:latin typeface="+mn-lt"/>
                <a:ea typeface="+mn-ea"/>
                <a:cs typeface="+mn-cs"/>
              </a:rPr>
              <a:t>EMPLOYMENT </a:t>
            </a:r>
            <a:r>
              <a:rPr lang="en-GB" sz="3100" b="1" dirty="0">
                <a:effectLst/>
                <a:latin typeface="+mn-lt"/>
                <a:ea typeface="Calibri" panose="020F0502020204030204" pitchFamily="34" charset="0"/>
                <a:cs typeface="Times New Roman" panose="02020603050405020304" pitchFamily="18" charset="0"/>
              </a:rPr>
              <a:t>EXPENDITURE- Gender Wage Gap Analysis</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a16="http://schemas.microsoft.com/office/drawing/2014/main" id="{94987554-FA33-8625-B0EF-900FA6317A7F}"/>
              </a:ext>
            </a:extLst>
          </p:cNvPr>
          <p:cNvSpPr>
            <a:spLocks noGrp="1"/>
          </p:cNvSpPr>
          <p:nvPr>
            <p:ph idx="1"/>
          </p:nvPr>
        </p:nvSpPr>
        <p:spPr>
          <a:xfrm>
            <a:off x="457200" y="4561513"/>
            <a:ext cx="7696200" cy="2045215"/>
          </a:xfrm>
        </p:spPr>
        <p:txBody>
          <a:bodyPr>
            <a:normAutofit fontScale="25000" lnSpcReduction="20000"/>
          </a:bodyPr>
          <a:lstStyle/>
          <a:p>
            <a:pPr algn="l"/>
            <a:r>
              <a:rPr lang="en-US" sz="7200" dirty="0">
                <a:effectLst/>
                <a:ea typeface="Tahoma" panose="020B0604030504040204" pitchFamily="34" charset="0"/>
                <a:cs typeface="Tahoma" panose="020B0604030504040204" pitchFamily="34" charset="0"/>
              </a:rPr>
              <a:t>What is the gender wage gap?= </a:t>
            </a:r>
            <a:r>
              <a:rPr lang="en-US" sz="7200" b="1" dirty="0">
                <a:effectLst/>
                <a:ea typeface="Tahoma" panose="020B0604030504040204" pitchFamily="34" charset="0"/>
                <a:cs typeface="Tahoma" panose="020B0604030504040204" pitchFamily="34" charset="0"/>
              </a:rPr>
              <a:t>(</a:t>
            </a:r>
            <a:r>
              <a:rPr lang="en-US" sz="7200" b="1" i="1" u="none" strike="noStrike" baseline="0" dirty="0">
                <a:ea typeface="Tahoma" panose="020B0604030504040204" pitchFamily="34" charset="0"/>
                <a:cs typeface="Tahoma" panose="020B0604030504040204" pitchFamily="34" charset="0"/>
              </a:rPr>
              <a:t>Average earnings of Men - Average earnings of Women)/ Average earnings </a:t>
            </a:r>
            <a:r>
              <a:rPr lang="en-GB" sz="7200" b="1" i="1" u="none" strike="noStrike" baseline="0" dirty="0">
                <a:ea typeface="Tahoma" panose="020B0604030504040204" pitchFamily="34" charset="0"/>
                <a:cs typeface="Tahoma" panose="020B0604030504040204" pitchFamily="34" charset="0"/>
              </a:rPr>
              <a:t>of Women</a:t>
            </a:r>
            <a:endParaRPr lang="en-US" sz="7200" b="1" dirty="0">
              <a:effectLst/>
              <a:ea typeface="Tahoma" panose="020B0604030504040204" pitchFamily="34" charset="0"/>
              <a:cs typeface="Tahoma" panose="020B0604030504040204" pitchFamily="34" charset="0"/>
            </a:endParaRPr>
          </a:p>
          <a:p>
            <a:pPr algn="just">
              <a:lnSpc>
                <a:spcPct val="150000"/>
              </a:lnSpc>
              <a:spcBef>
                <a:spcPts val="0"/>
              </a:spcBef>
            </a:pPr>
            <a:r>
              <a:rPr lang="en-US" sz="7200" dirty="0">
                <a:effectLst/>
                <a:latin typeface="Tahoma" panose="020B0604030504040204" pitchFamily="34" charset="0"/>
                <a:ea typeface="Tahoma" panose="020B0604030504040204" pitchFamily="34" charset="0"/>
                <a:cs typeface="Tahoma" panose="020B0604030504040204" pitchFamily="34" charset="0"/>
              </a:rPr>
              <a:t>What does </a:t>
            </a:r>
            <a:r>
              <a:rPr lang="en-US" sz="7200" dirty="0">
                <a:effectLst/>
                <a:ea typeface="Liberation Sans Narrow"/>
                <a:cs typeface="Liberation Sans Narrow"/>
              </a:rPr>
              <a:t>the wage gap reflect with regard to 1) the different levels occupied by women and men in the Council 2) the different types of work that they do? </a:t>
            </a:r>
          </a:p>
          <a:p>
            <a:pPr algn="just">
              <a:lnSpc>
                <a:spcPct val="150000"/>
              </a:lnSpc>
              <a:spcBef>
                <a:spcPts val="0"/>
              </a:spcBef>
            </a:pPr>
            <a:r>
              <a:rPr lang="en-US" sz="7200" dirty="0">
                <a:effectLst/>
                <a:ea typeface="Liberation Sans Narrow"/>
                <a:cs typeface="Liberation Sans Narrow"/>
              </a:rPr>
              <a:t>What plans does the Council have in place to close the gender wage gap? </a:t>
            </a:r>
          </a:p>
        </p:txBody>
      </p:sp>
      <p:graphicFrame>
        <p:nvGraphicFramePr>
          <p:cNvPr id="3" name="Table 3">
            <a:extLst>
              <a:ext uri="{FF2B5EF4-FFF2-40B4-BE49-F238E27FC236}">
                <a16:creationId xmlns:a16="http://schemas.microsoft.com/office/drawing/2014/main" id="{FDDB8F4A-1132-C16B-3AA9-41BB7C4B03A3}"/>
              </a:ext>
            </a:extLst>
          </p:cNvPr>
          <p:cNvGraphicFramePr>
            <a:graphicFrameLocks noGrp="1"/>
          </p:cNvGraphicFramePr>
          <p:nvPr>
            <p:extLst>
              <p:ext uri="{D42A27DB-BD31-4B8C-83A1-F6EECF244321}">
                <p14:modId xmlns:p14="http://schemas.microsoft.com/office/powerpoint/2010/main" val="3285070605"/>
              </p:ext>
            </p:extLst>
          </p:nvPr>
        </p:nvGraphicFramePr>
        <p:xfrm>
          <a:off x="762002" y="1059589"/>
          <a:ext cx="7924798" cy="3222360"/>
        </p:xfrm>
        <a:graphic>
          <a:graphicData uri="http://schemas.openxmlformats.org/drawingml/2006/table">
            <a:tbl>
              <a:tblPr firstRow="1" bandRow="1">
                <a:tableStyleId>{5C22544A-7EE6-4342-B048-85BDC9FD1C3A}</a:tableStyleId>
              </a:tblPr>
              <a:tblGrid>
                <a:gridCol w="1132114">
                  <a:extLst>
                    <a:ext uri="{9D8B030D-6E8A-4147-A177-3AD203B41FA5}">
                      <a16:colId xmlns:a16="http://schemas.microsoft.com/office/drawing/2014/main" val="445444153"/>
                    </a:ext>
                  </a:extLst>
                </a:gridCol>
                <a:gridCol w="1132114">
                  <a:extLst>
                    <a:ext uri="{9D8B030D-6E8A-4147-A177-3AD203B41FA5}">
                      <a16:colId xmlns:a16="http://schemas.microsoft.com/office/drawing/2014/main" val="982803546"/>
                    </a:ext>
                  </a:extLst>
                </a:gridCol>
                <a:gridCol w="1132114">
                  <a:extLst>
                    <a:ext uri="{9D8B030D-6E8A-4147-A177-3AD203B41FA5}">
                      <a16:colId xmlns:a16="http://schemas.microsoft.com/office/drawing/2014/main" val="776730977"/>
                    </a:ext>
                  </a:extLst>
                </a:gridCol>
                <a:gridCol w="1132114">
                  <a:extLst>
                    <a:ext uri="{9D8B030D-6E8A-4147-A177-3AD203B41FA5}">
                      <a16:colId xmlns:a16="http://schemas.microsoft.com/office/drawing/2014/main" val="1985300090"/>
                    </a:ext>
                  </a:extLst>
                </a:gridCol>
                <a:gridCol w="1132114">
                  <a:extLst>
                    <a:ext uri="{9D8B030D-6E8A-4147-A177-3AD203B41FA5}">
                      <a16:colId xmlns:a16="http://schemas.microsoft.com/office/drawing/2014/main" val="4102804951"/>
                    </a:ext>
                  </a:extLst>
                </a:gridCol>
                <a:gridCol w="1132114">
                  <a:extLst>
                    <a:ext uri="{9D8B030D-6E8A-4147-A177-3AD203B41FA5}">
                      <a16:colId xmlns:a16="http://schemas.microsoft.com/office/drawing/2014/main" val="2379562906"/>
                    </a:ext>
                  </a:extLst>
                </a:gridCol>
                <a:gridCol w="1132114">
                  <a:extLst>
                    <a:ext uri="{9D8B030D-6E8A-4147-A177-3AD203B41FA5}">
                      <a16:colId xmlns:a16="http://schemas.microsoft.com/office/drawing/2014/main" val="3514266973"/>
                    </a:ext>
                  </a:extLst>
                </a:gridCol>
              </a:tblGrid>
              <a:tr h="576990">
                <a:tc>
                  <a:txBody>
                    <a:bodyPr/>
                    <a:lstStyle/>
                    <a:p>
                      <a:endParaRPr lang="en-GB"/>
                    </a:p>
                  </a:txBody>
                  <a:tcPr/>
                </a:tc>
                <a:tc>
                  <a:txBody>
                    <a:bodyPr/>
                    <a:lstStyle/>
                    <a:p>
                      <a:r>
                        <a:rPr lang="en-US" dirty="0"/>
                        <a:t>Women</a:t>
                      </a:r>
                      <a:endParaRPr lang="en-GB" dirty="0"/>
                    </a:p>
                  </a:txBody>
                  <a:tcPr/>
                </a:tc>
                <a:tc>
                  <a:txBody>
                    <a:bodyPr/>
                    <a:lstStyle/>
                    <a:p>
                      <a:r>
                        <a:rPr lang="en-US" dirty="0"/>
                        <a:t>Women- Total earned</a:t>
                      </a:r>
                      <a:endParaRPr lang="en-GB" dirty="0"/>
                    </a:p>
                  </a:txBody>
                  <a:tcPr/>
                </a:tc>
                <a:tc>
                  <a:txBody>
                    <a:bodyPr/>
                    <a:lstStyle/>
                    <a:p>
                      <a:r>
                        <a:rPr lang="en-US" dirty="0"/>
                        <a:t>Women average earned</a:t>
                      </a:r>
                      <a:endParaRPr lang="en-GB" dirty="0"/>
                    </a:p>
                  </a:txBody>
                  <a:tcPr/>
                </a:tc>
                <a:tc>
                  <a:txBody>
                    <a:bodyPr/>
                    <a:lstStyle/>
                    <a:p>
                      <a:r>
                        <a:rPr lang="en-US" dirty="0"/>
                        <a:t>Men-no</a:t>
                      </a:r>
                      <a:endParaRPr lang="en-GB" dirty="0"/>
                    </a:p>
                  </a:txBody>
                  <a:tcPr/>
                </a:tc>
                <a:tc>
                  <a:txBody>
                    <a:bodyPr/>
                    <a:lstStyle/>
                    <a:p>
                      <a:r>
                        <a:rPr lang="en-US" dirty="0"/>
                        <a:t>Men total earned</a:t>
                      </a:r>
                      <a:endParaRPr lang="en-GB" dirty="0"/>
                    </a:p>
                  </a:txBody>
                  <a:tcPr/>
                </a:tc>
                <a:tc>
                  <a:txBody>
                    <a:bodyPr/>
                    <a:lstStyle/>
                    <a:p>
                      <a:r>
                        <a:rPr lang="en-US" dirty="0"/>
                        <a:t>Average earnings</a:t>
                      </a:r>
                      <a:endParaRPr lang="en-GB" dirty="0"/>
                    </a:p>
                  </a:txBody>
                  <a:tcPr/>
                </a:tc>
                <a:extLst>
                  <a:ext uri="{0D108BD9-81ED-4DB2-BD59-A6C34878D82A}">
                    <a16:rowId xmlns:a16="http://schemas.microsoft.com/office/drawing/2014/main" val="1236258915"/>
                  </a:ext>
                </a:extLst>
              </a:tr>
              <a:tr h="576990">
                <a:tc>
                  <a:txBody>
                    <a:bodyPr/>
                    <a:lstStyle/>
                    <a:p>
                      <a:r>
                        <a:rPr lang="en-US" b="1" dirty="0"/>
                        <a:t>Full Time</a:t>
                      </a:r>
                      <a:endParaRPr lang="en-GB" b="1" dirty="0"/>
                    </a:p>
                  </a:txBody>
                  <a:tcPr/>
                </a:tc>
                <a:tc>
                  <a:txBody>
                    <a:bodyPr/>
                    <a:lstStyle/>
                    <a:p>
                      <a:r>
                        <a:rPr lang="en-US" dirty="0"/>
                        <a:t>A</a:t>
                      </a:r>
                      <a:endParaRPr lang="en-GB" dirty="0"/>
                    </a:p>
                  </a:txBody>
                  <a:tcPr/>
                </a:tc>
                <a:tc>
                  <a:txBody>
                    <a:bodyPr/>
                    <a:lstStyle/>
                    <a:p>
                      <a:pPr marL="67945" algn="just">
                        <a:lnSpc>
                          <a:spcPts val="1360"/>
                        </a:lnSpc>
                      </a:pPr>
                      <a:r>
                        <a:rPr lang="en-US" sz="1100" dirty="0">
                          <a:effectLst/>
                          <a:latin typeface="Tahoma" panose="020B0604030504040204" pitchFamily="34" charset="0"/>
                          <a:ea typeface="Liberation Sans Narrow"/>
                          <a:cs typeface="Liberation Sans Narrow"/>
                        </a:rPr>
                        <a:t>213,406,328</a:t>
                      </a:r>
                      <a:endParaRPr lang="en-ZW" sz="11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6,466,858.42</a:t>
                      </a:r>
                      <a:endParaRPr lang="en-ZW" sz="11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60</a:t>
                      </a:r>
                      <a:endParaRPr lang="en-ZW" sz="11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555,023,062</a:t>
                      </a:r>
                      <a:endParaRPr lang="en-ZW" sz="11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9,250,384.37</a:t>
                      </a:r>
                      <a:endParaRPr lang="en-ZW" sz="11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771097803"/>
                  </a:ext>
                </a:extLst>
              </a:tr>
              <a:tr h="576990">
                <a:tc>
                  <a:txBody>
                    <a:bodyPr/>
                    <a:lstStyle/>
                    <a:p>
                      <a:r>
                        <a:rPr lang="en-US" b="1" dirty="0"/>
                        <a:t>Part Time</a:t>
                      </a:r>
                      <a:endParaRPr lang="en-GB" b="1" dirty="0"/>
                    </a:p>
                  </a:txBody>
                  <a:tcPr/>
                </a:tc>
                <a:tc>
                  <a:txBody>
                    <a:bodyPr/>
                    <a:lstStyle/>
                    <a:p>
                      <a:r>
                        <a:rPr lang="en-US" dirty="0"/>
                        <a:t>E</a:t>
                      </a:r>
                      <a:endParaRPr lang="en-GB" dirty="0"/>
                    </a:p>
                  </a:txBody>
                  <a:tcPr/>
                </a:tc>
                <a:tc>
                  <a:txBody>
                    <a:bodyPr/>
                    <a:lstStyle/>
                    <a:p>
                      <a:pPr marL="67945" algn="just">
                        <a:lnSpc>
                          <a:spcPts val="1360"/>
                        </a:lnSpc>
                      </a:pPr>
                      <a:endParaRPr lang="en-ZW" sz="11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0</a:t>
                      </a:r>
                      <a:endParaRPr lang="en-ZW" sz="11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dirty="0">
                          <a:effectLst/>
                          <a:latin typeface="Tahoma" panose="020B0604030504040204" pitchFamily="34" charset="0"/>
                          <a:ea typeface="Liberation Sans Narrow"/>
                          <a:cs typeface="Liberation Sans Narrow"/>
                        </a:rPr>
                        <a:t>5</a:t>
                      </a:r>
                      <a:endParaRPr lang="en-ZW" sz="11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45,098,216</a:t>
                      </a:r>
                      <a:endParaRPr lang="en-ZW" sz="11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9,019,643.2</a:t>
                      </a:r>
                      <a:endParaRPr lang="en-ZW" sz="11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278367155"/>
                  </a:ext>
                </a:extLst>
              </a:tr>
              <a:tr h="576990">
                <a:tc>
                  <a:txBody>
                    <a:bodyPr/>
                    <a:lstStyle/>
                    <a:p>
                      <a:r>
                        <a:rPr lang="en-US" b="1" dirty="0"/>
                        <a:t>Casual</a:t>
                      </a:r>
                      <a:endParaRPr lang="en-GB" b="1" dirty="0"/>
                    </a:p>
                  </a:txBody>
                  <a:tcPr/>
                </a:tc>
                <a:tc>
                  <a:txBody>
                    <a:bodyPr/>
                    <a:lstStyle/>
                    <a:p>
                      <a:r>
                        <a:rPr lang="en-US" dirty="0"/>
                        <a:t>H</a:t>
                      </a:r>
                      <a:endParaRPr lang="en-GB" dirty="0"/>
                    </a:p>
                  </a:txBody>
                  <a:tcPr/>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0</a:t>
                      </a:r>
                      <a:endParaRPr lang="en-ZW" sz="11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0</a:t>
                      </a:r>
                      <a:endParaRPr lang="en-ZW" sz="11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0</a:t>
                      </a:r>
                      <a:endParaRPr lang="en-ZW" sz="11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0</a:t>
                      </a:r>
                      <a:endParaRPr lang="en-ZW" sz="11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0</a:t>
                      </a:r>
                      <a:endParaRPr lang="en-ZW" sz="11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251382914"/>
                  </a:ext>
                </a:extLst>
              </a:tr>
              <a:tr h="576990">
                <a:tc>
                  <a:txBody>
                    <a:bodyPr/>
                    <a:lstStyle/>
                    <a:p>
                      <a:r>
                        <a:rPr lang="en-US" b="1" dirty="0"/>
                        <a:t>Total</a:t>
                      </a:r>
                      <a:endParaRPr lang="en-GB" b="1" dirty="0"/>
                    </a:p>
                  </a:txBody>
                  <a:tcPr/>
                </a:tc>
                <a:tc>
                  <a:txBody>
                    <a:bodyPr/>
                    <a:lstStyle/>
                    <a:p>
                      <a:r>
                        <a:rPr lang="en-US" dirty="0"/>
                        <a:t>A+E+H=X</a:t>
                      </a:r>
                      <a:endParaRPr lang="en-GB" dirty="0"/>
                    </a:p>
                  </a:txBody>
                  <a:tcPr/>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213,406,328</a:t>
                      </a:r>
                      <a:endParaRPr lang="en-ZW" sz="11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6,466,858.42</a:t>
                      </a:r>
                      <a:endParaRPr lang="en-ZW" sz="11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65</a:t>
                      </a:r>
                      <a:endParaRPr lang="en-ZW" sz="11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a:effectLst/>
                          <a:latin typeface="Tahoma" panose="020B0604030504040204" pitchFamily="34" charset="0"/>
                          <a:ea typeface="Liberation Sans Narrow"/>
                          <a:cs typeface="Liberation Sans Narrow"/>
                        </a:rPr>
                        <a:t>600,121,278</a:t>
                      </a:r>
                      <a:endParaRPr lang="en-ZW" sz="11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100" dirty="0">
                          <a:effectLst/>
                          <a:latin typeface="Tahoma" panose="020B0604030504040204" pitchFamily="34" charset="0"/>
                          <a:ea typeface="Liberation Sans Narrow"/>
                          <a:cs typeface="Liberation Sans Narrow"/>
                        </a:rPr>
                        <a:t>9,232,635.05</a:t>
                      </a:r>
                      <a:endParaRPr lang="en-ZW" sz="1100" dirty="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3454001987"/>
                  </a:ext>
                </a:extLst>
              </a:tr>
            </a:tbl>
          </a:graphicData>
        </a:graphic>
      </p:graphicFrame>
    </p:spTree>
    <p:extLst>
      <p:ext uri="{BB962C8B-B14F-4D97-AF65-F5344CB8AC3E}">
        <p14:creationId xmlns:p14="http://schemas.microsoft.com/office/powerpoint/2010/main" val="64131672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graphicFrame>
        <p:nvGraphicFramePr>
          <p:cNvPr id="11" name="Table 11">
            <a:extLst>
              <a:ext uri="{FF2B5EF4-FFF2-40B4-BE49-F238E27FC236}">
                <a16:creationId xmlns:a16="http://schemas.microsoft.com/office/drawing/2014/main" id="{D0F973FA-FA39-AE65-B4B1-A37529B32059}"/>
              </a:ext>
            </a:extLst>
          </p:cNvPr>
          <p:cNvGraphicFramePr>
            <a:graphicFrameLocks noGrp="1"/>
          </p:cNvGraphicFramePr>
          <p:nvPr>
            <p:ph sz="half" idx="1"/>
            <p:extLst>
              <p:ext uri="{D42A27DB-BD31-4B8C-83A1-F6EECF244321}">
                <p14:modId xmlns:p14="http://schemas.microsoft.com/office/powerpoint/2010/main" val="102394100"/>
              </p:ext>
            </p:extLst>
          </p:nvPr>
        </p:nvGraphicFramePr>
        <p:xfrm>
          <a:off x="457200" y="1600200"/>
          <a:ext cx="5486400" cy="47777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82454074"/>
                    </a:ext>
                  </a:extLst>
                </a:gridCol>
                <a:gridCol w="1828800">
                  <a:extLst>
                    <a:ext uri="{9D8B030D-6E8A-4147-A177-3AD203B41FA5}">
                      <a16:colId xmlns:a16="http://schemas.microsoft.com/office/drawing/2014/main" val="943299222"/>
                    </a:ext>
                  </a:extLst>
                </a:gridCol>
                <a:gridCol w="1828800">
                  <a:extLst>
                    <a:ext uri="{9D8B030D-6E8A-4147-A177-3AD203B41FA5}">
                      <a16:colId xmlns:a16="http://schemas.microsoft.com/office/drawing/2014/main" val="1054883141"/>
                    </a:ext>
                  </a:extLst>
                </a:gridCol>
              </a:tblGrid>
              <a:tr h="485775">
                <a:tc>
                  <a:txBody>
                    <a:bodyPr/>
                    <a:lstStyle/>
                    <a:p>
                      <a:r>
                        <a:rPr lang="en-US" dirty="0">
                          <a:solidFill>
                            <a:schemeClr val="tx1"/>
                          </a:solidFill>
                        </a:rPr>
                        <a:t>Programmes</a:t>
                      </a:r>
                      <a:endParaRPr lang="en-GB" dirty="0">
                        <a:solidFill>
                          <a:schemeClr val="tx1"/>
                        </a:solidFill>
                      </a:endParaRPr>
                    </a:p>
                  </a:txBody>
                  <a:tcPr/>
                </a:tc>
                <a:tc>
                  <a:txBody>
                    <a:bodyPr/>
                    <a:lstStyle/>
                    <a:p>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 budget</a:t>
                      </a:r>
                      <a:endParaRPr lang="en-GB" dirty="0">
                        <a:solidFill>
                          <a:schemeClr val="tx1"/>
                        </a:solidFill>
                      </a:endParaRPr>
                    </a:p>
                  </a:txBody>
                  <a:tcPr/>
                </a:tc>
                <a:extLst>
                  <a:ext uri="{0D108BD9-81ED-4DB2-BD59-A6C34878D82A}">
                    <a16:rowId xmlns:a16="http://schemas.microsoft.com/office/drawing/2014/main" val="2507331684"/>
                  </a:ext>
                </a:extLst>
              </a:tr>
              <a:tr h="485775">
                <a:tc>
                  <a:txBody>
                    <a:bodyPr/>
                    <a:lstStyle/>
                    <a:p>
                      <a:r>
                        <a:rPr lang="en-US" dirty="0"/>
                        <a:t>Governance &amp; Administration</a:t>
                      </a:r>
                      <a:endParaRPr lang="en-GB" dirty="0"/>
                    </a:p>
                  </a:txBody>
                  <a:tcPr/>
                </a:tc>
                <a:tc>
                  <a:txBody>
                    <a:bodyPr/>
                    <a:lstStyle/>
                    <a:p>
                      <a:r>
                        <a:rPr lang="en-GB" dirty="0"/>
                        <a:t>1731594,75</a:t>
                      </a:r>
                    </a:p>
                  </a:txBody>
                  <a:tcPr/>
                </a:tc>
                <a:tc>
                  <a:txBody>
                    <a:bodyPr/>
                    <a:lstStyle/>
                    <a:p>
                      <a:r>
                        <a:rPr lang="en-GB" dirty="0"/>
                        <a:t>28</a:t>
                      </a:r>
                    </a:p>
                  </a:txBody>
                  <a:tcPr/>
                </a:tc>
                <a:extLst>
                  <a:ext uri="{0D108BD9-81ED-4DB2-BD59-A6C34878D82A}">
                    <a16:rowId xmlns:a16="http://schemas.microsoft.com/office/drawing/2014/main" val="4077804582"/>
                  </a:ext>
                </a:extLst>
              </a:tr>
              <a:tr h="485775">
                <a:tc>
                  <a:txBody>
                    <a:bodyPr/>
                    <a:lstStyle/>
                    <a:p>
                      <a:r>
                        <a:rPr lang="en-US" dirty="0"/>
                        <a:t>Water Sanitation &amp; Hygiene</a:t>
                      </a:r>
                      <a:endParaRPr lang="en-GB" dirty="0"/>
                    </a:p>
                  </a:txBody>
                  <a:tcPr/>
                </a:tc>
                <a:tc>
                  <a:txBody>
                    <a:bodyPr/>
                    <a:lstStyle/>
                    <a:p>
                      <a:r>
                        <a:rPr lang="en-GB" dirty="0"/>
                        <a:t>916072.5</a:t>
                      </a:r>
                    </a:p>
                  </a:txBody>
                  <a:tcPr/>
                </a:tc>
                <a:tc>
                  <a:txBody>
                    <a:bodyPr/>
                    <a:lstStyle/>
                    <a:p>
                      <a:r>
                        <a:rPr lang="en-GB" dirty="0"/>
                        <a:t>14</a:t>
                      </a:r>
                    </a:p>
                  </a:txBody>
                  <a:tcPr/>
                </a:tc>
                <a:extLst>
                  <a:ext uri="{0D108BD9-81ED-4DB2-BD59-A6C34878D82A}">
                    <a16:rowId xmlns:a16="http://schemas.microsoft.com/office/drawing/2014/main" val="394243104"/>
                  </a:ext>
                </a:extLst>
              </a:tr>
              <a:tr h="485775">
                <a:tc>
                  <a:txBody>
                    <a:bodyPr/>
                    <a:lstStyle/>
                    <a:p>
                      <a:r>
                        <a:rPr lang="en-US" dirty="0"/>
                        <a:t>Social Services</a:t>
                      </a:r>
                      <a:endParaRPr lang="en-GB" dirty="0"/>
                    </a:p>
                  </a:txBody>
                  <a:tcPr/>
                </a:tc>
                <a:tc>
                  <a:txBody>
                    <a:bodyPr/>
                    <a:lstStyle/>
                    <a:p>
                      <a:r>
                        <a:rPr lang="en-GB" dirty="0"/>
                        <a:t>1608337.5</a:t>
                      </a:r>
                    </a:p>
                  </a:txBody>
                  <a:tcPr/>
                </a:tc>
                <a:tc>
                  <a:txBody>
                    <a:bodyPr/>
                    <a:lstStyle/>
                    <a:p>
                      <a:r>
                        <a:rPr lang="en-GB" dirty="0"/>
                        <a:t>26</a:t>
                      </a:r>
                    </a:p>
                  </a:txBody>
                  <a:tcPr/>
                </a:tc>
                <a:extLst>
                  <a:ext uri="{0D108BD9-81ED-4DB2-BD59-A6C34878D82A}">
                    <a16:rowId xmlns:a16="http://schemas.microsoft.com/office/drawing/2014/main" val="1047786220"/>
                  </a:ext>
                </a:extLst>
              </a:tr>
              <a:tr h="485775">
                <a:tc>
                  <a:txBody>
                    <a:bodyPr/>
                    <a:lstStyle/>
                    <a:p>
                      <a:r>
                        <a:rPr lang="en-US" dirty="0"/>
                        <a:t>Roads</a:t>
                      </a:r>
                      <a:endParaRPr lang="en-GB" dirty="0"/>
                    </a:p>
                  </a:txBody>
                  <a:tcPr/>
                </a:tc>
                <a:tc>
                  <a:txBody>
                    <a:bodyPr/>
                    <a:lstStyle/>
                    <a:p>
                      <a:r>
                        <a:rPr lang="en-GB" dirty="0"/>
                        <a:t>3498839.19</a:t>
                      </a:r>
                    </a:p>
                  </a:txBody>
                  <a:tcPr/>
                </a:tc>
                <a:tc>
                  <a:txBody>
                    <a:bodyPr/>
                    <a:lstStyle/>
                    <a:p>
                      <a:r>
                        <a:rPr lang="en-GB" dirty="0"/>
                        <a:t>57</a:t>
                      </a:r>
                    </a:p>
                  </a:txBody>
                  <a:tcPr/>
                </a:tc>
                <a:extLst>
                  <a:ext uri="{0D108BD9-81ED-4DB2-BD59-A6C34878D82A}">
                    <a16:rowId xmlns:a16="http://schemas.microsoft.com/office/drawing/2014/main" val="3011723800"/>
                  </a:ext>
                </a:extLst>
              </a:tr>
              <a:tr h="485775">
                <a:tc>
                  <a:txBody>
                    <a:bodyPr/>
                    <a:lstStyle/>
                    <a:p>
                      <a:r>
                        <a:rPr lang="en-US" dirty="0"/>
                        <a:t>Public Safety &amp; Security</a:t>
                      </a:r>
                      <a:endParaRPr lang="en-GB" dirty="0"/>
                    </a:p>
                  </a:txBody>
                  <a:tcPr/>
                </a:tc>
                <a:tc>
                  <a:txBody>
                    <a:bodyPr/>
                    <a:lstStyle/>
                    <a:p>
                      <a:r>
                        <a:rPr lang="en-GB" dirty="0"/>
                        <a:t>114150</a:t>
                      </a:r>
                    </a:p>
                  </a:txBody>
                  <a:tcPr/>
                </a:tc>
                <a:tc>
                  <a:txBody>
                    <a:bodyPr/>
                    <a:lstStyle/>
                    <a:p>
                      <a:r>
                        <a:rPr lang="en-GB" dirty="0"/>
                        <a:t>2</a:t>
                      </a:r>
                    </a:p>
                  </a:txBody>
                  <a:tcPr/>
                </a:tc>
                <a:extLst>
                  <a:ext uri="{0D108BD9-81ED-4DB2-BD59-A6C34878D82A}">
                    <a16:rowId xmlns:a16="http://schemas.microsoft.com/office/drawing/2014/main" val="2743989095"/>
                  </a:ext>
                </a:extLst>
              </a:tr>
              <a:tr h="485775">
                <a:tc>
                  <a:txBody>
                    <a:bodyPr/>
                    <a:lstStyle/>
                    <a:p>
                      <a:r>
                        <a:rPr lang="en-US" dirty="0"/>
                        <a:t>Natural Resources &amp; Conservation</a:t>
                      </a:r>
                      <a:endParaRPr lang="en-GB" dirty="0"/>
                    </a:p>
                  </a:txBody>
                  <a:tcPr/>
                </a:tc>
                <a:tc>
                  <a:txBody>
                    <a:bodyPr/>
                    <a:lstStyle/>
                    <a:p>
                      <a:r>
                        <a:rPr lang="en-GB" dirty="0"/>
                        <a:t>37500</a:t>
                      </a:r>
                    </a:p>
                  </a:txBody>
                  <a:tcPr/>
                </a:tc>
                <a:tc>
                  <a:txBody>
                    <a:bodyPr/>
                    <a:lstStyle/>
                    <a:p>
                      <a:r>
                        <a:rPr lang="en-GB" dirty="0"/>
                        <a:t>1</a:t>
                      </a:r>
                    </a:p>
                  </a:txBody>
                  <a:tcPr/>
                </a:tc>
                <a:extLst>
                  <a:ext uri="{0D108BD9-81ED-4DB2-BD59-A6C34878D82A}">
                    <a16:rowId xmlns:a16="http://schemas.microsoft.com/office/drawing/2014/main" val="4254108579"/>
                  </a:ext>
                </a:extLst>
              </a:tr>
              <a:tr h="485775">
                <a:tc>
                  <a:txBody>
                    <a:bodyPr/>
                    <a:lstStyle/>
                    <a:p>
                      <a:r>
                        <a:rPr lang="en-US" b="1" dirty="0"/>
                        <a:t>Total</a:t>
                      </a:r>
                      <a:endParaRPr lang="en-GB" b="1" dirty="0"/>
                    </a:p>
                  </a:txBody>
                  <a:tcPr/>
                </a:tc>
                <a:tc>
                  <a:txBody>
                    <a:bodyPr/>
                    <a:lstStyle/>
                    <a:p>
                      <a:r>
                        <a:rPr lang="en-GB" b="1" dirty="0"/>
                        <a:t>6 174 899</a:t>
                      </a:r>
                    </a:p>
                  </a:txBody>
                  <a:tcPr/>
                </a:tc>
                <a:tc>
                  <a:txBody>
                    <a:bodyPr/>
                    <a:lstStyle/>
                    <a:p>
                      <a:endParaRPr lang="en-GB" b="1" dirty="0"/>
                    </a:p>
                  </a:txBody>
                  <a:tcPr/>
                </a:tc>
                <a:extLst>
                  <a:ext uri="{0D108BD9-81ED-4DB2-BD59-A6C34878D82A}">
                    <a16:rowId xmlns:a16="http://schemas.microsoft.com/office/drawing/2014/main" val="1371162222"/>
                  </a:ext>
                </a:extLst>
              </a:tr>
            </a:tbl>
          </a:graphicData>
        </a:graphic>
      </p:graphicFrame>
      <p:sp>
        <p:nvSpPr>
          <p:cNvPr id="10" name="Content Placeholder 9">
            <a:extLst>
              <a:ext uri="{FF2B5EF4-FFF2-40B4-BE49-F238E27FC236}">
                <a16:creationId xmlns:a16="http://schemas.microsoft.com/office/drawing/2014/main" id="{69EDB863-4C76-4BD0-F6D0-211301A84896}"/>
              </a:ext>
            </a:extLst>
          </p:cNvPr>
          <p:cNvSpPr>
            <a:spLocks noGrp="1"/>
          </p:cNvSpPr>
          <p:nvPr>
            <p:ph sz="half" idx="2"/>
          </p:nvPr>
        </p:nvSpPr>
        <p:spPr>
          <a:xfrm>
            <a:off x="5943600" y="1592317"/>
            <a:ext cx="3208282" cy="3741683"/>
          </a:xfrm>
        </p:spPr>
        <p:txBody>
          <a:bodyPr>
            <a:normAutofit/>
          </a:bodyPr>
          <a:lstStyle/>
          <a:p>
            <a:r>
              <a:rPr lang="en-US" sz="2400" dirty="0"/>
              <a:t>Draw Pie chart here</a:t>
            </a:r>
            <a:endParaRPr lang="en-GB" sz="24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5" name="Chart 4">
            <a:extLst>
              <a:ext uri="{FF2B5EF4-FFF2-40B4-BE49-F238E27FC236}">
                <a16:creationId xmlns:a16="http://schemas.microsoft.com/office/drawing/2014/main" id="{2ADD7F23-4FD9-B5CD-79FB-80DBD360EA18}"/>
              </a:ext>
            </a:extLst>
          </p:cNvPr>
          <p:cNvGraphicFramePr/>
          <p:nvPr>
            <p:extLst>
              <p:ext uri="{D42A27DB-BD31-4B8C-83A1-F6EECF244321}">
                <p14:modId xmlns:p14="http://schemas.microsoft.com/office/powerpoint/2010/main" val="1602300228"/>
              </p:ext>
            </p:extLst>
          </p:nvPr>
        </p:nvGraphicFramePr>
        <p:xfrm>
          <a:off x="4800600" y="1607906"/>
          <a:ext cx="4644259" cy="3552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ANALYSIS OF ONE SECTOR EG  </a:t>
            </a:r>
            <a:endParaRPr lang="en-ZW" sz="2800" dirty="0">
              <a:solidFill>
                <a:prstClr val="black"/>
              </a:solidFill>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31658416"/>
              </p:ext>
            </p:extLst>
          </p:nvPr>
        </p:nvGraphicFramePr>
        <p:xfrm>
          <a:off x="266698" y="1752600"/>
          <a:ext cx="8610603" cy="3878961"/>
        </p:xfrm>
        <a:graphic>
          <a:graphicData uri="http://schemas.openxmlformats.org/drawingml/2006/table">
            <a:tbl>
              <a:tblPr firstRow="1" firstCol="1" bandRow="1">
                <a:tableStyleId>{5C22544A-7EE6-4342-B048-85BDC9FD1C3A}</a:tableStyleId>
              </a:tblPr>
              <a:tblGrid>
                <a:gridCol w="1210651">
                  <a:extLst>
                    <a:ext uri="{9D8B030D-6E8A-4147-A177-3AD203B41FA5}">
                      <a16:colId xmlns:a16="http://schemas.microsoft.com/office/drawing/2014/main" val="3936495378"/>
                    </a:ext>
                  </a:extLst>
                </a:gridCol>
                <a:gridCol w="576910">
                  <a:extLst>
                    <a:ext uri="{9D8B030D-6E8A-4147-A177-3AD203B41FA5}">
                      <a16:colId xmlns:a16="http://schemas.microsoft.com/office/drawing/2014/main" val="714574526"/>
                    </a:ext>
                  </a:extLst>
                </a:gridCol>
                <a:gridCol w="699181">
                  <a:extLst>
                    <a:ext uri="{9D8B030D-6E8A-4147-A177-3AD203B41FA5}">
                      <a16:colId xmlns:a16="http://schemas.microsoft.com/office/drawing/2014/main" val="3020788596"/>
                    </a:ext>
                  </a:extLst>
                </a:gridCol>
                <a:gridCol w="747400">
                  <a:extLst>
                    <a:ext uri="{9D8B030D-6E8A-4147-A177-3AD203B41FA5}">
                      <a16:colId xmlns:a16="http://schemas.microsoft.com/office/drawing/2014/main" val="211564666"/>
                    </a:ext>
                  </a:extLst>
                </a:gridCol>
                <a:gridCol w="418476">
                  <a:extLst>
                    <a:ext uri="{9D8B030D-6E8A-4147-A177-3AD203B41FA5}">
                      <a16:colId xmlns:a16="http://schemas.microsoft.com/office/drawing/2014/main" val="671727174"/>
                    </a:ext>
                  </a:extLst>
                </a:gridCol>
                <a:gridCol w="695737">
                  <a:extLst>
                    <a:ext uri="{9D8B030D-6E8A-4147-A177-3AD203B41FA5}">
                      <a16:colId xmlns:a16="http://schemas.microsoft.com/office/drawing/2014/main" val="21364279"/>
                    </a:ext>
                  </a:extLst>
                </a:gridCol>
                <a:gridCol w="575188">
                  <a:extLst>
                    <a:ext uri="{9D8B030D-6E8A-4147-A177-3AD203B41FA5}">
                      <a16:colId xmlns:a16="http://schemas.microsoft.com/office/drawing/2014/main" val="2568838607"/>
                    </a:ext>
                  </a:extLst>
                </a:gridCol>
                <a:gridCol w="568300">
                  <a:extLst>
                    <a:ext uri="{9D8B030D-6E8A-4147-A177-3AD203B41FA5}">
                      <a16:colId xmlns:a16="http://schemas.microsoft.com/office/drawing/2014/main" val="1379655292"/>
                    </a:ext>
                  </a:extLst>
                </a:gridCol>
                <a:gridCol w="699181">
                  <a:extLst>
                    <a:ext uri="{9D8B030D-6E8A-4147-A177-3AD203B41FA5}">
                      <a16:colId xmlns:a16="http://schemas.microsoft.com/office/drawing/2014/main" val="459410033"/>
                    </a:ext>
                  </a:extLst>
                </a:gridCol>
                <a:gridCol w="675071">
                  <a:extLst>
                    <a:ext uri="{9D8B030D-6E8A-4147-A177-3AD203B41FA5}">
                      <a16:colId xmlns:a16="http://schemas.microsoft.com/office/drawing/2014/main" val="1082926060"/>
                    </a:ext>
                  </a:extLst>
                </a:gridCol>
                <a:gridCol w="526969">
                  <a:extLst>
                    <a:ext uri="{9D8B030D-6E8A-4147-A177-3AD203B41FA5}">
                      <a16:colId xmlns:a16="http://schemas.microsoft.com/office/drawing/2014/main" val="3849156041"/>
                    </a:ext>
                  </a:extLst>
                </a:gridCol>
                <a:gridCol w="644073">
                  <a:extLst>
                    <a:ext uri="{9D8B030D-6E8A-4147-A177-3AD203B41FA5}">
                      <a16:colId xmlns:a16="http://schemas.microsoft.com/office/drawing/2014/main" val="3398442369"/>
                    </a:ext>
                  </a:extLst>
                </a:gridCol>
                <a:gridCol w="573466">
                  <a:extLst>
                    <a:ext uri="{9D8B030D-6E8A-4147-A177-3AD203B41FA5}">
                      <a16:colId xmlns:a16="http://schemas.microsoft.com/office/drawing/2014/main" val="2048575833"/>
                    </a:ext>
                  </a:extLst>
                </a:gridCol>
              </a:tblGrid>
              <a:tr h="188913">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6">
                  <a:txBody>
                    <a:bodyPr/>
                    <a:lstStyle/>
                    <a:p>
                      <a:pPr algn="ctr">
                        <a:lnSpc>
                          <a:spcPct val="107000"/>
                        </a:lnSpc>
                        <a:spcAft>
                          <a:spcPts val="800"/>
                        </a:spcAft>
                      </a:pPr>
                      <a:r>
                        <a:rPr lang="en-ZA" sz="2000" kern="1200">
                          <a:effectLst/>
                        </a:rPr>
                        <a:t>Women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6">
                  <a:txBody>
                    <a:bodyPr/>
                    <a:lstStyle/>
                    <a:p>
                      <a:pPr algn="ctr">
                        <a:lnSpc>
                          <a:spcPct val="107000"/>
                        </a:lnSpc>
                        <a:spcAft>
                          <a:spcPts val="800"/>
                        </a:spcAft>
                      </a:pPr>
                      <a:r>
                        <a:rPr lang="en-ZA" sz="2000" kern="1200">
                          <a:effectLst/>
                        </a:rPr>
                        <a:t>Men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29213304"/>
                  </a:ext>
                </a:extLst>
              </a:tr>
              <a:tr h="188913">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635817430"/>
                  </a:ext>
                </a:extLst>
              </a:tr>
              <a:tr h="504190">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Below 15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15-35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36-59</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60+</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PLWD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Below 15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15-35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36-59</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60+</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PLWD</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2782843474"/>
                  </a:ext>
                </a:extLst>
              </a:tr>
              <a:tr h="188913">
                <a:tc>
                  <a:txBody>
                    <a:bodyPr/>
                    <a:lstStyle/>
                    <a:p>
                      <a:pPr>
                        <a:lnSpc>
                          <a:spcPct val="107000"/>
                        </a:lnSpc>
                        <a:spcAft>
                          <a:spcPts val="800"/>
                        </a:spcAft>
                      </a:pPr>
                      <a:r>
                        <a:rPr lang="en-ZA" sz="2000" kern="1200">
                          <a:effectLst/>
                        </a:rPr>
                        <a:t>Education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500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200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30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10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740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dirty="0">
                          <a:effectLst/>
                        </a:rPr>
                        <a:t> 600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00" dirty="0">
                          <a:effectLst/>
                        </a:rPr>
                        <a:t> 150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7</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772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3339828360"/>
                  </a:ext>
                </a:extLst>
              </a:tr>
              <a:tr h="188913">
                <a:tc>
                  <a:txBody>
                    <a:bodyPr/>
                    <a:lstStyle/>
                    <a:p>
                      <a:pPr>
                        <a:lnSpc>
                          <a:spcPct val="107000"/>
                        </a:lnSpc>
                        <a:spcAft>
                          <a:spcPts val="800"/>
                        </a:spcAft>
                      </a:pPr>
                      <a:r>
                        <a:rPr lang="en-ZA" sz="2000" kern="1200">
                          <a:effectLst/>
                        </a:rPr>
                        <a:t>Housing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dirty="0">
                          <a:effectLst/>
                        </a:rPr>
                        <a:t> 50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pPr>
                      <a:r>
                        <a:rPr lang="en-ZA" sz="2000" kern="100" dirty="0">
                          <a:effectLst/>
                          <a:latin typeface="Calibri" panose="020F0502020204030204" pitchFamily="34" charset="0"/>
                          <a:cs typeface="Arial" panose="020B0604020202020204" pitchFamily="34" charset="0"/>
                        </a:rPr>
                        <a:t>200</a:t>
                      </a:r>
                    </a:p>
                  </a:txBody>
                  <a:tcPr marL="68580" marR="68580" marT="9525" marB="0"/>
                </a:tc>
                <a:tc>
                  <a:txBody>
                    <a:bodyPr/>
                    <a:lstStyle/>
                    <a:p>
                      <a:pPr>
                        <a:lnSpc>
                          <a:spcPct val="107000"/>
                        </a:lnSpc>
                        <a:spcAft>
                          <a:spcPts val="800"/>
                        </a:spcAft>
                      </a:pPr>
                      <a:r>
                        <a:rPr lang="en-ZA" sz="2000" kern="1200" dirty="0">
                          <a:effectLst/>
                        </a:rPr>
                        <a:t> 150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80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585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65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450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100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3</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618</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2437385966"/>
                  </a:ext>
                </a:extLst>
              </a:tr>
              <a:tr h="368300">
                <a:tc>
                  <a:txBody>
                    <a:bodyPr/>
                    <a:lstStyle/>
                    <a:p>
                      <a:pPr>
                        <a:lnSpc>
                          <a:spcPct val="107000"/>
                        </a:lnSpc>
                        <a:spcAft>
                          <a:spcPts val="800"/>
                        </a:spcAft>
                      </a:pPr>
                      <a:r>
                        <a:rPr lang="en-ZA" sz="2000" kern="1200">
                          <a:effectLst/>
                        </a:rPr>
                        <a:t>Social amenities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300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600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450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50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15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1415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350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650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500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20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1500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1757459421"/>
                  </a:ext>
                </a:extLst>
              </a:tr>
              <a:tr h="188913">
                <a:tc>
                  <a:txBody>
                    <a:bodyPr/>
                    <a:lstStyle/>
                    <a:p>
                      <a:pPr>
                        <a:lnSpc>
                          <a:spcPct val="107000"/>
                        </a:lnSpc>
                        <a:spcAft>
                          <a:spcPts val="800"/>
                        </a:spcAft>
                      </a:pPr>
                      <a:r>
                        <a:rPr lang="en-ZA" sz="2000" kern="12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850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1000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680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130 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30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1790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915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1250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615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30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2890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1456324611"/>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36260462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sp>
        <p:nvSpPr>
          <p:cNvPr id="10" name="Content Placeholder 9">
            <a:extLst>
              <a:ext uri="{FF2B5EF4-FFF2-40B4-BE49-F238E27FC236}">
                <a16:creationId xmlns:a16="http://schemas.microsoft.com/office/drawing/2014/main" id="{69EDB863-4C76-4BD0-F6D0-211301A84896}"/>
              </a:ext>
            </a:extLst>
          </p:cNvPr>
          <p:cNvSpPr>
            <a:spLocks noGrp="1"/>
          </p:cNvSpPr>
          <p:nvPr>
            <p:ph sz="half" idx="2"/>
          </p:nvPr>
        </p:nvSpPr>
        <p:spPr>
          <a:xfrm>
            <a:off x="5257800" y="1587910"/>
            <a:ext cx="3733800" cy="4355690"/>
          </a:xfrm>
        </p:spPr>
        <p:txBody>
          <a:bodyPr>
            <a:normAutofit fontScale="85000" lnSpcReduction="20000"/>
          </a:bodyPr>
          <a:lstStyle/>
          <a:p>
            <a:r>
              <a:rPr lang="en-GB" sz="2400" dirty="0"/>
              <a:t>PHOTO </a:t>
            </a: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3" name="Content Placeholder 2"/>
          <p:cNvSpPr>
            <a:spLocks noGrp="1"/>
          </p:cNvSpPr>
          <p:nvPr>
            <p:ph sz="half" idx="1"/>
          </p:nvPr>
        </p:nvSpPr>
        <p:spPr/>
        <p:txBody>
          <a:bodyPr>
            <a:normAutofit fontScale="85000" lnSpcReduction="20000"/>
          </a:bodyPr>
          <a:lstStyle/>
          <a:p>
            <a:r>
              <a:rPr lang="en-ZA" dirty="0"/>
              <a:t>Please explain how you are ensuring that women and men, boys and girls benefit equally, or that disparities are challenged through GRB</a:t>
            </a:r>
          </a:p>
          <a:p>
            <a:pPr marL="0" indent="0">
              <a:buNone/>
            </a:pPr>
            <a:r>
              <a:rPr lang="en-US" dirty="0"/>
              <a:t>- Involve Diverse Voices: Engage women, men, boys, and girls from various backgrounds in the budgeting process. This can be done through public consultations, focus groups, and surveys to ensure that their perspectives and needs are considered.</a:t>
            </a:r>
            <a:r>
              <a:rPr lang="en-ZA" dirty="0"/>
              <a:t> </a:t>
            </a:r>
          </a:p>
        </p:txBody>
      </p:sp>
      <p:pic>
        <p:nvPicPr>
          <p:cNvPr id="4" name="Picture 3">
            <a:extLst>
              <a:ext uri="{FF2B5EF4-FFF2-40B4-BE49-F238E27FC236}">
                <a16:creationId xmlns:a16="http://schemas.microsoft.com/office/drawing/2014/main" id="{3D357BD6-D7FE-BB8D-B21B-4228F3208E9E}"/>
              </a:ext>
            </a:extLst>
          </p:cNvPr>
          <p:cNvPicPr>
            <a:picLocks noChangeAspect="1"/>
          </p:cNvPicPr>
          <p:nvPr/>
        </p:nvPicPr>
        <p:blipFill>
          <a:blip r:embed="rId2"/>
          <a:stretch>
            <a:fillRect/>
          </a:stretch>
        </p:blipFill>
        <p:spPr>
          <a:xfrm>
            <a:off x="4601966" y="1447800"/>
            <a:ext cx="4121013" cy="2316162"/>
          </a:xfrm>
          <a:prstGeom prst="rect">
            <a:avLst/>
          </a:prstGeom>
        </p:spPr>
      </p:pic>
    </p:spTree>
    <p:extLst>
      <p:ext uri="{BB962C8B-B14F-4D97-AF65-F5344CB8AC3E}">
        <p14:creationId xmlns:p14="http://schemas.microsoft.com/office/powerpoint/2010/main" val="187555585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 EXAMPLE  </a:t>
            </a:r>
            <a:endParaRPr lang="en-ZW" sz="2800" dirty="0">
              <a:solidFill>
                <a:prstClr val="black"/>
              </a:solidFill>
              <a:ea typeface="+mn-ea"/>
              <a:cs typeface="+mn-cs"/>
            </a:endParaRP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380213893"/>
              </p:ext>
            </p:extLst>
          </p:nvPr>
        </p:nvGraphicFramePr>
        <p:xfrm>
          <a:off x="1066800" y="1981200"/>
          <a:ext cx="6159500" cy="2576388"/>
        </p:xfrm>
        <a:graphic>
          <a:graphicData uri="http://schemas.openxmlformats.org/drawingml/2006/table">
            <a:tbl>
              <a:tblPr firstRow="1" firstCol="1" bandRow="1">
                <a:tableStyleId>{5C22544A-7EE6-4342-B048-85BDC9FD1C3A}</a:tableStyleId>
              </a:tblPr>
              <a:tblGrid>
                <a:gridCol w="2448560">
                  <a:extLst>
                    <a:ext uri="{9D8B030D-6E8A-4147-A177-3AD203B41FA5}">
                      <a16:colId xmlns:a16="http://schemas.microsoft.com/office/drawing/2014/main" val="2176365499"/>
                    </a:ext>
                  </a:extLst>
                </a:gridCol>
                <a:gridCol w="1358900">
                  <a:extLst>
                    <a:ext uri="{9D8B030D-6E8A-4147-A177-3AD203B41FA5}">
                      <a16:colId xmlns:a16="http://schemas.microsoft.com/office/drawing/2014/main" val="346331403"/>
                    </a:ext>
                  </a:extLst>
                </a:gridCol>
                <a:gridCol w="1420495">
                  <a:extLst>
                    <a:ext uri="{9D8B030D-6E8A-4147-A177-3AD203B41FA5}">
                      <a16:colId xmlns:a16="http://schemas.microsoft.com/office/drawing/2014/main" val="3019309887"/>
                    </a:ext>
                  </a:extLst>
                </a:gridCol>
                <a:gridCol w="931545">
                  <a:extLst>
                    <a:ext uri="{9D8B030D-6E8A-4147-A177-3AD203B41FA5}">
                      <a16:colId xmlns:a16="http://schemas.microsoft.com/office/drawing/2014/main" val="1010328093"/>
                    </a:ext>
                  </a:extLst>
                </a:gridCol>
              </a:tblGrid>
              <a:tr h="365760">
                <a:tc>
                  <a:txBody>
                    <a:bodyPr/>
                    <a:lstStyle/>
                    <a:p>
                      <a:pPr>
                        <a:lnSpc>
                          <a:spcPct val="107000"/>
                        </a:lnSpc>
                        <a:spcAft>
                          <a:spcPts val="800"/>
                        </a:spcAft>
                      </a:pPr>
                      <a:r>
                        <a:rPr lang="en-ZA"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Amount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 No of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Percentage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6009269"/>
                  </a:ext>
                </a:extLst>
              </a:tr>
              <a:tr h="184150">
                <a:tc>
                  <a:txBody>
                    <a:bodyPr/>
                    <a:lstStyle/>
                    <a:p>
                      <a:pPr>
                        <a:lnSpc>
                          <a:spcPct val="107000"/>
                        </a:lnSpc>
                        <a:spcAft>
                          <a:spcPts val="800"/>
                        </a:spcAft>
                      </a:pPr>
                      <a:r>
                        <a:rPr lang="en-ZA" sz="1800" kern="100">
                          <a:effectLst/>
                        </a:rPr>
                        <a:t>Total Expenditure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1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636,355,476.00</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b="1">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b="1">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7577554"/>
                  </a:ext>
                </a:extLst>
              </a:tr>
              <a:tr h="355600">
                <a:tc>
                  <a:txBody>
                    <a:bodyPr/>
                    <a:lstStyle/>
                    <a:p>
                      <a:pPr>
                        <a:lnSpc>
                          <a:spcPct val="107000"/>
                        </a:lnSpc>
                        <a:spcAft>
                          <a:spcPts val="800"/>
                        </a:spcAft>
                      </a:pPr>
                      <a:r>
                        <a:rPr lang="en-GB" sz="1800" kern="100">
                          <a:effectLst/>
                        </a:rPr>
                        <a:t>No. of 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ZA" sz="11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618 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ZA" sz="11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618</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ZA" sz="11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51.3%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2814753"/>
                  </a:ext>
                </a:extLst>
              </a:tr>
              <a:tr h="355600">
                <a:tc>
                  <a:txBody>
                    <a:bodyPr/>
                    <a:lstStyle/>
                    <a:p>
                      <a:pPr>
                        <a:lnSpc>
                          <a:spcPct val="107000"/>
                        </a:lnSpc>
                        <a:spcAft>
                          <a:spcPts val="800"/>
                        </a:spcAft>
                      </a:pPr>
                      <a:r>
                        <a:rPr lang="en-GB" sz="1800" kern="100">
                          <a:effectLst/>
                        </a:rPr>
                        <a:t>No. of Women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ZA" sz="11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585 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ZA" sz="11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585</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ZA" sz="11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48,6%</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4458046"/>
                  </a:ext>
                </a:extLst>
              </a:tr>
              <a:tr h="184150">
                <a:tc>
                  <a:txBody>
                    <a:bodyPr/>
                    <a:lstStyle/>
                    <a:p>
                      <a:pPr>
                        <a:lnSpc>
                          <a:spcPct val="107000"/>
                        </a:lnSpc>
                        <a:spcAft>
                          <a:spcPts val="800"/>
                        </a:spcAft>
                      </a:pPr>
                      <a:r>
                        <a:rPr lang="en-GB" sz="1800" kern="100">
                          <a:effectLst/>
                        </a:rPr>
                        <a:t>Total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dirty="0">
                          <a:effectLst/>
                        </a:rPr>
                        <a:t>100%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09824008"/>
                  </a:ext>
                </a:extLst>
              </a:tr>
            </a:tbl>
          </a:graphicData>
        </a:graphic>
      </p:graphicFrame>
    </p:spTree>
    <p:extLst>
      <p:ext uri="{BB962C8B-B14F-4D97-AF65-F5344CB8AC3E}">
        <p14:creationId xmlns:p14="http://schemas.microsoft.com/office/powerpoint/2010/main" val="427194547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3" name="Content Placeholder 2"/>
          <p:cNvSpPr>
            <a:spLocks noGrp="1"/>
          </p:cNvSpPr>
          <p:nvPr>
            <p:ph idx="1"/>
          </p:nvPr>
        </p:nvSpPr>
        <p:spPr>
          <a:xfrm>
            <a:off x="457200" y="4419600"/>
            <a:ext cx="8229600" cy="1706563"/>
          </a:xfrm>
          <a:ln>
            <a:solidFill>
              <a:schemeClr val="tx1"/>
            </a:solidFill>
          </a:ln>
        </p:spPr>
        <p:txBody>
          <a:bodyPr>
            <a:normAutofit/>
          </a:bodyPr>
          <a:lstStyle/>
          <a:p>
            <a:pPr marL="0" marR="191135" lvl="0" indent="0">
              <a:lnSpc>
                <a:spcPct val="115000"/>
              </a:lnSpc>
              <a:buNone/>
            </a:pPr>
            <a:endParaRPr lang="en-ZA"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W" dirty="0"/>
          </a:p>
        </p:txBody>
      </p:sp>
      <p:sp>
        <p:nvSpPr>
          <p:cNvPr id="7" name="TextBox 6"/>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8" name="Table 8">
            <a:extLst>
              <a:ext uri="{FF2B5EF4-FFF2-40B4-BE49-F238E27FC236}">
                <a16:creationId xmlns:a16="http://schemas.microsoft.com/office/drawing/2014/main" id="{972E4A84-E591-9A23-75A2-94588F73F8FF}"/>
              </a:ext>
            </a:extLst>
          </p:cNvPr>
          <p:cNvGraphicFramePr>
            <a:graphicFrameLocks noGrp="1"/>
          </p:cNvGraphicFramePr>
          <p:nvPr>
            <p:extLst>
              <p:ext uri="{D42A27DB-BD31-4B8C-83A1-F6EECF244321}">
                <p14:modId xmlns:p14="http://schemas.microsoft.com/office/powerpoint/2010/main" val="1052042954"/>
              </p:ext>
            </p:extLst>
          </p:nvPr>
        </p:nvGraphicFramePr>
        <p:xfrm>
          <a:off x="457200" y="1417638"/>
          <a:ext cx="8382000" cy="502920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43963026"/>
                    </a:ext>
                  </a:extLst>
                </a:gridCol>
                <a:gridCol w="1397000">
                  <a:extLst>
                    <a:ext uri="{9D8B030D-6E8A-4147-A177-3AD203B41FA5}">
                      <a16:colId xmlns:a16="http://schemas.microsoft.com/office/drawing/2014/main" val="3025819700"/>
                    </a:ext>
                  </a:extLst>
                </a:gridCol>
                <a:gridCol w="1397000">
                  <a:extLst>
                    <a:ext uri="{9D8B030D-6E8A-4147-A177-3AD203B41FA5}">
                      <a16:colId xmlns:a16="http://schemas.microsoft.com/office/drawing/2014/main" val="3934976339"/>
                    </a:ext>
                  </a:extLst>
                </a:gridCol>
                <a:gridCol w="1397000">
                  <a:extLst>
                    <a:ext uri="{9D8B030D-6E8A-4147-A177-3AD203B41FA5}">
                      <a16:colId xmlns:a16="http://schemas.microsoft.com/office/drawing/2014/main" val="3175072978"/>
                    </a:ext>
                  </a:extLst>
                </a:gridCol>
                <a:gridCol w="1397000">
                  <a:extLst>
                    <a:ext uri="{9D8B030D-6E8A-4147-A177-3AD203B41FA5}">
                      <a16:colId xmlns:a16="http://schemas.microsoft.com/office/drawing/2014/main" val="4056010509"/>
                    </a:ext>
                  </a:extLst>
                </a:gridCol>
                <a:gridCol w="1397000">
                  <a:extLst>
                    <a:ext uri="{9D8B030D-6E8A-4147-A177-3AD203B41FA5}">
                      <a16:colId xmlns:a16="http://schemas.microsoft.com/office/drawing/2014/main" val="3130151300"/>
                    </a:ext>
                  </a:extLst>
                </a:gridCol>
              </a:tblGrid>
              <a:tr h="615661">
                <a:tc>
                  <a:txBody>
                    <a:bodyPr/>
                    <a:lstStyle/>
                    <a:p>
                      <a:endParaRPr lang="en-GB" dirty="0"/>
                    </a:p>
                  </a:txBody>
                  <a:tcPr/>
                </a:tc>
                <a:tc>
                  <a:txBody>
                    <a:bodyPr/>
                    <a:lstStyle/>
                    <a:p>
                      <a:r>
                        <a:rPr lang="en-US" dirty="0">
                          <a:solidFill>
                            <a:schemeClr val="tx1"/>
                          </a:solidFill>
                        </a:rPr>
                        <a:t>Income (A)</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Expenditure (B)</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Surplus/Deficit</a:t>
                      </a:r>
                      <a:endParaRPr lang="en-GB" dirty="0">
                        <a:solidFill>
                          <a:schemeClr val="tx1"/>
                        </a:solidFill>
                      </a:endParaRPr>
                    </a:p>
                  </a:txBody>
                  <a:tcPr/>
                </a:tc>
                <a:extLst>
                  <a:ext uri="{0D108BD9-81ED-4DB2-BD59-A6C34878D82A}">
                    <a16:rowId xmlns:a16="http://schemas.microsoft.com/office/drawing/2014/main" val="236791387"/>
                  </a:ext>
                </a:extLst>
              </a:tr>
              <a:tr h="557027">
                <a:tc>
                  <a:txBody>
                    <a:bodyPr/>
                    <a:lstStyle/>
                    <a:p>
                      <a:r>
                        <a:rPr lang="en-US" sz="1600" dirty="0"/>
                        <a:t>Governance &amp; Administration</a:t>
                      </a:r>
                      <a:endParaRPr lang="en-GB" sz="1600" dirty="0"/>
                    </a:p>
                  </a:txBody>
                  <a:tcPr/>
                </a:tc>
                <a:tc>
                  <a:txBody>
                    <a:bodyPr/>
                    <a:lstStyle/>
                    <a:p>
                      <a:r>
                        <a:rPr lang="en-GB" dirty="0"/>
                        <a:t>2 008 649.91</a:t>
                      </a:r>
                    </a:p>
                  </a:txBody>
                  <a:tcPr/>
                </a:tc>
                <a:tc>
                  <a:txBody>
                    <a:bodyPr/>
                    <a:lstStyle/>
                    <a:p>
                      <a:endParaRPr lang="en-GB"/>
                    </a:p>
                  </a:txBody>
                  <a:tcPr/>
                </a:tc>
                <a:tc>
                  <a:txBody>
                    <a:bodyPr/>
                    <a:lstStyle/>
                    <a:p>
                      <a:r>
                        <a:rPr lang="en-GB" dirty="0"/>
                        <a:t>2 068 738.4</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427444436"/>
                  </a:ext>
                </a:extLst>
              </a:tr>
              <a:tr h="791564">
                <a:tc>
                  <a:txBody>
                    <a:bodyPr/>
                    <a:lstStyle/>
                    <a:p>
                      <a:r>
                        <a:rPr lang="en-US" sz="1600" dirty="0"/>
                        <a:t>Water, Sanitation &amp; Hygiene</a:t>
                      </a:r>
                      <a:endParaRPr lang="en-GB" sz="1600" dirty="0"/>
                    </a:p>
                  </a:txBody>
                  <a:tcPr/>
                </a:tc>
                <a:tc>
                  <a:txBody>
                    <a:bodyPr/>
                    <a:lstStyle/>
                    <a:p>
                      <a:r>
                        <a:rPr lang="en-GB" dirty="0"/>
                        <a:t>964 929.7</a:t>
                      </a:r>
                    </a:p>
                  </a:txBody>
                  <a:tcPr/>
                </a:tc>
                <a:tc>
                  <a:txBody>
                    <a:bodyPr/>
                    <a:lstStyle/>
                    <a:p>
                      <a:endParaRPr lang="en-GB"/>
                    </a:p>
                  </a:txBody>
                  <a:tcPr/>
                </a:tc>
                <a:tc>
                  <a:txBody>
                    <a:bodyPr/>
                    <a:lstStyle/>
                    <a:p>
                      <a:r>
                        <a:rPr lang="en-GB" dirty="0"/>
                        <a:t>614 506.67</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46695595"/>
                  </a:ext>
                </a:extLst>
              </a:tr>
              <a:tr h="351806">
                <a:tc>
                  <a:txBody>
                    <a:bodyPr/>
                    <a:lstStyle/>
                    <a:p>
                      <a:r>
                        <a:rPr lang="en-US" sz="1600" dirty="0"/>
                        <a:t>Social Services</a:t>
                      </a:r>
                      <a:endParaRPr lang="en-GB" sz="1600" dirty="0"/>
                    </a:p>
                  </a:txBody>
                  <a:tcPr/>
                </a:tc>
                <a:tc>
                  <a:txBody>
                    <a:bodyPr/>
                    <a:lstStyle/>
                    <a:p>
                      <a:r>
                        <a:rPr lang="en-GB" dirty="0"/>
                        <a:t>1 779 893,5</a:t>
                      </a:r>
                    </a:p>
                  </a:txBody>
                  <a:tcPr/>
                </a:tc>
                <a:tc>
                  <a:txBody>
                    <a:bodyPr/>
                    <a:lstStyle/>
                    <a:p>
                      <a:endParaRPr lang="en-GB"/>
                    </a:p>
                  </a:txBody>
                  <a:tcPr/>
                </a:tc>
                <a:tc>
                  <a:txBody>
                    <a:bodyPr/>
                    <a:lstStyle/>
                    <a:p>
                      <a:r>
                        <a:rPr lang="en-GB" dirty="0"/>
                        <a:t>2 654 985.33</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89499622"/>
                  </a:ext>
                </a:extLst>
              </a:tr>
              <a:tr h="351806">
                <a:tc>
                  <a:txBody>
                    <a:bodyPr/>
                    <a:lstStyle/>
                    <a:p>
                      <a:r>
                        <a:rPr lang="en-US" sz="1600" dirty="0"/>
                        <a:t>Roads</a:t>
                      </a:r>
                      <a:endParaRPr lang="en-GB" sz="1600" dirty="0"/>
                    </a:p>
                  </a:txBody>
                  <a:tcPr/>
                </a:tc>
                <a:tc>
                  <a:txBody>
                    <a:bodyPr/>
                    <a:lstStyle/>
                    <a:p>
                      <a:r>
                        <a:rPr lang="en-GB" dirty="0"/>
                        <a:t>3 778 746, 3</a:t>
                      </a:r>
                    </a:p>
                  </a:txBody>
                  <a:tcPr/>
                </a:tc>
                <a:tc>
                  <a:txBody>
                    <a:bodyPr/>
                    <a:lstStyle/>
                    <a:p>
                      <a:endParaRPr lang="en-GB" dirty="0"/>
                    </a:p>
                  </a:txBody>
                  <a:tcPr/>
                </a:tc>
                <a:tc>
                  <a:txBody>
                    <a:bodyPr/>
                    <a:lstStyle/>
                    <a:p>
                      <a:r>
                        <a:rPr lang="en-GB" dirty="0"/>
                        <a:t>3 535 472.93</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77597650"/>
                  </a:ext>
                </a:extLst>
              </a:tr>
              <a:tr h="557027">
                <a:tc>
                  <a:txBody>
                    <a:bodyPr/>
                    <a:lstStyle/>
                    <a:p>
                      <a:r>
                        <a:rPr lang="en-US" sz="1600" dirty="0"/>
                        <a:t>Public Safety and Security</a:t>
                      </a:r>
                      <a:endParaRPr lang="en-GB" sz="1600" dirty="0"/>
                    </a:p>
                  </a:txBody>
                  <a:tcPr/>
                </a:tc>
                <a:tc>
                  <a:txBody>
                    <a:bodyPr/>
                    <a:lstStyle/>
                    <a:p>
                      <a:r>
                        <a:rPr lang="en-GB" dirty="0"/>
                        <a:t>91 320</a:t>
                      </a:r>
                    </a:p>
                  </a:txBody>
                  <a:tcPr/>
                </a:tc>
                <a:tc>
                  <a:txBody>
                    <a:bodyPr/>
                    <a:lstStyle/>
                    <a:p>
                      <a:endParaRPr lang="en-GB"/>
                    </a:p>
                  </a:txBody>
                  <a:tcPr/>
                </a:tc>
                <a:tc>
                  <a:txBody>
                    <a:bodyPr/>
                    <a:lstStyle/>
                    <a:p>
                      <a:r>
                        <a:rPr lang="en-GB" dirty="0"/>
                        <a:t>113 711.92</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34463939"/>
                  </a:ext>
                </a:extLst>
              </a:tr>
              <a:tr h="1026101">
                <a:tc>
                  <a:txBody>
                    <a:bodyPr/>
                    <a:lstStyle/>
                    <a:p>
                      <a:r>
                        <a:rPr lang="en-US" sz="1600" dirty="0"/>
                        <a:t>Natural Resources &amp; Conservation Mgt</a:t>
                      </a:r>
                      <a:endParaRPr lang="en-GB" sz="1600" dirty="0"/>
                    </a:p>
                  </a:txBody>
                  <a:tcPr/>
                </a:tc>
                <a:tc>
                  <a:txBody>
                    <a:bodyPr/>
                    <a:lstStyle/>
                    <a:p>
                      <a:r>
                        <a:rPr lang="en-GB" dirty="0"/>
                        <a:t>210 323.75</a:t>
                      </a:r>
                    </a:p>
                  </a:txBody>
                  <a:tcPr/>
                </a:tc>
                <a:tc>
                  <a:txBody>
                    <a:bodyPr/>
                    <a:lstStyle/>
                    <a:p>
                      <a:endParaRPr lang="en-GB"/>
                    </a:p>
                  </a:txBody>
                  <a:tcPr/>
                </a:tc>
                <a:tc>
                  <a:txBody>
                    <a:bodyPr/>
                    <a:lstStyle/>
                    <a:p>
                      <a:r>
                        <a:rPr lang="en-GB" dirty="0"/>
                        <a:t>171 738.08</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9956510"/>
                  </a:ext>
                </a:extLst>
              </a:tr>
              <a:tr h="351806">
                <a:tc>
                  <a:txBody>
                    <a:bodyPr/>
                    <a:lstStyle/>
                    <a:p>
                      <a:r>
                        <a:rPr lang="en-US" b="1" dirty="0"/>
                        <a:t>Total</a:t>
                      </a:r>
                      <a:endParaRPr lang="en-GB" b="1" dirty="0"/>
                    </a:p>
                  </a:txBody>
                  <a:tcPr/>
                </a:tc>
                <a:tc>
                  <a:txBody>
                    <a:bodyPr/>
                    <a:lstStyle/>
                    <a:p>
                      <a:endParaRPr lang="en-GB" dirty="0"/>
                    </a:p>
                  </a:txBody>
                  <a:tcPr/>
                </a:tc>
                <a:tc>
                  <a:txBody>
                    <a:bodyPr/>
                    <a:lstStyle/>
                    <a:p>
                      <a:endParaRPr lang="en-GB"/>
                    </a:p>
                  </a:txBody>
                  <a:tcPr/>
                </a:tc>
                <a:tc>
                  <a:txBody>
                    <a:bodyPr/>
                    <a:lstStyle/>
                    <a:p>
                      <a:r>
                        <a:rPr lang="en-GB" dirty="0"/>
                        <a:t>9 159 153.33</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152774393"/>
                  </a:ext>
                </a:extLst>
              </a:tr>
            </a:tbl>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7" name="TextBox 6"/>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9" name="Content Placeholder 8">
            <a:extLst>
              <a:ext uri="{FF2B5EF4-FFF2-40B4-BE49-F238E27FC236}">
                <a16:creationId xmlns:a16="http://schemas.microsoft.com/office/drawing/2014/main" id="{C0249B11-A253-BA76-6140-9C152BCE20CE}"/>
              </a:ext>
            </a:extLst>
          </p:cNvPr>
          <p:cNvSpPr>
            <a:spLocks noGrp="1"/>
          </p:cNvSpPr>
          <p:nvPr>
            <p:ph idx="1"/>
          </p:nvPr>
        </p:nvSpPr>
        <p:spPr/>
        <p:txBody>
          <a:bodyPr>
            <a:normAutofit lnSpcReduction="10000"/>
          </a:bodyPr>
          <a:lstStyle/>
          <a:p>
            <a:pPr algn="just">
              <a:lnSpc>
                <a:spcPct val="150000"/>
              </a:lnSpc>
              <a:spcBef>
                <a:spcPts val="0"/>
              </a:spcBef>
            </a:pPr>
            <a:r>
              <a:rPr lang="en-GB" sz="2000" b="1" dirty="0">
                <a:solidFill>
                  <a:srgbClr val="000000"/>
                </a:solidFill>
                <a:effectLst/>
                <a:ea typeface="Calibri" panose="020F0502020204030204" pitchFamily="34" charset="0"/>
                <a:cs typeface="Times New Roman" panose="02020603050405020304" pitchFamily="18" charset="0"/>
              </a:rPr>
              <a:t>Which programmes generate more income than expenditure?</a:t>
            </a:r>
            <a:r>
              <a:rPr lang="en-GB" sz="2000" dirty="0">
                <a:solidFill>
                  <a:srgbClr val="000000"/>
                </a:solidFill>
                <a:effectLst/>
                <a:ea typeface="Calibri" panose="020F0502020204030204" pitchFamily="34" charset="0"/>
                <a:cs typeface="Times New Roman" panose="02020603050405020304" pitchFamily="18" charset="0"/>
              </a:rPr>
              <a:t> WASH &amp; Natural Resources</a:t>
            </a:r>
            <a:endParaRPr lang="en-GB" sz="2000" dirty="0">
              <a:effectLst/>
              <a:ea typeface="Calibri" panose="020F0502020204030204" pitchFamily="34" charset="0"/>
              <a:cs typeface="Times New Roman" panose="02020603050405020304" pitchFamily="18" charset="0"/>
            </a:endParaRPr>
          </a:p>
          <a:p>
            <a:pPr algn="just">
              <a:lnSpc>
                <a:spcPct val="150000"/>
              </a:lnSpc>
              <a:spcBef>
                <a:spcPts val="0"/>
              </a:spcBef>
            </a:pPr>
            <a:r>
              <a:rPr lang="en-GB" sz="2000" b="1" dirty="0">
                <a:solidFill>
                  <a:srgbClr val="000000"/>
                </a:solidFill>
                <a:effectLst/>
                <a:ea typeface="Calibri" panose="020F0502020204030204" pitchFamily="34" charset="0"/>
                <a:cs typeface="Times New Roman" panose="02020603050405020304" pitchFamily="18" charset="0"/>
              </a:rPr>
              <a:t>Which programmes spend more than they generate (i.e. they are being subsidised).  </a:t>
            </a:r>
            <a:r>
              <a:rPr lang="en-GB" sz="2000" dirty="0">
                <a:solidFill>
                  <a:srgbClr val="000000"/>
                </a:solidFill>
                <a:effectLst/>
                <a:ea typeface="Calibri" panose="020F0502020204030204" pitchFamily="34" charset="0"/>
                <a:cs typeface="Times New Roman" panose="02020603050405020304" pitchFamily="18" charset="0"/>
              </a:rPr>
              <a:t>Specify nature of activities being subsidised and funding source. Roads &amp; Governance</a:t>
            </a:r>
            <a:endParaRPr lang="en-GB" sz="2000" dirty="0">
              <a:effectLst/>
              <a:ea typeface="Calibri" panose="020F0502020204030204" pitchFamily="34" charset="0"/>
              <a:cs typeface="Times New Roman" panose="02020603050405020304" pitchFamily="18" charset="0"/>
            </a:endParaRPr>
          </a:p>
          <a:p>
            <a:pPr algn="just">
              <a:lnSpc>
                <a:spcPct val="150000"/>
              </a:lnSpc>
              <a:spcBef>
                <a:spcPts val="0"/>
              </a:spcBef>
            </a:pPr>
            <a:r>
              <a:rPr lang="en-GB" sz="2000" b="1" dirty="0">
                <a:solidFill>
                  <a:srgbClr val="000000"/>
                </a:solidFill>
                <a:effectLst/>
                <a:ea typeface="Calibri" panose="020F0502020204030204" pitchFamily="34" charset="0"/>
                <a:cs typeface="Times New Roman" panose="02020603050405020304" pitchFamily="18" charset="0"/>
              </a:rPr>
              <a:t>Are there any policies to support or guide cross-subsidization? </a:t>
            </a:r>
            <a:r>
              <a:rPr lang="en-GB" sz="2000" dirty="0">
                <a:solidFill>
                  <a:srgbClr val="000000"/>
                </a:solidFill>
                <a:effectLst/>
                <a:ea typeface="Calibri" panose="020F0502020204030204" pitchFamily="34" charset="0"/>
                <a:cs typeface="Times New Roman" panose="02020603050405020304" pitchFamily="18" charset="0"/>
              </a:rPr>
              <a:t>PFM Act</a:t>
            </a:r>
            <a:endParaRPr lang="en-GB" sz="2000" dirty="0">
              <a:effectLst/>
              <a:ea typeface="Calibri" panose="020F0502020204030204" pitchFamily="34" charset="0"/>
              <a:cs typeface="Times New Roman" panose="02020603050405020304" pitchFamily="18" charset="0"/>
            </a:endParaRPr>
          </a:p>
          <a:p>
            <a:pPr>
              <a:lnSpc>
                <a:spcPct val="150000"/>
              </a:lnSpc>
              <a:spcBef>
                <a:spcPts val="0"/>
              </a:spcBef>
            </a:pPr>
            <a:r>
              <a:rPr lang="en-GB" sz="2000" b="1" dirty="0">
                <a:solidFill>
                  <a:srgbClr val="000000"/>
                </a:solidFill>
                <a:effectLst/>
                <a:ea typeface="Calibri" panose="020F0502020204030204" pitchFamily="34" charset="0"/>
                <a:cs typeface="Times New Roman" panose="02020603050405020304" pitchFamily="18" charset="0"/>
              </a:rPr>
              <a:t>How have gender considerations influenced the cross-subsidisation of services? </a:t>
            </a:r>
            <a:r>
              <a:rPr lang="en-GB" sz="2000" dirty="0">
                <a:solidFill>
                  <a:srgbClr val="000000"/>
                </a:solidFill>
                <a:effectLst/>
                <a:ea typeface="Calibri" panose="020F0502020204030204" pitchFamily="34" charset="0"/>
                <a:cs typeface="Times New Roman" panose="02020603050405020304" pitchFamily="18" charset="0"/>
              </a:rPr>
              <a:t>N/A</a:t>
            </a:r>
            <a:endParaRPr lang="en-GB" sz="2000" dirty="0">
              <a:effectLst/>
              <a:ea typeface="Calibri" panose="020F0502020204030204" pitchFamily="34" charset="0"/>
              <a:cs typeface="Times New Roman" panose="02020603050405020304" pitchFamily="18" charset="0"/>
            </a:endParaRPr>
          </a:p>
          <a:p>
            <a:pPr algn="just">
              <a:lnSpc>
                <a:spcPct val="150000"/>
              </a:lnSpc>
              <a:spcBef>
                <a:spcPts val="0"/>
              </a:spcBef>
            </a:pPr>
            <a:r>
              <a:rPr lang="en-GB" sz="2000" b="1" dirty="0">
                <a:solidFill>
                  <a:srgbClr val="000000"/>
                </a:solidFill>
                <a:effectLst/>
                <a:ea typeface="Calibri" panose="020F0502020204030204" pitchFamily="34" charset="0"/>
                <a:cs typeface="Times New Roman" panose="02020603050405020304" pitchFamily="18" charset="0"/>
              </a:rPr>
              <a:t>What percentage of allocations have been influenced by gender considerations? </a:t>
            </a:r>
            <a:r>
              <a:rPr lang="en-GB" sz="2000" dirty="0">
                <a:solidFill>
                  <a:srgbClr val="000000"/>
                </a:solidFill>
                <a:effectLst/>
                <a:ea typeface="Calibri" panose="020F0502020204030204" pitchFamily="34" charset="0"/>
                <a:cs typeface="Times New Roman" panose="02020603050405020304" pitchFamily="18" charset="0"/>
              </a:rPr>
              <a:t>60%</a:t>
            </a:r>
            <a:endParaRPr lang="en-GB" sz="2000" dirty="0">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43367653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p:spPr>
        <p:txBody>
          <a:bodyPr>
            <a:normAutofit/>
          </a:bodyPr>
          <a:lstStyle/>
          <a:p>
            <a:r>
              <a:rPr lang="en-ZW" b="1" dirty="0"/>
              <a:t>OVERVIEW </a:t>
            </a:r>
          </a:p>
        </p:txBody>
      </p:sp>
      <p:sp>
        <p:nvSpPr>
          <p:cNvPr id="5" name="Content Placeholder 4"/>
          <p:cNvSpPr>
            <a:spLocks noGrp="1"/>
          </p:cNvSpPr>
          <p:nvPr>
            <p:ph idx="1"/>
          </p:nvPr>
        </p:nvSpPr>
        <p:spPr>
          <a:xfrm>
            <a:off x="457200" y="914400"/>
            <a:ext cx="8229600" cy="5211763"/>
          </a:xfrm>
        </p:spPr>
        <p:txBody>
          <a:bodyPr>
            <a:normAutofit/>
          </a:bodyPr>
          <a:lstStyle/>
          <a:p>
            <a:pPr marL="0" indent="0">
              <a:buNone/>
            </a:pPr>
            <a:endParaRPr lang="en-ZA" sz="2800"/>
          </a:p>
          <a:p>
            <a:endParaRPr lang="en-GB" sz="2800"/>
          </a:p>
          <a:p>
            <a:endParaRPr lang="en-GB" sz="2800"/>
          </a:p>
          <a:p>
            <a:endParaRPr lang="en-ZW" sz="2600" dirty="0"/>
          </a:p>
        </p:txBody>
      </p:sp>
      <p:graphicFrame>
        <p:nvGraphicFramePr>
          <p:cNvPr id="2" name="Table 1"/>
          <p:cNvGraphicFramePr>
            <a:graphicFrameLocks noGrp="1"/>
          </p:cNvGraphicFramePr>
          <p:nvPr>
            <p:extLst>
              <p:ext uri="{D42A27DB-BD31-4B8C-83A1-F6EECF244321}">
                <p14:modId xmlns:p14="http://schemas.microsoft.com/office/powerpoint/2010/main" val="2824107474"/>
              </p:ext>
            </p:extLst>
          </p:nvPr>
        </p:nvGraphicFramePr>
        <p:xfrm>
          <a:off x="838200" y="914400"/>
          <a:ext cx="7543801" cy="4135882"/>
        </p:xfrm>
        <a:graphic>
          <a:graphicData uri="http://schemas.openxmlformats.org/drawingml/2006/table">
            <a:tbl>
              <a:tblPr firstRow="1" firstCol="1" bandRow="1">
                <a:tableStyleId>{5C22544A-7EE6-4342-B048-85BDC9FD1C3A}</a:tableStyleId>
              </a:tblPr>
              <a:tblGrid>
                <a:gridCol w="2475062">
                  <a:extLst>
                    <a:ext uri="{9D8B030D-6E8A-4147-A177-3AD203B41FA5}">
                      <a16:colId xmlns:a16="http://schemas.microsoft.com/office/drawing/2014/main" val="20000"/>
                    </a:ext>
                  </a:extLst>
                </a:gridCol>
                <a:gridCol w="1411138">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914401">
                  <a:extLst>
                    <a:ext uri="{9D8B030D-6E8A-4147-A177-3AD203B41FA5}">
                      <a16:colId xmlns:a16="http://schemas.microsoft.com/office/drawing/2014/main" val="20004"/>
                    </a:ext>
                  </a:extLst>
                </a:gridCol>
              </a:tblGrid>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COUNTRY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ZIMBABWE</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(HUB/SPOKE)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SPOKE</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CHAMPION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FLORENCE MUDZAMIRI</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FOCAL PERSON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NYARADZAI CHISHUMBA</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8956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Latest score (year)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N/A</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60680">
                <a:tc>
                  <a:txBody>
                    <a:bodyPr/>
                    <a:lstStyle/>
                    <a:p>
                      <a:pPr>
                        <a:lnSpc>
                          <a:spcPct val="115000"/>
                        </a:lnSpc>
                        <a:spcAft>
                          <a:spcPts val="0"/>
                        </a:spcAft>
                      </a:pP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b="1" dirty="0">
                          <a:effectLst/>
                          <a:latin typeface="+mn-lt"/>
                          <a:ea typeface="Times New Roman"/>
                          <a:cs typeface="Times New Roman"/>
                        </a:rPr>
                        <a:t>Income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b="1" dirty="0">
                          <a:effectLst/>
                          <a:latin typeface="+mn-lt"/>
                          <a:ea typeface="Times New Roman"/>
                          <a:cs typeface="Times New Roman"/>
                        </a:rPr>
                        <a:t>Expenditure</a:t>
                      </a:r>
                      <a:endParaRPr lang="en-GB" sz="2800" b="1"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b="1" dirty="0">
                          <a:latin typeface="+mn-lt"/>
                        </a:rPr>
                        <a:t>% Gender Specific</a:t>
                      </a:r>
                      <a:endParaRPr lang="en-GB" b="1"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11733292"/>
                  </a:ext>
                </a:extLst>
              </a:tr>
              <a:tr h="28956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Budget  (YEAR)</a:t>
                      </a:r>
                      <a:r>
                        <a:rPr lang="en-ZA" sz="1400" baseline="0" dirty="0">
                          <a:effectLst/>
                          <a:latin typeface="Tahoma" panose="020B0604030504040204" pitchFamily="34" charset="0"/>
                          <a:ea typeface="Tahoma" panose="020B0604030504040204" pitchFamily="34" charset="0"/>
                          <a:cs typeface="Tahoma" panose="020B0604030504040204" pitchFamily="34" charset="0"/>
                        </a:rPr>
                        <a:t>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06468650"/>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Women </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a:effectLst/>
                        </a:rPr>
                        <a:t>Men </a:t>
                      </a:r>
                      <a:endParaRPr lang="en-ZA"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a:effectLst/>
                        </a:rPr>
                        <a:t>Total </a:t>
                      </a:r>
                      <a:endParaRPr lang="en-ZA"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Women </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12</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27 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39 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30</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0</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7 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7 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0 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staff overall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26</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61 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87</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26</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Population served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kumimoji="0" lang="en-ZA" sz="1100" b="0" i="0" u="none" strike="noStrike" kern="1200" cap="none" spc="0" normalizeH="0" baseline="0" noProof="0" dirty="0">
                          <a:ln>
                            <a:noFill/>
                          </a:ln>
                          <a:solidFill>
                            <a:prstClr val="black"/>
                          </a:solidFill>
                          <a:effectLst/>
                          <a:uLnTx/>
                          <a:uFillTx/>
                          <a:latin typeface="+mn-lt"/>
                          <a:ea typeface="+mn-ea"/>
                          <a:cs typeface="+mn-cs"/>
                        </a:rPr>
                        <a:t>120 248</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Key characteristics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5459027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700" b="1" dirty="0">
                <a:solidFill>
                  <a:prstClr val="black"/>
                </a:solidFill>
                <a:ea typeface="+mn-ea"/>
                <a:cs typeface="+mn-cs"/>
              </a:rPr>
              <a:t>VII. CONCLUSIONS AND NEXT STEPS</a:t>
            </a:r>
            <a:endParaRPr lang="en-ZA" dirty="0"/>
          </a:p>
        </p:txBody>
      </p:sp>
      <p:sp>
        <p:nvSpPr>
          <p:cNvPr id="10" name="Content Placeholder 9">
            <a:extLst>
              <a:ext uri="{FF2B5EF4-FFF2-40B4-BE49-F238E27FC236}">
                <a16:creationId xmlns:a16="http://schemas.microsoft.com/office/drawing/2014/main" id="{AAB69D43-64BD-7825-87DA-82AFF55A727B}"/>
              </a:ext>
            </a:extLst>
          </p:cNvPr>
          <p:cNvSpPr>
            <a:spLocks noGrp="1"/>
          </p:cNvSpPr>
          <p:nvPr>
            <p:ph idx="1"/>
          </p:nvPr>
        </p:nvSpPr>
        <p:spPr/>
        <p:txBody>
          <a:bodyPr>
            <a:normAutofit/>
          </a:bodyPr>
          <a:lstStyle/>
          <a:p>
            <a:pPr algn="just">
              <a:lnSpc>
                <a:spcPct val="107000"/>
              </a:lnSpc>
              <a:spcBef>
                <a:spcPts val="0"/>
              </a:spcBef>
            </a:pPr>
            <a:r>
              <a:rPr lang="en-GB" sz="2400" b="1" dirty="0">
                <a:effectLst/>
                <a:ea typeface="Calibri" panose="020F0502020204030204" pitchFamily="34" charset="0"/>
                <a:cs typeface="Times New Roman" panose="02020603050405020304" pitchFamily="18" charset="0"/>
              </a:rPr>
              <a:t>To what extent has the council budget contributed to gender equality and women’s empowerment?-</a:t>
            </a:r>
          </a:p>
          <a:p>
            <a:pPr marL="0" indent="0" algn="just">
              <a:lnSpc>
                <a:spcPct val="107000"/>
              </a:lnSpc>
              <a:spcBef>
                <a:spcPts val="0"/>
              </a:spcBef>
              <a:buNone/>
            </a:pPr>
            <a:r>
              <a:rPr lang="en-GB" sz="2400" dirty="0">
                <a:ea typeface="Calibri" panose="020F0502020204030204" pitchFamily="34" charset="0"/>
                <a:cs typeface="Times New Roman" panose="02020603050405020304" pitchFamily="18" charset="0"/>
              </a:rPr>
              <a:t>- </a:t>
            </a:r>
            <a:r>
              <a:rPr lang="en-GB" sz="2400" dirty="0">
                <a:effectLst/>
                <a:ea typeface="Calibri" panose="020F0502020204030204" pitchFamily="34" charset="0"/>
                <a:cs typeface="Times New Roman" panose="02020603050405020304" pitchFamily="18" charset="0"/>
              </a:rPr>
              <a:t> 70% of the budget is service delivery which include gender mainstreaming activities which leads to gender equality</a:t>
            </a:r>
          </a:p>
          <a:p>
            <a:pPr algn="just">
              <a:lnSpc>
                <a:spcPct val="107000"/>
              </a:lnSpc>
              <a:spcBef>
                <a:spcPts val="0"/>
              </a:spcBef>
            </a:pPr>
            <a:endParaRPr lang="en-GB" sz="2400" dirty="0">
              <a:ea typeface="Calibri" panose="020F0502020204030204" pitchFamily="34" charset="0"/>
              <a:cs typeface="Times New Roman" panose="02020603050405020304" pitchFamily="18" charset="0"/>
            </a:endParaRPr>
          </a:p>
          <a:p>
            <a:pPr algn="just">
              <a:lnSpc>
                <a:spcPct val="107000"/>
              </a:lnSpc>
              <a:spcBef>
                <a:spcPts val="0"/>
              </a:spcBef>
            </a:pPr>
            <a:r>
              <a:rPr lang="en-GB" sz="2400" b="1" dirty="0">
                <a:effectLst/>
                <a:ea typeface="Calibri" panose="020F0502020204030204" pitchFamily="34" charset="0"/>
                <a:cs typeface="Times New Roman" panose="02020603050405020304" pitchFamily="18" charset="0"/>
              </a:rPr>
              <a:t>What </a:t>
            </a:r>
            <a:r>
              <a:rPr lang="en-GB" sz="2400" b="1" dirty="0">
                <a:ea typeface="Calibri" panose="020F0502020204030204" pitchFamily="34" charset="0"/>
                <a:cs typeface="Times New Roman" panose="02020603050405020304" pitchFamily="18" charset="0"/>
              </a:rPr>
              <a:t>are the next steps regards gender budgeting for the council</a:t>
            </a:r>
            <a:r>
              <a:rPr lang="en-GB" sz="2400" b="1" dirty="0">
                <a:effectLst/>
                <a:ea typeface="Calibri" panose="020F0502020204030204" pitchFamily="34" charset="0"/>
              </a:rPr>
              <a:t>? </a:t>
            </a:r>
            <a:r>
              <a:rPr lang="en-GB" sz="2400" dirty="0">
                <a:effectLst/>
                <a:ea typeface="Calibri" panose="020F0502020204030204" pitchFamily="34" charset="0"/>
              </a:rPr>
              <a:t>-</a:t>
            </a:r>
            <a:r>
              <a:rPr lang="en-US" sz="2400" dirty="0">
                <a:effectLst/>
                <a:ea typeface="Calibri" panose="020F0502020204030204" pitchFamily="34" charset="0"/>
              </a:rPr>
              <a:t>Document and share successful gender budgeting initiatives and outcomes to encourage further commitment and action.</a:t>
            </a:r>
            <a:endParaRPr lang="en-GB" sz="4000" dirty="0"/>
          </a:p>
        </p:txBody>
      </p:sp>
      <p:sp>
        <p:nvSpPr>
          <p:cNvPr id="6" name="TextBox 5"/>
          <p:cNvSpPr txBox="1"/>
          <p:nvPr/>
        </p:nvSpPr>
        <p:spPr>
          <a:xfrm>
            <a:off x="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GB" sz="2400" i="1" dirty="0"/>
              <a:t> </a:t>
            </a:r>
            <a:endParaRPr lang="en-ZW" sz="2400" dirty="0"/>
          </a:p>
        </p:txBody>
      </p:sp>
    </p:spTree>
    <p:extLst>
      <p:ext uri="{BB962C8B-B14F-4D97-AF65-F5344CB8AC3E}">
        <p14:creationId xmlns:p14="http://schemas.microsoft.com/office/powerpoint/2010/main" val="426898104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marR="191135" lvl="1">
              <a:lnSpc>
                <a:spcPct val="115000"/>
              </a:lnSpc>
              <a:spcAft>
                <a:spcPts val="0"/>
              </a:spcAft>
            </a:pPr>
            <a:br>
              <a:rPr lang="en-ZW" b="1" dirty="0"/>
            </a:br>
            <a:r>
              <a:rPr lang="en-ZA" sz="31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 POLICY FRAMEWORK  </a:t>
            </a:r>
            <a:br>
              <a:rPr lang="en-ZA" dirty="0">
                <a:effectLst/>
                <a:latin typeface="Calibri" panose="020F0502020204030204" pitchFamily="34" charset="0"/>
                <a:ea typeface="Calibri" panose="020F0502020204030204" pitchFamily="34" charset="0"/>
                <a:cs typeface="Times New Roman" panose="02020603050405020304" pitchFamily="18" charset="0"/>
              </a:rPr>
            </a:br>
            <a:br>
              <a:rPr lang="en-ZW" b="1" dirty="0"/>
            </a:br>
            <a:endParaRPr lang="en-ZW" b="1" dirty="0"/>
          </a:p>
        </p:txBody>
      </p:sp>
      <p:sp>
        <p:nvSpPr>
          <p:cNvPr id="3" name="Content Placeholder 2"/>
          <p:cNvSpPr>
            <a:spLocks noGrp="1"/>
          </p:cNvSpPr>
          <p:nvPr>
            <p:ph sz="half" idx="1"/>
          </p:nvPr>
        </p:nvSpPr>
        <p:spPr>
          <a:xfrm>
            <a:off x="457200" y="1600200"/>
            <a:ext cx="4648200" cy="4525963"/>
          </a:xfrm>
          <a:ln>
            <a:solidFill>
              <a:schemeClr val="tx1"/>
            </a:solidFill>
          </a:ln>
        </p:spPr>
        <p:txBody>
          <a:bodyPr>
            <a:noAutofit/>
          </a:bodyPr>
          <a:lstStyle/>
          <a:p>
            <a:pPr marL="0" marR="0" lvl="0" indent="0" algn="just">
              <a:lnSpc>
                <a:spcPts val="1365"/>
              </a:lnSpc>
              <a:spcBef>
                <a:spcPts val="0"/>
              </a:spcBef>
              <a:spcAft>
                <a:spcPts val="0"/>
              </a:spcAft>
              <a:buNone/>
            </a:pPr>
            <a:endParaRPr lang="en-US" sz="2400" dirty="0">
              <a:ea typeface="Liberation Sans Narrow"/>
              <a:cs typeface="Liberation Sans Narrow"/>
            </a:endParaRPr>
          </a:p>
          <a:p>
            <a:pPr>
              <a:spcBef>
                <a:spcPts val="0"/>
              </a:spcBef>
            </a:pPr>
            <a:r>
              <a:rPr lang="en-US" sz="2400" dirty="0">
                <a:ea typeface="Liberation Sans Narrow"/>
                <a:cs typeface="Liberation Sans Narrow"/>
              </a:rPr>
              <a:t>Council is guided by </a:t>
            </a:r>
            <a:r>
              <a:rPr lang="en-US" sz="2400" dirty="0">
                <a:effectLst/>
                <a:ea typeface="Liberation Sans Narrow"/>
                <a:cs typeface="Liberation Sans Narrow"/>
              </a:rPr>
              <a:t>National Gender Policy, Constitution of Zimbabwe, National Development Strategy 1, SADC Protocol on Gender, Council Gender Policy and Development CEDAW SDGs.  </a:t>
            </a:r>
            <a:endParaRPr lang="en-GB" sz="24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25"/>
              </a:spcBef>
              <a:spcAft>
                <a:spcPts val="5"/>
              </a:spcAft>
              <a:buFont typeface="Wingdings" panose="05000000000000000000" pitchFamily="2" charset="2"/>
              <a:buChar char=""/>
            </a:pPr>
            <a:endParaRPr lang="en-GB" sz="2400" dirty="0">
              <a:ea typeface="Calibri" panose="020F0502020204030204" pitchFamily="34" charset="0"/>
              <a:cs typeface="Times New Roman" panose="02020603050405020304" pitchFamily="18" charset="0"/>
            </a:endParaRPr>
          </a:p>
          <a:p>
            <a:pPr marR="0" lvl="0" algn="just">
              <a:lnSpc>
                <a:spcPct val="107000"/>
              </a:lnSpc>
              <a:spcBef>
                <a:spcPts val="25"/>
              </a:spcBef>
              <a:spcAft>
                <a:spcPts val="5"/>
              </a:spcAft>
            </a:pPr>
            <a:r>
              <a:rPr lang="en-GB" sz="2400" dirty="0">
                <a:effectLst/>
                <a:ea typeface="Calibri" panose="020F0502020204030204" pitchFamily="34" charset="0"/>
                <a:cs typeface="Times New Roman" panose="02020603050405020304" pitchFamily="18" charset="0"/>
              </a:rPr>
              <a:t>Does the council have a gender policy and does it address issues on gender budgeting?- Yes it does</a:t>
            </a:r>
          </a:p>
          <a:p>
            <a:pPr marL="0" marR="0" indent="0">
              <a:spcBef>
                <a:spcPts val="0"/>
              </a:spcBef>
              <a:spcAft>
                <a:spcPts val="0"/>
              </a:spcAft>
              <a:buNone/>
            </a:pPr>
            <a:endParaRPr lang="en-ZW" sz="2400" dirty="0"/>
          </a:p>
        </p:txBody>
      </p:sp>
      <p:sp>
        <p:nvSpPr>
          <p:cNvPr id="5" name="Content Placeholder 4"/>
          <p:cNvSpPr>
            <a:spLocks noGrp="1"/>
          </p:cNvSpPr>
          <p:nvPr>
            <p:ph sz="half" idx="2"/>
          </p:nvPr>
        </p:nvSpPr>
        <p:spPr>
          <a:xfrm>
            <a:off x="5486400" y="1600200"/>
            <a:ext cx="3200400" cy="4525963"/>
          </a:xfrm>
          <a:ln>
            <a:solidFill>
              <a:schemeClr val="tx1"/>
            </a:solidFill>
          </a:ln>
        </p:spPr>
        <p:txBody>
          <a:bodyPr/>
          <a:lstStyle/>
          <a:p>
            <a:r>
              <a:rPr lang="en-ZA" dirty="0">
                <a:solidFill>
                  <a:srgbClr val="FF0000"/>
                </a:solidFill>
              </a:rPr>
              <a:t>Photo of the Gender Policy </a:t>
            </a: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4" name="Picture 3">
            <a:extLst>
              <a:ext uri="{FF2B5EF4-FFF2-40B4-BE49-F238E27FC236}">
                <a16:creationId xmlns:a16="http://schemas.microsoft.com/office/drawing/2014/main" id="{7F2D2AA8-73B7-38DE-0404-F4F7C9DDBC07}"/>
              </a:ext>
            </a:extLst>
          </p:cNvPr>
          <p:cNvPicPr>
            <a:picLocks noChangeAspect="1"/>
          </p:cNvPicPr>
          <p:nvPr/>
        </p:nvPicPr>
        <p:blipFill>
          <a:blip r:embed="rId2"/>
          <a:stretch>
            <a:fillRect/>
          </a:stretch>
        </p:blipFill>
        <p:spPr>
          <a:xfrm>
            <a:off x="5343874" y="1600200"/>
            <a:ext cx="3099652" cy="2514600"/>
          </a:xfrm>
          <a:prstGeom prst="rect">
            <a:avLst/>
          </a:prstGeom>
        </p:spPr>
      </p:pic>
    </p:spTree>
    <p:extLst>
      <p:ext uri="{BB962C8B-B14F-4D97-AF65-F5344CB8AC3E}">
        <p14:creationId xmlns:p14="http://schemas.microsoft.com/office/powerpoint/2010/main" val="12243576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b="1" dirty="0"/>
              <a:t>II</a:t>
            </a:r>
            <a:r>
              <a:rPr lang="en-ZA" b="1" dirty="0"/>
              <a:t>. </a:t>
            </a:r>
            <a:r>
              <a:rPr lang="en-US" sz="3600" b="1" dirty="0">
                <a:effectLst/>
                <a:latin typeface="+mn-lt"/>
                <a:ea typeface="Liberation Sans Narrow"/>
                <a:cs typeface="Liberation Sans Narrow"/>
              </a:rPr>
              <a:t>THE BUDGET PROCESS</a:t>
            </a:r>
            <a:br>
              <a:rPr lang="en-GB" sz="1800" dirty="0">
                <a:effectLst/>
                <a:latin typeface="Liberation Sans Narrow"/>
                <a:ea typeface="Liberation Sans Narrow"/>
                <a:cs typeface="Liberation Sans Narrow"/>
              </a:rPr>
            </a:br>
            <a:r>
              <a:rPr lang="en-ZA" b="1" dirty="0"/>
              <a:t>  </a:t>
            </a:r>
            <a:endParaRPr lang="en-ZA" dirty="0"/>
          </a:p>
        </p:txBody>
      </p:sp>
      <p:sp>
        <p:nvSpPr>
          <p:cNvPr id="5" name="Text Placeholder 4"/>
          <p:cNvSpPr>
            <a:spLocks noGrp="1"/>
          </p:cNvSpPr>
          <p:nvPr>
            <p:ph type="body" idx="1"/>
          </p:nvPr>
        </p:nvSpPr>
        <p:spPr>
          <a:xfrm>
            <a:off x="381000" y="914188"/>
            <a:ext cx="4040188" cy="639762"/>
          </a:xfrm>
        </p:spPr>
        <p:txBody>
          <a:bodyPr/>
          <a:lstStyle/>
          <a:p>
            <a:r>
              <a:rPr lang="en-ZA" dirty="0"/>
              <a:t>Detail</a:t>
            </a:r>
          </a:p>
        </p:txBody>
      </p:sp>
      <p:sp>
        <p:nvSpPr>
          <p:cNvPr id="7" name="Content Placeholder 6"/>
          <p:cNvSpPr>
            <a:spLocks noGrp="1"/>
          </p:cNvSpPr>
          <p:nvPr>
            <p:ph sz="half" idx="2"/>
          </p:nvPr>
        </p:nvSpPr>
        <p:spPr>
          <a:xfrm>
            <a:off x="457200" y="1066800"/>
            <a:ext cx="4572000" cy="5323057"/>
          </a:xfrm>
          <a:ln>
            <a:solidFill>
              <a:schemeClr val="tx1"/>
            </a:solidFill>
          </a:ln>
        </p:spPr>
        <p:txBody>
          <a:bodyPr>
            <a:noAutofit/>
          </a:bodyPr>
          <a:lstStyle/>
          <a:p>
            <a:pPr marR="151130" algn="just">
              <a:spcBef>
                <a:spcPts val="0"/>
              </a:spcBef>
              <a:tabLst>
                <a:tab pos="3150235" algn="l"/>
              </a:tabLst>
            </a:pPr>
            <a:r>
              <a:rPr lang="en-US" sz="1800" b="1" dirty="0">
                <a:effectLst/>
                <a:ea typeface="Liberation Sans Narrow"/>
                <a:cs typeface="Liberation Sans Narrow"/>
              </a:rPr>
              <a:t>How did the council integrate gender and inclusion in budget planning? </a:t>
            </a:r>
            <a:r>
              <a:rPr lang="en-US" sz="1800" dirty="0">
                <a:effectLst/>
                <a:ea typeface="Liberation Sans Narrow"/>
                <a:cs typeface="Liberation Sans Narrow"/>
              </a:rPr>
              <a:t>Consultations</a:t>
            </a:r>
          </a:p>
          <a:p>
            <a:pPr marL="0" marR="151130" lvl="0" indent="0" algn="just">
              <a:spcBef>
                <a:spcPts val="0"/>
              </a:spcBef>
              <a:spcAft>
                <a:spcPts val="0"/>
              </a:spcAft>
              <a:buNone/>
              <a:tabLst>
                <a:tab pos="3150235" algn="l"/>
              </a:tabLst>
            </a:pPr>
            <a:r>
              <a:rPr lang="en-US" sz="1800" dirty="0">
                <a:effectLst/>
                <a:ea typeface="Liberation Sans Narrow"/>
                <a:cs typeface="Liberation Sans Narrow"/>
              </a:rPr>
              <a:t> </a:t>
            </a:r>
            <a:endParaRPr lang="en-GB" sz="1800" dirty="0">
              <a:effectLst/>
              <a:ea typeface="Liberation Sans Narrow"/>
              <a:cs typeface="Liberation Sans Narrow"/>
            </a:endParaRPr>
          </a:p>
          <a:p>
            <a:pPr marR="151130" algn="just">
              <a:spcBef>
                <a:spcPts val="0"/>
              </a:spcBef>
              <a:tabLst>
                <a:tab pos="3150235" algn="l"/>
              </a:tabLst>
            </a:pPr>
            <a:r>
              <a:rPr lang="en-US" sz="1800" b="1" dirty="0">
                <a:effectLst/>
                <a:ea typeface="Liberation Sans Narrow"/>
                <a:cs typeface="Liberation Sans Narrow"/>
              </a:rPr>
              <a:t>How did the council integrate gender and inclusion into budget consultations?– </a:t>
            </a:r>
            <a:r>
              <a:rPr lang="en-US" sz="1800" dirty="0">
                <a:effectLst/>
                <a:ea typeface="Liberation Sans Narrow"/>
                <a:cs typeface="Liberation Sans Narrow"/>
              </a:rPr>
              <a:t>Council carried out physical budget consultation with various groups including PWD, business communities, informal traders </a:t>
            </a:r>
            <a:r>
              <a:rPr lang="en-US" sz="1800" dirty="0" err="1">
                <a:effectLst/>
                <a:ea typeface="Liberation Sans Narrow"/>
                <a:cs typeface="Liberation Sans Narrow"/>
              </a:rPr>
              <a:t>e.t.c</a:t>
            </a:r>
            <a:endParaRPr lang="en-GB" sz="1800" dirty="0">
              <a:effectLst/>
              <a:ea typeface="Liberation Sans Narrow"/>
              <a:cs typeface="Liberation Sans Narrow"/>
            </a:endParaRPr>
          </a:p>
          <a:p>
            <a:pPr marL="0" marR="151130" lvl="0" indent="0" algn="just">
              <a:spcBef>
                <a:spcPts val="0"/>
              </a:spcBef>
              <a:spcAft>
                <a:spcPts val="0"/>
              </a:spcAft>
              <a:buNone/>
              <a:tabLst>
                <a:tab pos="3150235" algn="l"/>
              </a:tabLst>
            </a:pPr>
            <a:endParaRPr lang="en-US" sz="1800" dirty="0">
              <a:effectLst/>
              <a:ea typeface="Liberation Sans Narrow"/>
              <a:cs typeface="Liberation Sans Narrow"/>
            </a:endParaRPr>
          </a:p>
          <a:p>
            <a:pPr marR="151130" algn="just">
              <a:spcBef>
                <a:spcPts val="0"/>
              </a:spcBef>
              <a:tabLst>
                <a:tab pos="3150235" algn="l"/>
              </a:tabLst>
            </a:pPr>
            <a:r>
              <a:rPr lang="en-US" sz="1800" b="1" dirty="0">
                <a:effectLst/>
                <a:ea typeface="Liberation Sans Narrow"/>
                <a:cs typeface="Liberation Sans Narrow"/>
              </a:rPr>
              <a:t>How did the council ensure that the budget consultation process was inclusive i.e., “no one is left behind”, e.g., that every resident including the hearing and visually impaired knew about meetings. Please cite all methods used. </a:t>
            </a:r>
            <a:r>
              <a:rPr lang="en-US" sz="1800" dirty="0" err="1">
                <a:effectLst/>
                <a:ea typeface="Liberation Sans Narrow"/>
                <a:cs typeface="Liberation Sans Narrow"/>
              </a:rPr>
              <a:t>Coummunication</a:t>
            </a:r>
            <a:r>
              <a:rPr lang="en-US" sz="1800" dirty="0">
                <a:effectLst/>
                <a:ea typeface="Liberation Sans Narrow"/>
                <a:cs typeface="Liberation Sans Narrow"/>
              </a:rPr>
              <a:t> was done through local leadership and through public notices</a:t>
            </a:r>
            <a:endParaRPr lang="en-US" sz="1800" dirty="0">
              <a:ea typeface="Liberation Sans Narrow"/>
              <a:cs typeface="Liberation Sans Narrow"/>
            </a:endParaRPr>
          </a:p>
          <a:p>
            <a:pPr marL="0" marR="151130" lvl="0" indent="0" algn="just">
              <a:spcBef>
                <a:spcPts val="0"/>
              </a:spcBef>
              <a:spcAft>
                <a:spcPts val="0"/>
              </a:spcAft>
              <a:buNone/>
              <a:tabLst>
                <a:tab pos="3150235" algn="l"/>
              </a:tabLst>
            </a:pPr>
            <a:endParaRPr lang="en-US" sz="1200" dirty="0">
              <a:effectLst/>
              <a:ea typeface="Liberation Sans Narrow"/>
              <a:cs typeface="Liberation Sans Narrow"/>
            </a:endParaRPr>
          </a:p>
        </p:txBody>
      </p:sp>
      <p:sp>
        <p:nvSpPr>
          <p:cNvPr id="8" name="Text Placeholder 7"/>
          <p:cNvSpPr>
            <a:spLocks noGrp="1"/>
          </p:cNvSpPr>
          <p:nvPr>
            <p:ph type="body" sz="quarter" idx="3"/>
          </p:nvPr>
        </p:nvSpPr>
        <p:spPr>
          <a:xfrm>
            <a:off x="4598276" y="923117"/>
            <a:ext cx="4041775" cy="639762"/>
          </a:xfrm>
        </p:spPr>
        <p:txBody>
          <a:bodyPr/>
          <a:lstStyle/>
          <a:p>
            <a:r>
              <a:rPr lang="en-ZA" dirty="0"/>
              <a:t>Evidence</a:t>
            </a:r>
          </a:p>
        </p:txBody>
      </p:sp>
      <p:sp>
        <p:nvSpPr>
          <p:cNvPr id="9" name="Content Placeholder 8"/>
          <p:cNvSpPr>
            <a:spLocks noGrp="1"/>
          </p:cNvSpPr>
          <p:nvPr>
            <p:ph sz="quarter" idx="4"/>
          </p:nvPr>
        </p:nvSpPr>
        <p:spPr>
          <a:xfrm>
            <a:off x="5486400" y="1534347"/>
            <a:ext cx="3200400" cy="3951288"/>
          </a:xfrm>
          <a:ln>
            <a:solidFill>
              <a:schemeClr val="tx1"/>
            </a:solidFill>
          </a:ln>
        </p:spPr>
        <p:txBody>
          <a:bodyPr>
            <a:normAutofit/>
          </a:bodyPr>
          <a:lstStyle/>
          <a:p>
            <a:r>
              <a:rPr lang="en-ZA" dirty="0">
                <a:solidFill>
                  <a:srgbClr val="FF0000"/>
                </a:solidFill>
              </a:rPr>
              <a:t>Photos or video of budget consultation</a:t>
            </a:r>
          </a:p>
        </p:txBody>
      </p:sp>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3" name="Picture 2">
            <a:extLst>
              <a:ext uri="{FF2B5EF4-FFF2-40B4-BE49-F238E27FC236}">
                <a16:creationId xmlns:a16="http://schemas.microsoft.com/office/drawing/2014/main" id="{46993233-AAA7-FFA3-99DD-3E024181A915}"/>
              </a:ext>
            </a:extLst>
          </p:cNvPr>
          <p:cNvPicPr>
            <a:picLocks noChangeAspect="1"/>
          </p:cNvPicPr>
          <p:nvPr/>
        </p:nvPicPr>
        <p:blipFill>
          <a:blip r:embed="rId2"/>
          <a:stretch>
            <a:fillRect/>
          </a:stretch>
        </p:blipFill>
        <p:spPr>
          <a:xfrm>
            <a:off x="5206288" y="1426567"/>
            <a:ext cx="4035902" cy="3962743"/>
          </a:xfrm>
          <a:prstGeom prst="rect">
            <a:avLst/>
          </a:prstGeom>
        </p:spPr>
      </p:pic>
    </p:spTree>
    <p:extLst>
      <p:ext uri="{BB962C8B-B14F-4D97-AF65-F5344CB8AC3E}">
        <p14:creationId xmlns:p14="http://schemas.microsoft.com/office/powerpoint/2010/main" val="21581044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701" y="-228812"/>
            <a:ext cx="8229600" cy="1143000"/>
          </a:xfrm>
        </p:spPr>
        <p:txBody>
          <a:bodyPr>
            <a:normAutofit fontScale="90000"/>
          </a:bodyPr>
          <a:lstStyle/>
          <a:p>
            <a:r>
              <a:rPr lang="en-ZA" b="1" dirty="0"/>
              <a:t>II. </a:t>
            </a:r>
            <a:r>
              <a:rPr lang="en-US" sz="3600" b="1" dirty="0">
                <a:effectLst/>
                <a:latin typeface="+mn-lt"/>
                <a:ea typeface="Liberation Sans Narrow"/>
                <a:cs typeface="Liberation Sans Narrow"/>
              </a:rPr>
              <a:t>THE BUDGET PROCESS</a:t>
            </a:r>
            <a:br>
              <a:rPr lang="en-GB" sz="1800" dirty="0">
                <a:effectLst/>
                <a:latin typeface="Liberation Sans Narrow"/>
                <a:ea typeface="Liberation Sans Narrow"/>
                <a:cs typeface="Liberation Sans Narrow"/>
              </a:rPr>
            </a:br>
            <a:r>
              <a:rPr lang="en-ZA" b="1" dirty="0"/>
              <a:t>  </a:t>
            </a:r>
            <a:endParaRPr lang="en-ZA" dirty="0"/>
          </a:p>
        </p:txBody>
      </p:sp>
      <p:sp>
        <p:nvSpPr>
          <p:cNvPr id="5" name="Text Placeholder 4"/>
          <p:cNvSpPr>
            <a:spLocks noGrp="1"/>
          </p:cNvSpPr>
          <p:nvPr>
            <p:ph type="body" idx="1"/>
          </p:nvPr>
        </p:nvSpPr>
        <p:spPr>
          <a:xfrm>
            <a:off x="381000" y="914188"/>
            <a:ext cx="4040188" cy="639762"/>
          </a:xfrm>
        </p:spPr>
        <p:txBody>
          <a:bodyPr/>
          <a:lstStyle/>
          <a:p>
            <a:endParaRPr lang="en-ZA" dirty="0"/>
          </a:p>
        </p:txBody>
      </p:sp>
      <p:sp>
        <p:nvSpPr>
          <p:cNvPr id="7" name="Content Placeholder 6"/>
          <p:cNvSpPr>
            <a:spLocks noGrp="1"/>
          </p:cNvSpPr>
          <p:nvPr>
            <p:ph sz="half" idx="2"/>
          </p:nvPr>
        </p:nvSpPr>
        <p:spPr>
          <a:xfrm>
            <a:off x="381000" y="952091"/>
            <a:ext cx="4040188" cy="4563283"/>
          </a:xfrm>
          <a:ln>
            <a:solidFill>
              <a:schemeClr val="tx1"/>
            </a:solidFill>
          </a:ln>
        </p:spPr>
        <p:txBody>
          <a:bodyPr>
            <a:noAutofit/>
          </a:bodyPr>
          <a:lstStyle/>
          <a:p>
            <a:pPr marR="151130" algn="just">
              <a:spcBef>
                <a:spcPts val="0"/>
              </a:spcBef>
              <a:tabLst>
                <a:tab pos="3150235" algn="l"/>
              </a:tabLst>
            </a:pPr>
            <a:r>
              <a:rPr lang="en-US" sz="2200" dirty="0">
                <a:ea typeface="Liberation Sans Narrow"/>
                <a:cs typeface="Liberation Sans Narrow"/>
              </a:rPr>
              <a:t>Times and venues for consultation were given by the Ward </a:t>
            </a:r>
            <a:r>
              <a:rPr lang="en-US" sz="2200" dirty="0" err="1">
                <a:ea typeface="Liberation Sans Narrow"/>
                <a:cs typeface="Liberation Sans Narrow"/>
              </a:rPr>
              <a:t>Councillors</a:t>
            </a:r>
            <a:r>
              <a:rPr lang="en-US" sz="2200" dirty="0">
                <a:ea typeface="Liberation Sans Narrow"/>
                <a:cs typeface="Liberation Sans Narrow"/>
              </a:rPr>
              <a:t> and usually the meetings would start at 0900hrs and women , youths and PWD would participate</a:t>
            </a:r>
            <a:endParaRPr lang="en-GB" sz="2200" dirty="0">
              <a:ea typeface="Liberation Sans Narrow"/>
              <a:cs typeface="Liberation Sans Narrow"/>
            </a:endParaRPr>
          </a:p>
          <a:p>
            <a:pPr marL="0" marR="151130" lvl="0" indent="0" algn="just">
              <a:spcBef>
                <a:spcPts val="0"/>
              </a:spcBef>
              <a:spcAft>
                <a:spcPts val="0"/>
              </a:spcAft>
              <a:buNone/>
              <a:tabLst>
                <a:tab pos="3150235" algn="l"/>
              </a:tabLst>
            </a:pPr>
            <a:endParaRPr lang="en-GB" sz="2200" dirty="0">
              <a:effectLst/>
              <a:ea typeface="Calibri" panose="020F0502020204030204" pitchFamily="34" charset="0"/>
            </a:endParaRPr>
          </a:p>
          <a:p>
            <a:pPr marR="151130" algn="just">
              <a:spcBef>
                <a:spcPts val="0"/>
              </a:spcBef>
              <a:tabLst>
                <a:tab pos="3150235" algn="l"/>
              </a:tabLst>
            </a:pPr>
            <a:r>
              <a:rPr lang="en-GB" sz="2200" b="1" dirty="0">
                <a:effectLst/>
                <a:ea typeface="Calibri" panose="020F0502020204030204" pitchFamily="34" charset="0"/>
              </a:rPr>
              <a:t>Did the council make use of technology to broaden your reach? How?  </a:t>
            </a:r>
            <a:r>
              <a:rPr lang="en-GB" sz="2200" dirty="0">
                <a:ea typeface="Calibri" panose="020F0502020204030204" pitchFamily="34" charset="0"/>
              </a:rPr>
              <a:t>Use of </a:t>
            </a:r>
            <a:r>
              <a:rPr lang="en-GB" sz="2200" dirty="0" err="1">
                <a:ea typeface="Calibri" panose="020F0502020204030204" pitchFamily="34" charset="0"/>
              </a:rPr>
              <a:t>facebook</a:t>
            </a:r>
            <a:r>
              <a:rPr lang="en-GB" sz="2200" dirty="0">
                <a:ea typeface="Calibri" panose="020F0502020204030204" pitchFamily="34" charset="0"/>
              </a:rPr>
              <a:t> to give updates to those who are abroad and they also give their areas of improvement to Council via that platform</a:t>
            </a:r>
            <a:endParaRPr lang="en-GB" sz="2200" dirty="0">
              <a:solidFill>
                <a:schemeClr val="accent1"/>
              </a:solidFill>
              <a:ea typeface="Calibri" panose="020F0502020204030204" pitchFamily="34" charset="0"/>
            </a:endParaRPr>
          </a:p>
          <a:p>
            <a:pPr marL="0" marR="151130" lvl="0" indent="0" algn="just">
              <a:spcBef>
                <a:spcPts val="0"/>
              </a:spcBef>
              <a:spcAft>
                <a:spcPts val="0"/>
              </a:spcAft>
              <a:buNone/>
              <a:tabLst>
                <a:tab pos="3150235" algn="l"/>
              </a:tabLst>
            </a:pPr>
            <a:endParaRPr lang="en-GB" sz="1800" dirty="0">
              <a:effectLst/>
              <a:ea typeface="Calibri" panose="020F0502020204030204" pitchFamily="34" charset="0"/>
            </a:endParaRPr>
          </a:p>
          <a:p>
            <a:pPr marL="0" marR="151130" lvl="0" indent="0" algn="just">
              <a:spcBef>
                <a:spcPts val="0"/>
              </a:spcBef>
              <a:spcAft>
                <a:spcPts val="0"/>
              </a:spcAft>
              <a:buNone/>
              <a:tabLst>
                <a:tab pos="3150235" algn="l"/>
              </a:tabLst>
            </a:pPr>
            <a:endParaRPr lang="en-US" sz="1200" dirty="0">
              <a:effectLst/>
              <a:ea typeface="Liberation Sans Narrow"/>
              <a:cs typeface="Liberation Sans Narrow"/>
            </a:endParaRPr>
          </a:p>
        </p:txBody>
      </p:sp>
      <p:sp>
        <p:nvSpPr>
          <p:cNvPr id="8" name="Text Placeholder 7"/>
          <p:cNvSpPr>
            <a:spLocks noGrp="1"/>
          </p:cNvSpPr>
          <p:nvPr>
            <p:ph type="body" sz="quarter" idx="3"/>
          </p:nvPr>
        </p:nvSpPr>
        <p:spPr>
          <a:xfrm>
            <a:off x="4598276" y="923117"/>
            <a:ext cx="4041775" cy="639762"/>
          </a:xfrm>
        </p:spPr>
        <p:txBody>
          <a:bodyPr/>
          <a:lstStyle/>
          <a:p>
            <a:endParaRPr lang="en-ZA" dirty="0"/>
          </a:p>
        </p:txBody>
      </p:sp>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4" name="Content Placeholder 3">
            <a:extLst>
              <a:ext uri="{FF2B5EF4-FFF2-40B4-BE49-F238E27FC236}">
                <a16:creationId xmlns:a16="http://schemas.microsoft.com/office/drawing/2014/main" id="{841B8F27-4693-2129-A5B4-E57C4EE74881}"/>
              </a:ext>
            </a:extLst>
          </p:cNvPr>
          <p:cNvSpPr>
            <a:spLocks noGrp="1"/>
          </p:cNvSpPr>
          <p:nvPr>
            <p:ph sz="quarter" idx="4"/>
          </p:nvPr>
        </p:nvSpPr>
        <p:spPr>
          <a:xfrm>
            <a:off x="4667250" y="1562879"/>
            <a:ext cx="4041775" cy="3951288"/>
          </a:xfrm>
        </p:spPr>
        <p:txBody>
          <a:bodyPr/>
          <a:lstStyle/>
          <a:p>
            <a:endParaRPr lang="en-GB" dirty="0"/>
          </a:p>
        </p:txBody>
      </p:sp>
    </p:spTree>
    <p:extLst>
      <p:ext uri="{BB962C8B-B14F-4D97-AF65-F5344CB8AC3E}">
        <p14:creationId xmlns:p14="http://schemas.microsoft.com/office/powerpoint/2010/main" val="426265351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2" y="228600"/>
            <a:ext cx="8229600" cy="639762"/>
          </a:xfrm>
        </p:spPr>
        <p:txBody>
          <a:bodyPr>
            <a:normAutofit fontScale="90000"/>
          </a:bodyPr>
          <a:lstStyle/>
          <a:p>
            <a:r>
              <a:rPr lang="en-ZA" b="1" dirty="0"/>
              <a:t>II. </a:t>
            </a:r>
            <a:r>
              <a:rPr lang="en-US" sz="3600" b="1" dirty="0">
                <a:effectLst/>
                <a:latin typeface="+mn-lt"/>
                <a:ea typeface="Liberation Sans Narrow"/>
                <a:cs typeface="Liberation Sans Narrow"/>
              </a:rPr>
              <a:t>THE BUDGET PROCESS</a:t>
            </a:r>
            <a:br>
              <a:rPr lang="en-GB" sz="1800" dirty="0">
                <a:effectLst/>
                <a:latin typeface="Liberation Sans Narrow"/>
                <a:ea typeface="Liberation Sans Narrow"/>
                <a:cs typeface="Liberation Sans Narrow"/>
              </a:rPr>
            </a:br>
            <a:r>
              <a:rPr lang="en-ZA" b="1" dirty="0"/>
              <a:t>  </a:t>
            </a:r>
            <a:endParaRPr lang="en-ZA" dirty="0"/>
          </a:p>
        </p:txBody>
      </p:sp>
      <p:graphicFrame>
        <p:nvGraphicFramePr>
          <p:cNvPr id="3" name="Table 3">
            <a:extLst>
              <a:ext uri="{FF2B5EF4-FFF2-40B4-BE49-F238E27FC236}">
                <a16:creationId xmlns:a16="http://schemas.microsoft.com/office/drawing/2014/main" id="{E3F2E008-324E-644E-78D4-EFC94C39738D}"/>
              </a:ext>
            </a:extLst>
          </p:cNvPr>
          <p:cNvGraphicFramePr>
            <a:graphicFrameLocks noGrp="1"/>
          </p:cNvGraphicFramePr>
          <p:nvPr>
            <p:ph idx="1"/>
            <p:extLst>
              <p:ext uri="{D42A27DB-BD31-4B8C-83A1-F6EECF244321}">
                <p14:modId xmlns:p14="http://schemas.microsoft.com/office/powerpoint/2010/main" val="4150844482"/>
              </p:ext>
            </p:extLst>
          </p:nvPr>
        </p:nvGraphicFramePr>
        <p:xfrm>
          <a:off x="457200" y="2057400"/>
          <a:ext cx="8229592" cy="4607560"/>
        </p:xfrm>
        <a:graphic>
          <a:graphicData uri="http://schemas.openxmlformats.org/drawingml/2006/table">
            <a:tbl>
              <a:tblPr firstRow="1" bandRow="1">
                <a:tableStyleId>{5C22544A-7EE6-4342-B048-85BDC9FD1C3A}</a:tableStyleId>
              </a:tblPr>
              <a:tblGrid>
                <a:gridCol w="587828">
                  <a:extLst>
                    <a:ext uri="{9D8B030D-6E8A-4147-A177-3AD203B41FA5}">
                      <a16:colId xmlns:a16="http://schemas.microsoft.com/office/drawing/2014/main" val="56608404"/>
                    </a:ext>
                  </a:extLst>
                </a:gridCol>
                <a:gridCol w="587828">
                  <a:extLst>
                    <a:ext uri="{9D8B030D-6E8A-4147-A177-3AD203B41FA5}">
                      <a16:colId xmlns:a16="http://schemas.microsoft.com/office/drawing/2014/main" val="380872478"/>
                    </a:ext>
                  </a:extLst>
                </a:gridCol>
                <a:gridCol w="587828">
                  <a:extLst>
                    <a:ext uri="{9D8B030D-6E8A-4147-A177-3AD203B41FA5}">
                      <a16:colId xmlns:a16="http://schemas.microsoft.com/office/drawing/2014/main" val="1457223945"/>
                    </a:ext>
                  </a:extLst>
                </a:gridCol>
                <a:gridCol w="587828">
                  <a:extLst>
                    <a:ext uri="{9D8B030D-6E8A-4147-A177-3AD203B41FA5}">
                      <a16:colId xmlns:a16="http://schemas.microsoft.com/office/drawing/2014/main" val="2940392165"/>
                    </a:ext>
                  </a:extLst>
                </a:gridCol>
                <a:gridCol w="587828">
                  <a:extLst>
                    <a:ext uri="{9D8B030D-6E8A-4147-A177-3AD203B41FA5}">
                      <a16:colId xmlns:a16="http://schemas.microsoft.com/office/drawing/2014/main" val="3605606572"/>
                    </a:ext>
                  </a:extLst>
                </a:gridCol>
                <a:gridCol w="587828">
                  <a:extLst>
                    <a:ext uri="{9D8B030D-6E8A-4147-A177-3AD203B41FA5}">
                      <a16:colId xmlns:a16="http://schemas.microsoft.com/office/drawing/2014/main" val="1241101679"/>
                    </a:ext>
                  </a:extLst>
                </a:gridCol>
                <a:gridCol w="587828">
                  <a:extLst>
                    <a:ext uri="{9D8B030D-6E8A-4147-A177-3AD203B41FA5}">
                      <a16:colId xmlns:a16="http://schemas.microsoft.com/office/drawing/2014/main" val="662765075"/>
                    </a:ext>
                  </a:extLst>
                </a:gridCol>
                <a:gridCol w="587828">
                  <a:extLst>
                    <a:ext uri="{9D8B030D-6E8A-4147-A177-3AD203B41FA5}">
                      <a16:colId xmlns:a16="http://schemas.microsoft.com/office/drawing/2014/main" val="1649991834"/>
                    </a:ext>
                  </a:extLst>
                </a:gridCol>
                <a:gridCol w="587828">
                  <a:extLst>
                    <a:ext uri="{9D8B030D-6E8A-4147-A177-3AD203B41FA5}">
                      <a16:colId xmlns:a16="http://schemas.microsoft.com/office/drawing/2014/main" val="2185934482"/>
                    </a:ext>
                  </a:extLst>
                </a:gridCol>
                <a:gridCol w="587828">
                  <a:extLst>
                    <a:ext uri="{9D8B030D-6E8A-4147-A177-3AD203B41FA5}">
                      <a16:colId xmlns:a16="http://schemas.microsoft.com/office/drawing/2014/main" val="2077918054"/>
                    </a:ext>
                  </a:extLst>
                </a:gridCol>
                <a:gridCol w="587828">
                  <a:extLst>
                    <a:ext uri="{9D8B030D-6E8A-4147-A177-3AD203B41FA5}">
                      <a16:colId xmlns:a16="http://schemas.microsoft.com/office/drawing/2014/main" val="791894052"/>
                    </a:ext>
                  </a:extLst>
                </a:gridCol>
                <a:gridCol w="587828">
                  <a:extLst>
                    <a:ext uri="{9D8B030D-6E8A-4147-A177-3AD203B41FA5}">
                      <a16:colId xmlns:a16="http://schemas.microsoft.com/office/drawing/2014/main" val="3302416731"/>
                    </a:ext>
                  </a:extLst>
                </a:gridCol>
                <a:gridCol w="587828">
                  <a:extLst>
                    <a:ext uri="{9D8B030D-6E8A-4147-A177-3AD203B41FA5}">
                      <a16:colId xmlns:a16="http://schemas.microsoft.com/office/drawing/2014/main" val="430883825"/>
                    </a:ext>
                  </a:extLst>
                </a:gridCol>
                <a:gridCol w="587828">
                  <a:extLst>
                    <a:ext uri="{9D8B030D-6E8A-4147-A177-3AD203B41FA5}">
                      <a16:colId xmlns:a16="http://schemas.microsoft.com/office/drawing/2014/main" val="1432351515"/>
                    </a:ext>
                  </a:extLst>
                </a:gridCol>
              </a:tblGrid>
              <a:tr h="370840">
                <a:tc>
                  <a:txBody>
                    <a:bodyPr/>
                    <a:lstStyle/>
                    <a:p>
                      <a:r>
                        <a:rPr lang="en-US" dirty="0"/>
                        <a:t>Consultation</a:t>
                      </a:r>
                      <a:endParaRPr lang="en-GB" dirty="0"/>
                    </a:p>
                  </a:txBody>
                  <a:tcPr/>
                </a:tc>
                <a:tc gridSpan="5">
                  <a:txBody>
                    <a:bodyPr/>
                    <a:lstStyle/>
                    <a:p>
                      <a:r>
                        <a:rPr lang="en-US" dirty="0"/>
                        <a:t>Women</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r>
                        <a:rPr lang="en-US" dirty="0"/>
                        <a:t>Total</a:t>
                      </a:r>
                      <a:endParaRPr lang="en-GB" dirty="0"/>
                    </a:p>
                  </a:txBody>
                  <a:tcPr/>
                </a:tc>
                <a:tc gridSpan="4">
                  <a:txBody>
                    <a:bodyPr/>
                    <a:lstStyle/>
                    <a:p>
                      <a:r>
                        <a:rPr lang="en-US" dirty="0"/>
                        <a:t>Men</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a:p>
                  </a:txBody>
                  <a:tcPr/>
                </a:tc>
                <a:tc>
                  <a:txBody>
                    <a:bodyPr/>
                    <a:lstStyle/>
                    <a:p>
                      <a:r>
                        <a:rPr lang="en-US" dirty="0"/>
                        <a:t>Total</a:t>
                      </a:r>
                      <a:endParaRPr lang="en-GB" dirty="0"/>
                    </a:p>
                  </a:txBody>
                  <a:tcPr/>
                </a:tc>
                <a:tc>
                  <a:txBody>
                    <a:bodyPr/>
                    <a:lstStyle/>
                    <a:p>
                      <a:r>
                        <a:rPr lang="en-US" dirty="0"/>
                        <a:t>% Women</a:t>
                      </a:r>
                      <a:endParaRPr lang="en-GB" dirty="0"/>
                    </a:p>
                  </a:txBody>
                  <a:tcPr/>
                </a:tc>
                <a:extLst>
                  <a:ext uri="{0D108BD9-81ED-4DB2-BD59-A6C34878D82A}">
                    <a16:rowId xmlns:a16="http://schemas.microsoft.com/office/drawing/2014/main" val="4267298776"/>
                  </a:ext>
                </a:extLst>
              </a:tr>
              <a:tr h="370840">
                <a:tc>
                  <a:txBody>
                    <a:bodyPr/>
                    <a:lstStyle/>
                    <a:p>
                      <a:endParaRPr lang="en-GB"/>
                    </a:p>
                  </a:txBody>
                  <a:tcPr/>
                </a:tc>
                <a:tc gridSpan="4">
                  <a:txBody>
                    <a:bodyPr/>
                    <a:lstStyle/>
                    <a:p>
                      <a:r>
                        <a:rPr lang="en-US" dirty="0"/>
                        <a:t>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dirty="0"/>
                    </a:p>
                  </a:txBody>
                  <a:tcPr/>
                </a:tc>
                <a:tc>
                  <a:txBody>
                    <a:bodyPr/>
                    <a:lstStyle/>
                    <a:p>
                      <a:endParaRPr lang="en-GB"/>
                    </a:p>
                  </a:txBody>
                  <a:tcPr/>
                </a:tc>
                <a:tc gridSpan="4">
                  <a:txBody>
                    <a:bodyPr/>
                    <a:lstStyle/>
                    <a:p>
                      <a:r>
                        <a:rPr lang="en-US" dirty="0"/>
                        <a:t>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70912337"/>
                  </a:ext>
                </a:extLst>
              </a:tr>
              <a:tr h="370840">
                <a:tc>
                  <a:txBody>
                    <a:bodyPr/>
                    <a:lstStyle/>
                    <a:p>
                      <a:endParaRPr lang="en-GB"/>
                    </a:p>
                  </a:txBody>
                  <a:tcPr/>
                </a:tc>
                <a:tc>
                  <a:txBody>
                    <a:bodyPr/>
                    <a:lstStyle/>
                    <a:p>
                      <a:r>
                        <a:rPr lang="en-US" dirty="0"/>
                        <a:t>- 15</a:t>
                      </a:r>
                      <a:endParaRPr lang="en-GB" dirty="0"/>
                    </a:p>
                  </a:txBody>
                  <a:tcPr/>
                </a:tc>
                <a:tc>
                  <a:txBody>
                    <a:bodyPr/>
                    <a:lstStyle/>
                    <a:p>
                      <a:r>
                        <a:rPr lang="en-US" dirty="0"/>
                        <a:t>15-35</a:t>
                      </a:r>
                      <a:endParaRPr lang="en-GB" dirty="0"/>
                    </a:p>
                  </a:txBody>
                  <a:tcPr/>
                </a:tc>
                <a:tc>
                  <a:txBody>
                    <a:bodyPr/>
                    <a:lstStyle/>
                    <a:p>
                      <a:r>
                        <a:rPr lang="en-US" dirty="0"/>
                        <a:t>36-59</a:t>
                      </a:r>
                      <a:endParaRPr lang="en-GB" dirty="0"/>
                    </a:p>
                  </a:txBody>
                  <a:tcPr/>
                </a:tc>
                <a:tc>
                  <a:txBody>
                    <a:bodyPr/>
                    <a:lstStyle/>
                    <a:p>
                      <a:r>
                        <a:rPr lang="en-US" dirty="0"/>
                        <a:t>60+</a:t>
                      </a:r>
                      <a:endParaRPr lang="en-GB" dirty="0"/>
                    </a:p>
                  </a:txBody>
                  <a:tcPr/>
                </a:tc>
                <a:tc>
                  <a:txBody>
                    <a:bodyPr/>
                    <a:lstStyle/>
                    <a:p>
                      <a:r>
                        <a:rPr lang="en-US" dirty="0"/>
                        <a:t>PWD</a:t>
                      </a:r>
                      <a:endParaRPr lang="en-GB" dirty="0"/>
                    </a:p>
                  </a:txBody>
                  <a:tcPr/>
                </a:tc>
                <a:tc>
                  <a:txBody>
                    <a:bodyPr/>
                    <a:lstStyle/>
                    <a:p>
                      <a:endParaRPr lang="en-GB"/>
                    </a:p>
                  </a:txBody>
                  <a:tcPr/>
                </a:tc>
                <a:tc>
                  <a:txBody>
                    <a:bodyPr/>
                    <a:lstStyle/>
                    <a:p>
                      <a:r>
                        <a:rPr lang="en-US" dirty="0"/>
                        <a:t>- 15</a:t>
                      </a:r>
                      <a:endParaRPr lang="en-GB" dirty="0"/>
                    </a:p>
                  </a:txBody>
                  <a:tcPr/>
                </a:tc>
                <a:tc>
                  <a:txBody>
                    <a:bodyPr/>
                    <a:lstStyle/>
                    <a:p>
                      <a:r>
                        <a:rPr lang="en-US" dirty="0"/>
                        <a:t>15-35</a:t>
                      </a:r>
                      <a:endParaRPr lang="en-GB" dirty="0"/>
                    </a:p>
                  </a:txBody>
                  <a:tcPr/>
                </a:tc>
                <a:tc>
                  <a:txBody>
                    <a:bodyPr/>
                    <a:lstStyle/>
                    <a:p>
                      <a:r>
                        <a:rPr lang="en-US" dirty="0"/>
                        <a:t>36-59</a:t>
                      </a:r>
                      <a:endParaRPr lang="en-GB" dirty="0"/>
                    </a:p>
                  </a:txBody>
                  <a:tcPr/>
                </a:tc>
                <a:tc>
                  <a:txBody>
                    <a:bodyPr/>
                    <a:lstStyle/>
                    <a:p>
                      <a:r>
                        <a:rPr lang="en-US" dirty="0"/>
                        <a:t>60+</a:t>
                      </a:r>
                      <a:endParaRPr lang="en-GB" dirty="0"/>
                    </a:p>
                  </a:txBody>
                  <a:tcPr/>
                </a:tc>
                <a:tc>
                  <a:txBody>
                    <a:bodyPr/>
                    <a:lstStyle/>
                    <a:p>
                      <a:r>
                        <a:rPr lang="en-US" dirty="0"/>
                        <a:t>PWD</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368253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25767985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254946839"/>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96191541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429898524"/>
                  </a:ext>
                </a:extLst>
              </a:tr>
              <a:tr h="924560">
                <a:tc>
                  <a:txBody>
                    <a:bodyPr/>
                    <a:lstStyle/>
                    <a:p>
                      <a:r>
                        <a:rPr lang="en-US" dirty="0"/>
                        <a:t>%</a:t>
                      </a:r>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r>
                        <a:rPr lang="en-US" dirty="0"/>
                        <a:t>100%</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r>
                        <a:rPr lang="en-US" dirty="0"/>
                        <a:t>100%</a:t>
                      </a:r>
                      <a:endParaRPr lang="en-GB" dirty="0"/>
                    </a:p>
                  </a:txBody>
                  <a:tcPr/>
                </a:tc>
                <a:tc>
                  <a:txBody>
                    <a:bodyPr/>
                    <a:lstStyle/>
                    <a:p>
                      <a:endParaRPr lang="en-GB" dirty="0"/>
                    </a:p>
                  </a:txBody>
                  <a:tcPr/>
                </a:tc>
                <a:extLst>
                  <a:ext uri="{0D108BD9-81ED-4DB2-BD59-A6C34878D82A}">
                    <a16:rowId xmlns:a16="http://schemas.microsoft.com/office/drawing/2014/main" val="2067044557"/>
                  </a:ext>
                </a:extLst>
              </a:tr>
            </a:tbl>
          </a:graphicData>
        </a:graphic>
      </p:graphicFrame>
      <p:sp>
        <p:nvSpPr>
          <p:cNvPr id="5" name="Text Placeholder 4"/>
          <p:cNvSpPr>
            <a:spLocks noGrp="1"/>
          </p:cNvSpPr>
          <p:nvPr>
            <p:ph type="body" idx="4294967295"/>
          </p:nvPr>
        </p:nvSpPr>
        <p:spPr>
          <a:xfrm>
            <a:off x="228592" y="1161392"/>
            <a:ext cx="8686800" cy="639763"/>
          </a:xfrm>
        </p:spPr>
        <p:txBody>
          <a:bodyPr>
            <a:normAutofit fontScale="62500" lnSpcReduction="20000"/>
          </a:bodyPr>
          <a:lstStyle/>
          <a:p>
            <a:pPr marL="0" indent="0">
              <a:buNone/>
            </a:pPr>
            <a:r>
              <a:rPr lang="en-US" dirty="0"/>
              <a:t>Does the council have sex/age/PLWD statistics on those who participated in the consultations? – refer to consultation registers and populate table below</a:t>
            </a:r>
          </a:p>
        </p:txBody>
      </p:sp>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32181311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ZA" sz="3200" b="1" dirty="0">
                <a:solidFill>
                  <a:prstClr val="black"/>
                </a:solidFill>
                <a:ea typeface="+mn-ea"/>
                <a:cs typeface="+mn-cs"/>
              </a:rPr>
              <a:t>III. REVENUE</a:t>
            </a:r>
            <a:endParaRPr lang="en-ZW" sz="3200" dirty="0">
              <a:solidFill>
                <a:prstClr val="black"/>
              </a:solidFill>
              <a:ea typeface="+mn-ea"/>
              <a:cs typeface="+mn-cs"/>
            </a:endParaRPr>
          </a:p>
        </p:txBody>
      </p:sp>
      <p:sp>
        <p:nvSpPr>
          <p:cNvPr id="3" name="Content Placeholder 2"/>
          <p:cNvSpPr>
            <a:spLocks noGrp="1"/>
          </p:cNvSpPr>
          <p:nvPr>
            <p:ph sz="half" idx="1"/>
          </p:nvPr>
        </p:nvSpPr>
        <p:spPr>
          <a:ln>
            <a:solidFill>
              <a:schemeClr val="tx1"/>
            </a:solidFill>
          </a:ln>
        </p:spPr>
        <p:txBody>
          <a:bodyPr>
            <a:normAutofit fontScale="85000" lnSpcReduction="10000"/>
          </a:bodyPr>
          <a:lstStyle/>
          <a:p>
            <a:r>
              <a:rPr lang="en-ZA" sz="2000" b="1" dirty="0">
                <a:solidFill>
                  <a:prstClr val="black"/>
                </a:solidFill>
              </a:rPr>
              <a:t>What is the break down between  internal and external sources of funding? </a:t>
            </a:r>
            <a:r>
              <a:rPr lang="en-ZA" sz="2000" dirty="0">
                <a:solidFill>
                  <a:prstClr val="black"/>
                </a:solidFill>
              </a:rPr>
              <a:t>Internal 64% 7 082 765</a:t>
            </a:r>
          </a:p>
          <a:p>
            <a:pPr marL="0" indent="0">
              <a:buNone/>
            </a:pPr>
            <a:r>
              <a:rPr lang="en-ZA" sz="2000" dirty="0">
                <a:solidFill>
                  <a:prstClr val="black"/>
                </a:solidFill>
              </a:rPr>
              <a:t>      External 35% 3 732 802</a:t>
            </a:r>
          </a:p>
          <a:p>
            <a:r>
              <a:rPr lang="en-GB" sz="2000" dirty="0">
                <a:effectLst/>
                <a:ea typeface="Calibri" panose="020F0502020204030204" pitchFamily="34" charset="0"/>
              </a:rPr>
              <a:t>The needs of the people coming from budget consultation were addressing gender needs and budget consolidation was based on the consultations</a:t>
            </a:r>
          </a:p>
          <a:p>
            <a:r>
              <a:rPr lang="en-GB" sz="1800" dirty="0">
                <a:effectLst/>
                <a:latin typeface="Tahoma" panose="020B0604030504040204" pitchFamily="34" charset="0"/>
                <a:ea typeface="Calibri" panose="020F0502020204030204" pitchFamily="34" charset="0"/>
                <a:cs typeface="Times New Roman" panose="02020603050405020304" pitchFamily="18" charset="0"/>
              </a:rPr>
              <a:t>The decisions were influenced by budget consultations, in particular the views of women in the sense that the projects budgeted for are for people and are identified by those same people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latin typeface="Tahoma" panose="020B0604030504040204" pitchFamily="34" charset="0"/>
                <a:ea typeface="Calibri" panose="020F0502020204030204" pitchFamily="34" charset="0"/>
                <a:cs typeface="Times New Roman" panose="02020603050405020304" pitchFamily="18" charset="0"/>
              </a:rPr>
              <a:t>T</a:t>
            </a:r>
            <a:r>
              <a:rPr lang="en-GB" sz="1800" dirty="0">
                <a:effectLst/>
                <a:latin typeface="Tahoma" panose="020B0604030504040204" pitchFamily="34" charset="0"/>
                <a:ea typeface="Calibri" panose="020F0502020204030204" pitchFamily="34" charset="0"/>
                <a:cs typeface="Times New Roman" panose="02020603050405020304" pitchFamily="18" charset="0"/>
              </a:rPr>
              <a:t>he external financing does specifically target gender </a:t>
            </a:r>
            <a:r>
              <a:rPr lang="en-GB" sz="1800" dirty="0">
                <a:latin typeface="Tahoma" panose="020B0604030504040204" pitchFamily="34" charset="0"/>
                <a:ea typeface="Calibri" panose="020F0502020204030204" pitchFamily="34" charset="0"/>
                <a:cs typeface="Times New Roman" panose="02020603050405020304" pitchFamily="18" charset="0"/>
              </a:rPr>
              <a:t>but focus on service delivery and most of service delivery initiatives address gender mainstreaming such as construction of school and clinics, grading of roads etc </a:t>
            </a:r>
            <a:r>
              <a:rPr lang="en-GB" sz="1800" dirty="0">
                <a:effectLst/>
                <a:latin typeface="Tahoma" panose="020B060403050404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2000" b="1" dirty="0">
              <a:solidFill>
                <a:prstClr val="black"/>
              </a:solidFill>
            </a:endParaRPr>
          </a:p>
          <a:p>
            <a:pPr marL="0" indent="0">
              <a:buNone/>
            </a:pPr>
            <a:endParaRPr lang="en-ZW" sz="1800" b="1"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10" name="Content Placeholder 9">
            <a:extLst>
              <a:ext uri="{FF2B5EF4-FFF2-40B4-BE49-F238E27FC236}">
                <a16:creationId xmlns:a16="http://schemas.microsoft.com/office/drawing/2014/main" id="{C2249562-EE3B-3712-AC08-CADFE6B41B7B}"/>
              </a:ext>
            </a:extLst>
          </p:cNvPr>
          <p:cNvGraphicFramePr>
            <a:graphicFrameLocks noGrp="1"/>
          </p:cNvGraphicFramePr>
          <p:nvPr>
            <p:ph sz="half" idx="2"/>
            <p:extLst>
              <p:ext uri="{D42A27DB-BD31-4B8C-83A1-F6EECF244321}">
                <p14:modId xmlns:p14="http://schemas.microsoft.com/office/powerpoint/2010/main" val="1772404411"/>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2422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sp>
        <p:nvSpPr>
          <p:cNvPr id="3" name="Content Placeholder 2"/>
          <p:cNvSpPr>
            <a:spLocks noGrp="1"/>
          </p:cNvSpPr>
          <p:nvPr>
            <p:ph sz="half" idx="1"/>
          </p:nvPr>
        </p:nvSpPr>
        <p:spPr>
          <a:ln>
            <a:solidFill>
              <a:schemeClr val="tx1"/>
            </a:solidFill>
          </a:ln>
        </p:spPr>
        <p:txBody>
          <a:bodyPr>
            <a:normAutofit fontScale="92500"/>
          </a:bodyPr>
          <a:lstStyle/>
          <a:p>
            <a:pPr>
              <a:lnSpc>
                <a:spcPct val="107000"/>
              </a:lnSpc>
              <a:spcBef>
                <a:spcPts val="0"/>
              </a:spcBef>
            </a:pPr>
            <a:r>
              <a:rPr lang="en-GB" sz="2400" dirty="0">
                <a:effectLst/>
                <a:ea typeface="Tahoma" panose="020B0604030504040204" pitchFamily="34" charset="0"/>
                <a:cs typeface="Tahoma" panose="020B0604030504040204" pitchFamily="34" charset="0"/>
              </a:rPr>
              <a:t>Analyze the council budget and categorise expenditure into Gender Management System </a:t>
            </a:r>
            <a:r>
              <a:rPr lang="en-GB" sz="2400" b="1" dirty="0">
                <a:effectLst/>
                <a:ea typeface="Tahoma" panose="020B0604030504040204" pitchFamily="34" charset="0"/>
                <a:cs typeface="Tahoma" panose="020B0604030504040204" pitchFamily="34" charset="0"/>
              </a:rPr>
              <a:t>$4080; </a:t>
            </a:r>
            <a:r>
              <a:rPr lang="en-GB" sz="2400" dirty="0">
                <a:effectLst/>
                <a:ea typeface="Tahoma" panose="020B0604030504040204" pitchFamily="34" charset="0"/>
                <a:cs typeface="Tahoma" panose="020B0604030504040204" pitchFamily="34" charset="0"/>
              </a:rPr>
              <a:t>Salaries </a:t>
            </a:r>
            <a:r>
              <a:rPr lang="en-GB" sz="2400" b="1" dirty="0">
                <a:effectLst/>
                <a:ea typeface="Tahoma" panose="020B0604030504040204" pitchFamily="34" charset="0"/>
                <a:cs typeface="Tahoma" panose="020B0604030504040204" pitchFamily="34" charset="0"/>
              </a:rPr>
              <a:t>$9150; </a:t>
            </a:r>
            <a:r>
              <a:rPr lang="en-GB" sz="2400" dirty="0">
                <a:effectLst/>
                <a:ea typeface="Tahoma" panose="020B0604030504040204" pitchFamily="34" charset="0"/>
                <a:cs typeface="Tahoma" panose="020B0604030504040204" pitchFamily="34" charset="0"/>
              </a:rPr>
              <a:t>employment equity-related expenditure </a:t>
            </a:r>
            <a:r>
              <a:rPr lang="en-GB" sz="2400" b="1" dirty="0">
                <a:effectLst/>
                <a:ea typeface="Tahoma" panose="020B0604030504040204" pitchFamily="34" charset="0"/>
                <a:cs typeface="Tahoma" panose="020B0604030504040204" pitchFamily="34" charset="0"/>
              </a:rPr>
              <a:t>$11 692; </a:t>
            </a:r>
            <a:r>
              <a:rPr lang="en-GB" sz="2400" dirty="0">
                <a:effectLst/>
                <a:ea typeface="Tahoma" panose="020B0604030504040204" pitchFamily="34" charset="0"/>
                <a:cs typeface="Tahoma" panose="020B0604030504040204" pitchFamily="34" charset="0"/>
              </a:rPr>
              <a:t>gender-specific programmes </a:t>
            </a:r>
            <a:r>
              <a:rPr lang="en-GB" sz="2400" b="1" dirty="0">
                <a:effectLst/>
                <a:ea typeface="Tahoma" panose="020B0604030504040204" pitchFamily="34" charset="0"/>
                <a:cs typeface="Tahoma" panose="020B0604030504040204" pitchFamily="34" charset="0"/>
              </a:rPr>
              <a:t>$1740</a:t>
            </a:r>
            <a:r>
              <a:rPr lang="en-GB" sz="2400" dirty="0">
                <a:effectLst/>
                <a:ea typeface="Tahoma" panose="020B0604030504040204" pitchFamily="34" charset="0"/>
                <a:cs typeface="Tahoma" panose="020B0604030504040204" pitchFamily="34" charset="0"/>
              </a:rPr>
              <a:t> and mainstream programmes </a:t>
            </a:r>
            <a:r>
              <a:rPr lang="en-GB" sz="2400" b="1" dirty="0">
                <a:effectLst/>
                <a:ea typeface="Tahoma" panose="020B0604030504040204" pitchFamily="34" charset="0"/>
                <a:cs typeface="Tahoma" panose="020B0604030504040204" pitchFamily="34" charset="0"/>
              </a:rPr>
              <a:t>$76 374. </a:t>
            </a:r>
          </a:p>
          <a:p>
            <a:pPr marL="0" marR="0" lvl="0" indent="0" algn="just">
              <a:lnSpc>
                <a:spcPct val="107000"/>
              </a:lnSpc>
              <a:spcBef>
                <a:spcPts val="0"/>
              </a:spcBef>
              <a:spcAft>
                <a:spcPts val="0"/>
              </a:spcAft>
              <a:buNone/>
            </a:pPr>
            <a:endParaRPr lang="en-GB" sz="2400" dirty="0">
              <a:ea typeface="Tahoma" panose="020B0604030504040204" pitchFamily="34" charset="0"/>
              <a:cs typeface="Tahoma" panose="020B0604030504040204" pitchFamily="34" charset="0"/>
            </a:endParaRPr>
          </a:p>
          <a:p>
            <a:pPr algn="just">
              <a:lnSpc>
                <a:spcPct val="107000"/>
              </a:lnSpc>
              <a:spcBef>
                <a:spcPts val="0"/>
              </a:spcBef>
            </a:pPr>
            <a:r>
              <a:rPr lang="en-GB" sz="2400" dirty="0">
                <a:effectLst/>
                <a:ea typeface="Tahoma" panose="020B0604030504040204" pitchFamily="34" charset="0"/>
                <a:cs typeface="Tahoma" panose="020B0604030504040204" pitchFamily="34" charset="0"/>
              </a:rPr>
              <a:t>What proportion (%) does each constitute? </a:t>
            </a:r>
          </a:p>
        </p:txBody>
      </p:sp>
      <p:sp>
        <p:nvSpPr>
          <p:cNvPr id="4" name="Content Placeholder 3">
            <a:extLst>
              <a:ext uri="{FF2B5EF4-FFF2-40B4-BE49-F238E27FC236}">
                <a16:creationId xmlns:a16="http://schemas.microsoft.com/office/drawing/2014/main" id="{01F0C5C0-8EB8-D476-A47D-BCD974CDBC34}"/>
              </a:ext>
            </a:extLst>
          </p:cNvPr>
          <p:cNvSpPr>
            <a:spLocks noGrp="1"/>
          </p:cNvSpPr>
          <p:nvPr>
            <p:ph sz="half" idx="2"/>
          </p:nvPr>
        </p:nvSpPr>
        <p:spPr/>
        <p:txBody>
          <a:bodyPr>
            <a:normAutofit fontScale="92500"/>
          </a:bodyPr>
          <a:lstStyle/>
          <a:p>
            <a:r>
              <a:rPr lang="en-US" dirty="0"/>
              <a:t>Insert Pie Chart/Table</a:t>
            </a:r>
            <a:endParaRPr lang="en-GB"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8" name="Chart 7">
            <a:extLst>
              <a:ext uri="{FF2B5EF4-FFF2-40B4-BE49-F238E27FC236}">
                <a16:creationId xmlns:a16="http://schemas.microsoft.com/office/drawing/2014/main" id="{75EB1921-1B0F-D851-C2DC-1D8EBF0F1F6E}"/>
              </a:ext>
            </a:extLst>
          </p:cNvPr>
          <p:cNvGraphicFramePr/>
          <p:nvPr>
            <p:extLst>
              <p:ext uri="{D42A27DB-BD31-4B8C-83A1-F6EECF244321}">
                <p14:modId xmlns:p14="http://schemas.microsoft.com/office/powerpoint/2010/main" val="2377011193"/>
              </p:ext>
            </p:extLst>
          </p:nvPr>
        </p:nvGraphicFramePr>
        <p:xfrm>
          <a:off x="4430302" y="1524000"/>
          <a:ext cx="47625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199603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graphicFrame>
        <p:nvGraphicFramePr>
          <p:cNvPr id="4" name="Table 4">
            <a:extLst>
              <a:ext uri="{FF2B5EF4-FFF2-40B4-BE49-F238E27FC236}">
                <a16:creationId xmlns:a16="http://schemas.microsoft.com/office/drawing/2014/main" id="{3A23FAEA-850F-45E8-D245-8D1325A6AFBA}"/>
              </a:ext>
            </a:extLst>
          </p:cNvPr>
          <p:cNvGraphicFramePr>
            <a:graphicFrameLocks noGrp="1"/>
          </p:cNvGraphicFramePr>
          <p:nvPr>
            <p:ph idx="1"/>
            <p:extLst>
              <p:ext uri="{D42A27DB-BD31-4B8C-83A1-F6EECF244321}">
                <p14:modId xmlns:p14="http://schemas.microsoft.com/office/powerpoint/2010/main" val="3883942674"/>
              </p:ext>
            </p:extLst>
          </p:nvPr>
        </p:nvGraphicFramePr>
        <p:xfrm>
          <a:off x="457200" y="1234441"/>
          <a:ext cx="8503920" cy="4389118"/>
        </p:xfrm>
        <a:graphic>
          <a:graphicData uri="http://schemas.openxmlformats.org/drawingml/2006/table">
            <a:tbl>
              <a:tblPr firstRow="1" bandRow="1">
                <a:tableStyleId>{5C22544A-7EE6-4342-B048-85BDC9FD1C3A}</a:tableStyleId>
              </a:tblPr>
              <a:tblGrid>
                <a:gridCol w="4173219">
                  <a:extLst>
                    <a:ext uri="{9D8B030D-6E8A-4147-A177-3AD203B41FA5}">
                      <a16:colId xmlns:a16="http://schemas.microsoft.com/office/drawing/2014/main" val="3028236975"/>
                    </a:ext>
                  </a:extLst>
                </a:gridCol>
                <a:gridCol w="2598420">
                  <a:extLst>
                    <a:ext uri="{9D8B030D-6E8A-4147-A177-3AD203B41FA5}">
                      <a16:colId xmlns:a16="http://schemas.microsoft.com/office/drawing/2014/main" val="1778747858"/>
                    </a:ext>
                  </a:extLst>
                </a:gridCol>
                <a:gridCol w="1732281">
                  <a:extLst>
                    <a:ext uri="{9D8B030D-6E8A-4147-A177-3AD203B41FA5}">
                      <a16:colId xmlns:a16="http://schemas.microsoft.com/office/drawing/2014/main" val="2139355507"/>
                    </a:ext>
                  </a:extLst>
                </a:gridCol>
              </a:tblGrid>
              <a:tr h="505658">
                <a:tc>
                  <a:txBody>
                    <a:bodyPr/>
                    <a:lstStyle/>
                    <a:p>
                      <a:r>
                        <a:rPr lang="en-US" dirty="0">
                          <a:solidFill>
                            <a:schemeClr val="tx1"/>
                          </a:solidFill>
                        </a:rPr>
                        <a:t>Type of Expenditure</a:t>
                      </a:r>
                      <a:endParaRPr lang="en-GB" dirty="0">
                        <a:solidFill>
                          <a:schemeClr val="tx1"/>
                        </a:solidFill>
                      </a:endParaRPr>
                    </a:p>
                  </a:txBody>
                  <a:tcPr/>
                </a:tc>
                <a:tc>
                  <a:txBody>
                    <a:bodyPr/>
                    <a:lstStyle/>
                    <a:p>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Proportion (%)</a:t>
                      </a:r>
                      <a:endParaRPr lang="en-GB" dirty="0">
                        <a:solidFill>
                          <a:schemeClr val="tx1"/>
                        </a:solidFill>
                      </a:endParaRPr>
                    </a:p>
                  </a:txBody>
                  <a:tcPr/>
                </a:tc>
                <a:extLst>
                  <a:ext uri="{0D108BD9-81ED-4DB2-BD59-A6C34878D82A}">
                    <a16:rowId xmlns:a16="http://schemas.microsoft.com/office/drawing/2014/main" val="1696426788"/>
                  </a:ext>
                </a:extLst>
              </a:tr>
              <a:tr h="505658">
                <a:tc>
                  <a:txBody>
                    <a:bodyPr/>
                    <a:lstStyle/>
                    <a:p>
                      <a:r>
                        <a:rPr lang="en-ZA" sz="1800" kern="1200" dirty="0">
                          <a:solidFill>
                            <a:schemeClr val="dk1"/>
                          </a:solidFill>
                          <a:effectLst/>
                          <a:latin typeface="+mn-lt"/>
                          <a:ea typeface="+mn-ea"/>
                          <a:cs typeface="+mn-cs"/>
                        </a:rPr>
                        <a:t>Gender Management System (GMS) </a:t>
                      </a:r>
                      <a:endParaRPr lang="en-GB" dirty="0"/>
                    </a:p>
                  </a:txBody>
                  <a:tcPr/>
                </a:tc>
                <a:tc>
                  <a:txBody>
                    <a:bodyPr/>
                    <a:lstStyle/>
                    <a:p>
                      <a:r>
                        <a:rPr lang="en-GB" dirty="0"/>
                        <a:t>4080</a:t>
                      </a:r>
                    </a:p>
                  </a:txBody>
                  <a:tcPr/>
                </a:tc>
                <a:tc>
                  <a:txBody>
                    <a:bodyPr/>
                    <a:lstStyle/>
                    <a:p>
                      <a:r>
                        <a:rPr lang="en-GB" dirty="0"/>
                        <a:t>4</a:t>
                      </a:r>
                    </a:p>
                  </a:txBody>
                  <a:tcPr/>
                </a:tc>
                <a:extLst>
                  <a:ext uri="{0D108BD9-81ED-4DB2-BD59-A6C34878D82A}">
                    <a16:rowId xmlns:a16="http://schemas.microsoft.com/office/drawing/2014/main" val="2594365503"/>
                  </a:ext>
                </a:extLst>
              </a:tr>
              <a:tr h="849512">
                <a:tc>
                  <a:txBody>
                    <a:bodyPr/>
                    <a:lstStyle/>
                    <a:p>
                      <a:r>
                        <a:rPr lang="en-ZA" sz="1800" kern="1200" dirty="0">
                          <a:solidFill>
                            <a:schemeClr val="dk1"/>
                          </a:solidFill>
                          <a:effectLst/>
                          <a:latin typeface="+mn-lt"/>
                          <a:ea typeface="+mn-ea"/>
                          <a:cs typeface="+mn-cs"/>
                        </a:rPr>
                        <a:t>Employment expenditure (Human Capital Expenditure)</a:t>
                      </a:r>
                      <a:endParaRPr lang="en-GB" dirty="0"/>
                    </a:p>
                  </a:txBody>
                  <a:tcPr/>
                </a:tc>
                <a:tc>
                  <a:txBody>
                    <a:bodyPr/>
                    <a:lstStyle/>
                    <a:p>
                      <a:r>
                        <a:rPr lang="en-GB" dirty="0"/>
                        <a:t>9150</a:t>
                      </a:r>
                    </a:p>
                  </a:txBody>
                  <a:tcPr/>
                </a:tc>
                <a:tc>
                  <a:txBody>
                    <a:bodyPr/>
                    <a:lstStyle/>
                    <a:p>
                      <a:r>
                        <a:rPr lang="en-GB" dirty="0"/>
                        <a:t>9</a:t>
                      </a:r>
                    </a:p>
                  </a:txBody>
                  <a:tcPr/>
                </a:tc>
                <a:extLst>
                  <a:ext uri="{0D108BD9-81ED-4DB2-BD59-A6C34878D82A}">
                    <a16:rowId xmlns:a16="http://schemas.microsoft.com/office/drawing/2014/main" val="4039648564"/>
                  </a:ext>
                </a:extLst>
              </a:tr>
              <a:tr h="505658">
                <a:tc>
                  <a:txBody>
                    <a:bodyPr/>
                    <a:lstStyle/>
                    <a:p>
                      <a:r>
                        <a:rPr lang="en-GB" dirty="0"/>
                        <a:t>Employment equity related expenditure</a:t>
                      </a:r>
                    </a:p>
                  </a:txBody>
                  <a:tcPr/>
                </a:tc>
                <a:tc>
                  <a:txBody>
                    <a:bodyPr/>
                    <a:lstStyle/>
                    <a:p>
                      <a:r>
                        <a:rPr lang="en-GB" dirty="0"/>
                        <a:t>11 692</a:t>
                      </a:r>
                    </a:p>
                  </a:txBody>
                  <a:tcPr/>
                </a:tc>
                <a:tc>
                  <a:txBody>
                    <a:bodyPr/>
                    <a:lstStyle/>
                    <a:p>
                      <a:r>
                        <a:rPr lang="en-GB" dirty="0"/>
                        <a:t>11</a:t>
                      </a:r>
                    </a:p>
                  </a:txBody>
                  <a:tcPr/>
                </a:tc>
                <a:extLst>
                  <a:ext uri="{0D108BD9-81ED-4DB2-BD59-A6C34878D82A}">
                    <a16:rowId xmlns:a16="http://schemas.microsoft.com/office/drawing/2014/main" val="3537071230"/>
                  </a:ext>
                </a:extLst>
              </a:tr>
              <a:tr h="505658">
                <a:tc>
                  <a:txBody>
                    <a:bodyPr/>
                    <a:lstStyle/>
                    <a:p>
                      <a:r>
                        <a:rPr lang="en-GB" dirty="0"/>
                        <a:t>Gender Specific Programming</a:t>
                      </a:r>
                    </a:p>
                  </a:txBody>
                  <a:tcPr/>
                </a:tc>
                <a:tc>
                  <a:txBody>
                    <a:bodyPr/>
                    <a:lstStyle/>
                    <a:p>
                      <a:r>
                        <a:rPr lang="en-GB" dirty="0"/>
                        <a:t>1740</a:t>
                      </a:r>
                    </a:p>
                  </a:txBody>
                  <a:tcPr/>
                </a:tc>
                <a:tc>
                  <a:txBody>
                    <a:bodyPr/>
                    <a:lstStyle/>
                    <a:p>
                      <a:r>
                        <a:rPr lang="en-GB" dirty="0"/>
                        <a:t>2</a:t>
                      </a:r>
                    </a:p>
                  </a:txBody>
                  <a:tcPr/>
                </a:tc>
                <a:extLst>
                  <a:ext uri="{0D108BD9-81ED-4DB2-BD59-A6C34878D82A}">
                    <a16:rowId xmlns:a16="http://schemas.microsoft.com/office/drawing/2014/main" val="3633499837"/>
                  </a:ext>
                </a:extLst>
              </a:tr>
              <a:tr h="505658">
                <a:tc>
                  <a:txBody>
                    <a:bodyPr/>
                    <a:lstStyle/>
                    <a:p>
                      <a:r>
                        <a:rPr lang="en-GB" dirty="0"/>
                        <a:t>Mainstream Programmes </a:t>
                      </a:r>
                    </a:p>
                  </a:txBody>
                  <a:tcPr/>
                </a:tc>
                <a:tc>
                  <a:txBody>
                    <a:bodyPr/>
                    <a:lstStyle/>
                    <a:p>
                      <a:r>
                        <a:rPr lang="en-GB" dirty="0"/>
                        <a:t>76 374 </a:t>
                      </a:r>
                    </a:p>
                  </a:txBody>
                  <a:tcPr/>
                </a:tc>
                <a:tc>
                  <a:txBody>
                    <a:bodyPr/>
                    <a:lstStyle/>
                    <a:p>
                      <a:r>
                        <a:rPr lang="en-GB" dirty="0"/>
                        <a:t>74</a:t>
                      </a:r>
                    </a:p>
                  </a:txBody>
                  <a:tcPr/>
                </a:tc>
                <a:extLst>
                  <a:ext uri="{0D108BD9-81ED-4DB2-BD59-A6C34878D82A}">
                    <a16:rowId xmlns:a16="http://schemas.microsoft.com/office/drawing/2014/main" val="4141272286"/>
                  </a:ext>
                </a:extLst>
              </a:tr>
              <a:tr h="505658">
                <a:tc>
                  <a:txBody>
                    <a:bodyPr/>
                    <a:lstStyle/>
                    <a:p>
                      <a:r>
                        <a:rPr lang="en-US" dirty="0"/>
                        <a:t>Other</a:t>
                      </a:r>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731612640"/>
                  </a:ext>
                </a:extLst>
              </a:tr>
              <a:tr h="505658">
                <a:tc>
                  <a:txBody>
                    <a:bodyPr/>
                    <a:lstStyle/>
                    <a:p>
                      <a:r>
                        <a:rPr lang="en-US" b="1" dirty="0"/>
                        <a:t>Total</a:t>
                      </a:r>
                      <a:endParaRPr lang="en-GB" b="1" dirty="0"/>
                    </a:p>
                  </a:txBody>
                  <a:tcPr/>
                </a:tc>
                <a:tc>
                  <a:txBody>
                    <a:bodyPr/>
                    <a:lstStyle/>
                    <a:p>
                      <a:r>
                        <a:rPr lang="en-GB" dirty="0"/>
                        <a:t>103 036</a:t>
                      </a:r>
                    </a:p>
                  </a:txBody>
                  <a:tcPr/>
                </a:tc>
                <a:tc>
                  <a:txBody>
                    <a:bodyPr/>
                    <a:lstStyle/>
                    <a:p>
                      <a:endParaRPr lang="en-GB" dirty="0"/>
                    </a:p>
                  </a:txBody>
                  <a:tcPr/>
                </a:tc>
                <a:extLst>
                  <a:ext uri="{0D108BD9-81ED-4DB2-BD59-A6C34878D82A}">
                    <a16:rowId xmlns:a16="http://schemas.microsoft.com/office/drawing/2014/main" val="1896237841"/>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23351954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1AB392-761F-4FCD-9571-1B0C105F6EEE}"/>
</file>

<file path=customXml/itemProps2.xml><?xml version="1.0" encoding="utf-8"?>
<ds:datastoreItem xmlns:ds="http://schemas.openxmlformats.org/officeDocument/2006/customXml" ds:itemID="{64B9AA27-9761-4E4B-B6EF-22624EC19168}">
  <ds:schemaRefs>
    <ds:schemaRef ds:uri="http://schemas.microsoft.com/sharepoint/v3/contenttype/forms"/>
  </ds:schemaRefs>
</ds:datastoreItem>
</file>

<file path=customXml/itemProps3.xml><?xml version="1.0" encoding="utf-8"?>
<ds:datastoreItem xmlns:ds="http://schemas.openxmlformats.org/officeDocument/2006/customXml" ds:itemID="{C55E51EE-2B4A-4D72-8861-9CB0C1EED28F}">
  <ds:schemaRefs>
    <ds:schemaRef ds:uri="5c72703c-1067-4fa7-89cc-ef245258de7b"/>
    <ds:schemaRef ds:uri="http://www.w3.org/XML/1998/namespace"/>
    <ds:schemaRef ds:uri="http://purl.org/dc/terms/"/>
    <ds:schemaRef ds:uri="http://schemas.openxmlformats.org/package/2006/metadata/core-properties"/>
    <ds:schemaRef ds:uri="http://schemas.microsoft.com/office/2006/documentManagement/types"/>
    <ds:schemaRef ds:uri="1c924d7e-c5b4-4b28-aa90-c1965de8ebdf"/>
    <ds:schemaRef ds:uri="http://purl.org/dc/elements/1.1/"/>
    <ds:schemaRef ds:uri="http://schemas.microsoft.com/office/2006/metadata/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Integral</Template>
  <TotalTime>6729</TotalTime>
  <Words>1691</Words>
  <Application>Microsoft Office PowerPoint</Application>
  <PresentationFormat>On-screen Show (4:3)</PresentationFormat>
  <Paragraphs>404</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Liberation Sans Narrow</vt:lpstr>
      <vt:lpstr>Tahoma</vt:lpstr>
      <vt:lpstr>Wingdings</vt:lpstr>
      <vt:lpstr>Office Theme</vt:lpstr>
      <vt:lpstr>PowerPoint Presentation</vt:lpstr>
      <vt:lpstr>OVERVIEW </vt:lpstr>
      <vt:lpstr> I. POLICY FRAMEWORK    </vt:lpstr>
      <vt:lpstr>II. THE BUDGET PROCESS   </vt:lpstr>
      <vt:lpstr>II. THE BUDGET PROCESS   </vt:lpstr>
      <vt:lpstr>II. THE BUDGET PROCESS   </vt:lpstr>
      <vt:lpstr>III. REVENUE</vt:lpstr>
      <vt:lpstr>IV. EXPENDITURE  </vt:lpstr>
      <vt:lpstr>IV. EXPENDITURE  </vt:lpstr>
      <vt:lpstr>IV. EXPENDITURE- GMS </vt:lpstr>
      <vt:lpstr>IV. Gender Specific expenditure </vt:lpstr>
      <vt:lpstr>IV. EMPLOYMENT EXPENDITURE </vt:lpstr>
      <vt:lpstr>IV. EMPLOYMENT EXPENDITURE- Gender Wage Gap Analysis </vt:lpstr>
      <vt:lpstr>V. EXPENDITURE- GENDER IN MAINSTREAM BUDGET </vt:lpstr>
      <vt:lpstr>V. EXPENDITURE- ANALYSIS OF ONE SECTOR EG  </vt:lpstr>
      <vt:lpstr>V. EXPENDITURE- GENDER IN MAINSTREAM BUDGET </vt:lpstr>
      <vt:lpstr>V. EXPENDITURE- GENDER IN MAINSTREAM BUDGET – EXAMPLE  </vt:lpstr>
      <vt:lpstr>VI. BUDGET CROSS SUBSIDISATION ANALYSIS</vt:lpstr>
      <vt:lpstr>VI. BUDGET CROSS SUBSIDISATION ANALYSIS</vt:lpstr>
      <vt:lpstr>VII. CONCLUSIONS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Nyaradzai Chishumba</cp:lastModifiedBy>
  <cp:revision>102</cp:revision>
  <dcterms:created xsi:type="dcterms:W3CDTF">2014-03-06T12:27:13Z</dcterms:created>
  <dcterms:modified xsi:type="dcterms:W3CDTF">2024-11-07T13:41:48Z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ies>
</file>