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/DkZqXFwFi+Xa8hTsCO71SDKD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38251B-D78A-4425-83AA-EDAF152B1807}">
  <a:tblStyle styleId="{E138251B-D78A-4425-83AA-EDAF152B18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  <a:tblStyle styleId="{471FFA4C-FDF8-4049-8BC1-016BB122C9E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6" Type="http://schemas.openxmlformats.org/officeDocument/2006/relationships/customXml" Target="../customXml/item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customschemas.google.com/relationships/presentationmetadata" Target="meta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23" Type="http://schemas.openxmlformats.org/officeDocument/2006/relationships/font" Target="fonts/Tahoma-bold.fnt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Tahoma-regular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278963" y="1901948"/>
            <a:ext cx="9144000" cy="20406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ZA"/>
            </a:br>
            <a:br>
              <a:rPr lang="en-ZA"/>
            </a:br>
            <a:br>
              <a:rPr lang="en-ZA"/>
            </a:br>
            <a:br>
              <a:rPr lang="en-ZA"/>
            </a:br>
            <a:r>
              <a:rPr b="1" lang="en-ZA" sz="4400">
                <a:latin typeface="Calibri"/>
                <a:ea typeface="Calibri"/>
                <a:cs typeface="Calibri"/>
                <a:sym typeface="Calibri"/>
              </a:rPr>
              <a:t>PROMOTING GENDER-INCLUSIVEE LOCAL ECONOMIC DEVELOPMENT IN ZIMBABWE </a:t>
            </a:r>
            <a:br>
              <a:rPr b="1" lang="en-ZA" sz="4400"/>
            </a:br>
            <a:endParaRPr b="1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357147" y="3942556"/>
            <a:ext cx="69876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>
                <a:solidFill>
                  <a:schemeClr val="dk1"/>
                </a:solidFill>
              </a:rPr>
              <a:t>Business name </a:t>
            </a:r>
            <a:r>
              <a:rPr lang="en-ZA"/>
              <a:t>Donjane Fruit and vegetables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>
                <a:solidFill>
                  <a:schemeClr val="dk1"/>
                </a:solidFill>
              </a:rPr>
              <a:t>Participant name George Ntini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>
                <a:solidFill>
                  <a:schemeClr val="dk1"/>
                </a:solidFill>
              </a:rPr>
              <a:t>Council Zibagwe Rural District Counc</a:t>
            </a:r>
            <a:r>
              <a:rPr lang="en-ZA"/>
              <a:t>il (ZRDC)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486399" y="5403330"/>
            <a:ext cx="5872766" cy="72443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Z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include photographs of the business!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413616" y="473900"/>
            <a:ext cx="11206620" cy="1314506"/>
            <a:chOff x="543012" y="237175"/>
            <a:chExt cx="11206620" cy="1314506"/>
          </a:xfrm>
        </p:grpSpPr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1956334" y="322617"/>
            <a:ext cx="10018713" cy="720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ZA" sz="2800">
                <a:latin typeface="Calibri"/>
                <a:ea typeface="Calibri"/>
                <a:cs typeface="Calibri"/>
                <a:sym typeface="Calibri"/>
              </a:rPr>
              <a:t>INCOME AND EXPENSES FOR THE BUSINESS FOR THE  PAST</a:t>
            </a:r>
            <a:r>
              <a:rPr b="1" lang="en-Z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ZA" sz="2800">
                <a:latin typeface="Calibri"/>
                <a:ea typeface="Calibri"/>
                <a:cs typeface="Calibri"/>
                <a:sym typeface="Calibri"/>
              </a:rPr>
              <a:t> SIX MONTHS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1340377" y="965915"/>
            <a:ext cx="489505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/>
              <a:t>Income</a:t>
            </a:r>
            <a:endParaRPr/>
          </a:p>
        </p:txBody>
      </p:sp>
      <p:graphicFrame>
        <p:nvGraphicFramePr>
          <p:cNvPr id="166" name="Google Shape;166;p10"/>
          <p:cNvGraphicFramePr/>
          <p:nvPr/>
        </p:nvGraphicFramePr>
        <p:xfrm>
          <a:off x="965915" y="15414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{E138251B-D78A-4425-83AA-EDAF152B1807}</a:tableStyleId>
              </a:tblPr>
              <a:tblGrid>
                <a:gridCol w="3354250"/>
                <a:gridCol w="19155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 u="none" cap="none" strike="noStrike"/>
                        <a:t>ITEM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AMOUNT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Bananas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612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Apples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372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5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Greens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732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Tomatoes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492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Onion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252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Transport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ZA" sz="1800"/>
                        <a:t>TOTAL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2460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7" name="Google Shape;167;p10"/>
          <p:cNvSpPr txBox="1"/>
          <p:nvPr>
            <p:ph idx="3" type="body"/>
          </p:nvPr>
        </p:nvSpPr>
        <p:spPr>
          <a:xfrm>
            <a:off x="6607967" y="970710"/>
            <a:ext cx="489505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/>
              <a:t>Expenses</a:t>
            </a:r>
            <a:endParaRPr/>
          </a:p>
        </p:txBody>
      </p:sp>
      <p:graphicFrame>
        <p:nvGraphicFramePr>
          <p:cNvPr id="168" name="Google Shape;168;p10"/>
          <p:cNvGraphicFramePr/>
          <p:nvPr/>
        </p:nvGraphicFramePr>
        <p:xfrm>
          <a:off x="6607174" y="1550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{471FFA4C-FDF8-4049-8BC1-016BB122C9E6}</a:tableStyleId>
              </a:tblPr>
              <a:tblGrid>
                <a:gridCol w="3399100"/>
                <a:gridCol w="1790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ITEM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AMOUNT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Bananas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300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Apples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180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Greens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360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Tomatoes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240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Onion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120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Transport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60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ZA" sz="1800"/>
                        <a:t>TOTAL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1260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9" name="Google Shape;169;p10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1956334" y="423424"/>
            <a:ext cx="10018713" cy="553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ZA" sz="3200">
                <a:latin typeface="Calibri"/>
                <a:ea typeface="Calibri"/>
                <a:cs typeface="Calibri"/>
                <a:sym typeface="Calibri"/>
              </a:rPr>
              <a:t>INCOME AND EXPENSES FOR THE BUSINESS FOR </a:t>
            </a:r>
            <a:br>
              <a:rPr b="1" lang="en-ZA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ZA" sz="3200">
                <a:latin typeface="Calibri"/>
                <a:ea typeface="Calibri"/>
                <a:cs typeface="Calibri"/>
                <a:sym typeface="Calibri"/>
              </a:rPr>
              <a:t>NEXT SIX MONTHS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 txBox="1"/>
          <p:nvPr>
            <p:ph idx="1" type="body"/>
          </p:nvPr>
        </p:nvSpPr>
        <p:spPr>
          <a:xfrm>
            <a:off x="1340377" y="965915"/>
            <a:ext cx="489505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/>
              <a:t>Income</a:t>
            </a:r>
            <a:endParaRPr/>
          </a:p>
        </p:txBody>
      </p:sp>
      <p:graphicFrame>
        <p:nvGraphicFramePr>
          <p:cNvPr id="176" name="Google Shape;176;p11"/>
          <p:cNvGraphicFramePr/>
          <p:nvPr/>
        </p:nvGraphicFramePr>
        <p:xfrm>
          <a:off x="978794" y="15414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{E138251B-D78A-4425-83AA-EDAF152B1807}</a:tableStyleId>
              </a:tblPr>
              <a:tblGrid>
                <a:gridCol w="3412900"/>
                <a:gridCol w="184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ITEM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AMOUNT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Bananas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734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Apples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446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Greens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878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Tomatoes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590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Onions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302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Transport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ZA" sz="1800"/>
                        <a:t>TOTAL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2950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7" name="Google Shape;177;p11"/>
          <p:cNvSpPr txBox="1"/>
          <p:nvPr>
            <p:ph idx="3" type="body"/>
          </p:nvPr>
        </p:nvSpPr>
        <p:spPr>
          <a:xfrm>
            <a:off x="6607967" y="970710"/>
            <a:ext cx="489505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/>
              <a:t>Expenses</a:t>
            </a:r>
            <a:endParaRPr/>
          </a:p>
        </p:txBody>
      </p:sp>
      <p:graphicFrame>
        <p:nvGraphicFramePr>
          <p:cNvPr id="178" name="Google Shape;178;p11"/>
          <p:cNvGraphicFramePr/>
          <p:nvPr/>
        </p:nvGraphicFramePr>
        <p:xfrm>
          <a:off x="6607175" y="1550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{471FFA4C-FDF8-4049-8BC1-016BB122C9E6}</a:tableStyleId>
              </a:tblPr>
              <a:tblGrid>
                <a:gridCol w="3414450"/>
                <a:gridCol w="1736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ITEM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AMOUNT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Bananas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360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Apples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216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Greens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432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Tomatoes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288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Onions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144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Transport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72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ZA" sz="1800"/>
                        <a:t>TOTAL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1512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9" name="Google Shape;179;p11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ZA" sz="3200">
                <a:latin typeface="Calibri"/>
                <a:ea typeface="Calibri"/>
                <a:cs typeface="Calibri"/>
                <a:sym typeface="Calibri"/>
              </a:rPr>
              <a:t>WHAT PLANS HAVE YOU MADE TO GROW YOUR BUSINESS IN THE NEXT 6 MONTHS?  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Market Research : Identify Customer Preferences that is conducting surveys or interviews to understand what fruit and vegetables customers prefer.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Analyze Competitors : Observe local competition to identify their strengths and weaknesses.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Diversification of Products Introduce organic, exotic or locally sourced fruits and vegetables.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Value Added Products considering offering pre-cut packaged or prepared .items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 Promotion Strategies implementing a reward system for repeat customers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Offer discounts or special bundles during holidays or peak seasons for certain fruits and vegetables.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/>
              <a:t>CHALLENGES</a:t>
            </a:r>
            <a:endParaRPr b="1"/>
          </a:p>
        </p:txBody>
      </p:sp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What challenges have you experienced in your business?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Transport and logistic issues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Seasonal fluctuations in </a:t>
            </a:r>
            <a:r>
              <a:rPr lang="en-ZA"/>
              <a:t>availability</a:t>
            </a:r>
            <a:r>
              <a:rPr lang="en-ZA"/>
              <a:t> e.g apples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Managing inventory and stock levels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How have you addressed these?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Invest in logistics and transportation infrastructure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Diversify products to mitigate seasonal fluctuations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Implement just in time inventory management</a:t>
            </a:r>
            <a:endParaRPr/>
          </a:p>
        </p:txBody>
      </p:sp>
      <p:sp>
        <p:nvSpPr>
          <p:cNvPr id="193" name="Google Shape;193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How will you sustain your business?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Monitoring and adjusting pricing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Manage cash flow effectively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Maintain a healthy profit margin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What other sustainability measures are you putting in place for your business?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Invest in employee training and development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Monitor and improve customer satisfaction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Maintain high quality products and services</a:t>
            </a:r>
            <a:endParaRPr/>
          </a:p>
        </p:txBody>
      </p:sp>
      <p:sp>
        <p:nvSpPr>
          <p:cNvPr id="201" name="Google Shape;201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title"/>
          </p:nvPr>
        </p:nvSpPr>
        <p:spPr>
          <a:xfrm>
            <a:off x="1484311" y="115910"/>
            <a:ext cx="10018713" cy="772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ADDITIONAL INFORMATION?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 txBox="1"/>
          <p:nvPr>
            <p:ph idx="1" type="body"/>
          </p:nvPr>
        </p:nvSpPr>
        <p:spPr>
          <a:xfrm>
            <a:off x="1484310" y="991673"/>
            <a:ext cx="10325617" cy="556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/>
              <a:t>What other changes have you experienced in your business? Explain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Inflation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Competition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Environmental factors e.g climate change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/>
              <a:t>Do you have any additional information to share?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Importance  of a fruit and vegetables business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Provides essential nutrients for optimal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Access to fresh and nutritious foods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Contributes to local and national economic growth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Promotes sustainable agriculture practices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PLEASE DESCRIBE THE BUSINESS 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I am into vegetable and fruit vending located at Zhombe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Growth Point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I order my stock from Commercial farmers </a:t>
            </a:r>
            <a:endParaRPr/>
          </a:p>
        </p:txBody>
      </p:sp>
      <p:sp>
        <p:nvSpPr>
          <p:cNvPr id="99" name="Google Shape;99;p2"/>
          <p:cNvSpPr txBox="1"/>
          <p:nvPr>
            <p:ph idx="2" type="body"/>
          </p:nvPr>
        </p:nvSpPr>
        <p:spPr>
          <a:xfrm>
            <a:off x="5815425" y="18667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ZA">
                <a:solidFill>
                  <a:srgbClr val="FF0000"/>
                </a:solidFill>
              </a:rPr>
              <a:t>Photo or video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175" y="1268525"/>
            <a:ext cx="5946251" cy="54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CUSTOMER BASE?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Who are your customers?</a:t>
            </a:r>
            <a:endParaRPr b="1" u="sng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/>
              <a:t>Customers all around Zhombe rural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Have you increased the number of customers since starting the LED Programme?   Yes or No</a:t>
            </a:r>
            <a:endParaRPr b="1" u="sng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/>
              <a:t>Yes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How did you do this?</a:t>
            </a:r>
            <a:endParaRPr b="1" u="sng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Social Media Marketing ( Whatsapp groups ) through the skills and techniques I </a:t>
            </a:r>
            <a:r>
              <a:rPr lang="en-ZA"/>
              <a:t>acquired</a:t>
            </a:r>
            <a:r>
              <a:rPr lang="en-ZA"/>
              <a:t> at workshops </a:t>
            </a:r>
            <a:endParaRPr/>
          </a:p>
        </p:txBody>
      </p:sp>
      <p:sp>
        <p:nvSpPr>
          <p:cNvPr id="108" name="Google Shape;108;p3"/>
          <p:cNvSpPr txBox="1"/>
          <p:nvPr>
            <p:ph idx="2" type="body"/>
          </p:nvPr>
        </p:nvSpPr>
        <p:spPr>
          <a:xfrm>
            <a:off x="6390225" y="1604478"/>
            <a:ext cx="5181600" cy="435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ZA"/>
              <a:t>Photo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725" y="2191987"/>
            <a:ext cx="3263524" cy="37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COMPETITION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838200" y="1849344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/>
              <a:t>Who is your competition?</a:t>
            </a:r>
            <a:endParaRPr b="1" u="sng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Commercial Farmers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/>
              <a:t>How do you handle competition in your business?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/>
              <a:t>Analyzing their strengths </a:t>
            </a:r>
            <a:r>
              <a:rPr lang="en-ZA"/>
              <a:t>weaknesses</a:t>
            </a:r>
            <a:r>
              <a:rPr lang="en-ZA"/>
              <a:t> and market share</a:t>
            </a:r>
            <a:endParaRPr/>
          </a:p>
        </p:txBody>
      </p:sp>
      <p:sp>
        <p:nvSpPr>
          <p:cNvPr id="117" name="Google Shape;117;p4"/>
          <p:cNvSpPr txBox="1"/>
          <p:nvPr>
            <p:ph idx="2" type="body"/>
          </p:nvPr>
        </p:nvSpPr>
        <p:spPr>
          <a:xfrm>
            <a:off x="6172200" y="1866725"/>
            <a:ext cx="5181600" cy="435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NEW PRODUCTS OR SERVICES?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-16192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Do you have any new business products or services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Yes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19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What new products are in the business?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Seasonal fruits e.g strawberries and pumkins</a:t>
            </a:r>
            <a:endParaRPr/>
          </a:p>
          <a:p>
            <a:pPr indent="-1619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How are they performing compared to your initial products?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Higher demand and sales during peak seasons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Potential for higher profit margins </a:t>
            </a:r>
            <a:endParaRPr/>
          </a:p>
          <a:p>
            <a:pPr indent="-1619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How do you advertise/market your products?</a:t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Word of mouth marketing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Social media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Sales promotions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QUALITY AND PACKAGING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8859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Are your customers happy with the quality of your products or services? 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Yes</a:t>
            </a:r>
            <a:endParaRPr/>
          </a:p>
          <a:p>
            <a:pPr indent="-18859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If you have answered yes please give more information.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Consistent </a:t>
            </a:r>
            <a:r>
              <a:rPr lang="en-ZA"/>
              <a:t>performance</a:t>
            </a:r>
            <a:r>
              <a:rPr lang="en-ZA"/>
              <a:t> over time</a:t>
            </a:r>
            <a:endParaRPr/>
          </a:p>
          <a:p>
            <a:pPr indent="-18859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Do you have any branding available for your products? Explain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Fosters customer loyalty</a:t>
            </a:r>
            <a:endParaRPr/>
          </a:p>
          <a:p>
            <a:pPr indent="-18859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u="sng"/>
              <a:t>Have you changed the packaging or marketing of your business to attract more customers? Please explain.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Yes for increased </a:t>
            </a:r>
            <a:r>
              <a:rPr lang="en-ZA"/>
              <a:t>visibility</a:t>
            </a:r>
            <a:r>
              <a:rPr lang="en-ZA"/>
              <a:t> through eye catching designs.</a:t>
            </a:r>
            <a:endParaRPr/>
          </a:p>
        </p:txBody>
      </p:sp>
      <p:sp>
        <p:nvSpPr>
          <p:cNvPr id="133" name="Google Shape;133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6413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BUSINESS MANAGEMENT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1051958" y="1825625"/>
            <a:ext cx="4878389" cy="380625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-1714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sz="4000" u="sng"/>
              <a:t>Have you hired more staff? How many full-time and how many part-time?</a:t>
            </a:r>
            <a:endParaRPr b="1" sz="40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000"/>
              <a:t>Full time workers 2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000"/>
              <a:t>Part time 0</a:t>
            </a:r>
            <a:endParaRPr sz="4000"/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sz="4000" u="sng"/>
              <a:t>How do you manage your stock and check regularly? Please explain</a:t>
            </a:r>
            <a:r>
              <a:rPr b="1" lang="en-ZA" sz="4000"/>
              <a:t>.</a:t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 sz="4000"/>
              <a:t>First-In First-Out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ZA" sz="4000" u="sng"/>
              <a:t>Have you been able to price your products better so that you can earn a surplus from the business? Please explain.</a:t>
            </a:r>
            <a:endParaRPr b="1" sz="4000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 sz="4000"/>
              <a:t>Small profits quick return</a:t>
            </a:r>
            <a:endParaRPr sz="4000"/>
          </a:p>
          <a:p>
            <a:pPr indent="-1041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41" name="Google Shape;14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ZA">
                <a:latin typeface="Calibri"/>
                <a:ea typeface="Calibri"/>
                <a:cs typeface="Calibri"/>
                <a:sym typeface="Calibri"/>
              </a:rPr>
              <a:t>FINANCIAL MANAGEMENT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ZA" sz="2600" u="sng"/>
              <a:t>Do you have a record-keeping system in place? Explain.</a:t>
            </a:r>
            <a:endParaRPr b="1" sz="26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600"/>
              <a:t>Demonstrate transparency and accountability</a:t>
            </a:r>
            <a:endParaRPr sz="26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If yes, how is it helping you to manage your business?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Monitor income and expenditure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/>
              <a:t>Do you have a bank account for your business? </a:t>
            </a:r>
            <a:endParaRPr b="1" u="sng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 No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0" y="6394104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ZA" sz="3600">
                <a:latin typeface="Calibri"/>
                <a:ea typeface="Calibri"/>
                <a:cs typeface="Calibri"/>
                <a:sym typeface="Calibri"/>
              </a:rPr>
              <a:t>SAVINGS AND SELF SUFFICIENCY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>
                <a:solidFill>
                  <a:schemeClr val="dk1"/>
                </a:solidFill>
              </a:rPr>
              <a:t>Are you a member of a savings group?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Yes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>
                <a:solidFill>
                  <a:schemeClr val="dk1"/>
                </a:solidFill>
              </a:rPr>
              <a:t>Are you saving money? How much have you been able to save so far?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$300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ZA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Have you managed to </a:t>
            </a:r>
            <a:r>
              <a:rPr b="1" i="1" lang="en-ZA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increase household income?</a:t>
            </a:r>
            <a:r>
              <a:rPr b="1" lang="en-ZA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ZA">
                <a:latin typeface="Tahoma"/>
                <a:ea typeface="Tahoma"/>
                <a:cs typeface="Tahoma"/>
                <a:sym typeface="Tahoma"/>
              </a:rPr>
              <a:t>Yes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9"/>
          <p:cNvSpPr txBox="1"/>
          <p:nvPr>
            <p:ph idx="2" type="body"/>
          </p:nvPr>
        </p:nvSpPr>
        <p:spPr>
          <a:xfrm>
            <a:off x="6362475" y="1869125"/>
            <a:ext cx="5605800" cy="4351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ZA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Insert Photo</a:t>
            </a:r>
            <a:r>
              <a:rPr lang="en-Z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0" y="6398786"/>
            <a:ext cx="12192000" cy="47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150" y="2351750"/>
            <a:ext cx="4003800" cy="36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82454D-ACFE-4E38-809E-605F728267FE}"/>
</file>

<file path=customXml/itemProps2.xml><?xml version="1.0" encoding="utf-8"?>
<ds:datastoreItem xmlns:ds="http://schemas.openxmlformats.org/officeDocument/2006/customXml" ds:itemID="{1439C9C1-21D7-4E8D-8D87-4CE63D13A97A}"/>
</file>

<file path=customXml/itemProps3.xml><?xml version="1.0" encoding="utf-8"?>
<ds:datastoreItem xmlns:ds="http://schemas.openxmlformats.org/officeDocument/2006/customXml" ds:itemID="{7FF8EAF4-FF40-4E8B-ACC4-8B1D8191120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 Hilton - Entrepreneurship Mananger</dc:creator>
  <dcterms:created xsi:type="dcterms:W3CDTF">2015-03-24T08:09:40Z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