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Lst>
  <p:sldSz cx="9753600" cy="7315200"/>
  <p:notesSz cx="6858000" cy="9144000"/>
  <p:embeddedFontLst>
    <p:embeddedFont>
      <p:font typeface="League Spartan" panose="020B0604020202020204" charset="0"/>
      <p:regular r:id="rId22"/>
      <p:bold r:id="rId23"/>
    </p:embeddedFont>
    <p:embeddedFont>
      <p:font typeface="Montserrat" panose="00000500000000000000" pitchFamily="2" charset="0"/>
      <p:regular r:id="rId24"/>
      <p:bold r:id="rId25"/>
      <p:italic r:id="rId26"/>
      <p:boldItalic r:id="rId27"/>
    </p:embeddedFont>
    <p:embeddedFont>
      <p:font typeface="Pacifico" panose="00000500000000000000" pitchFamily="2" charset="0"/>
      <p:regular r:id="rId28"/>
    </p:embeddedFont>
    <p:embeddedFont>
      <p:font typeface="Play"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PlV+4N54bCaS8u00JutrcUqE3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91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800">
                <a:latin typeface="Arial"/>
                <a:ea typeface="Arial"/>
                <a:cs typeface="Arial"/>
                <a:sym typeface="Arial"/>
              </a:rPr>
              <a:t>There are many website explaining GBV. Thousands of articles and presentations on the topic - but very little real help</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If I am in trouble don't want to know all the different forms of GBV, or how progressive we are with the laws we have, or the stats or even stories of survivors</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Then I don’t want to be educated, I Only want to know someone is coming to help </a:t>
            </a:r>
            <a:endParaRPr/>
          </a:p>
          <a:p>
            <a:pPr marL="0" lvl="0" indent="0" algn="l" rtl="0">
              <a:lnSpc>
                <a:spcPct val="115000"/>
              </a:lnSpc>
              <a:spcBef>
                <a:spcPts val="800"/>
              </a:spcBef>
              <a:spcAft>
                <a:spcPts val="0"/>
              </a:spcAft>
              <a:buSzPts val="1400"/>
              <a:buNone/>
            </a:pPr>
            <a:endParaRPr sz="1800">
              <a:latin typeface="Arial"/>
              <a:ea typeface="Arial"/>
              <a:cs typeface="Arial"/>
              <a:sym typeface="Arial"/>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So what do we need now? We need an emergency tool to get immediate help. Be it an app a website a WhatsApp group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more safe spaces to help woman in their hour of need</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trained, compassionate, strong and dynamic woman in the communities to take charge and become GBV Warriors</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to know that </a:t>
            </a:r>
            <a:r>
              <a:rPr lang="en-US" sz="2800" b="0" i="0">
                <a:solidFill>
                  <a:srgbClr val="3C4043"/>
                </a:solidFill>
                <a:highlight>
                  <a:srgbClr val="FFFFFF"/>
                </a:highlight>
                <a:latin typeface="arial"/>
                <a:ea typeface="arial"/>
                <a:cs typeface="arial"/>
                <a:sym typeface="arial"/>
              </a:rPr>
              <a:t>·perpetrator (purpuh·tray·tuhz)  will get sentenced. </a:t>
            </a:r>
            <a:r>
              <a:rPr lang="en-US" sz="1800">
                <a:latin typeface="Arial"/>
                <a:ea typeface="Arial"/>
                <a:cs typeface="Arial"/>
                <a:sym typeface="Arial"/>
              </a:rPr>
              <a:t>And kept in jail.</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And that we do not have go through all the emotional trauma only to have to wait years or have a guilty man walk free. </a:t>
            </a:r>
            <a:endParaRPr/>
          </a:p>
        </p:txBody>
      </p:sp>
      <p:sp>
        <p:nvSpPr>
          <p:cNvPr id="182" name="Google Shape;18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rgbClr val="E94057"/>
                </a:solidFill>
                <a:latin typeface="Montserrat"/>
                <a:ea typeface="Montserrat"/>
                <a:cs typeface="Montserrat"/>
                <a:sym typeface="Montserrat"/>
              </a:rPr>
              <a:t>Project Orange </a:t>
            </a:r>
            <a:r>
              <a:rPr lang="en-US" sz="1200">
                <a:solidFill>
                  <a:schemeClr val="lt1"/>
                </a:solidFill>
                <a:latin typeface="Montserrat"/>
                <a:ea typeface="Montserrat"/>
                <a:cs typeface="Montserrat"/>
                <a:sym typeface="Montserrat"/>
              </a:rPr>
              <a:t>addresses the urgent need for emergency safe spaces by establishing </a:t>
            </a:r>
            <a:r>
              <a:rPr lang="en-US" sz="1200" b="1">
                <a:solidFill>
                  <a:srgbClr val="E94057"/>
                </a:solidFill>
                <a:latin typeface="Montserrat"/>
                <a:ea typeface="Montserrat"/>
                <a:cs typeface="Montserrat"/>
                <a:sym typeface="Montserrat"/>
              </a:rPr>
              <a:t>GBV advice offices in vulnerable communities</a:t>
            </a:r>
            <a:r>
              <a:rPr lang="en-US" sz="1200">
                <a:solidFill>
                  <a:schemeClr val="lt1"/>
                </a:solidFill>
                <a:latin typeface="Montserrat"/>
                <a:ea typeface="Montserrat"/>
                <a:cs typeface="Montserrat"/>
                <a:sym typeface="Montserrat"/>
              </a:rPr>
              <a:t>, staffed by trained GBV Warriors. </a:t>
            </a:r>
            <a:r>
              <a:rPr lang="en-US"/>
              <a:t>In 2024 we aim to establish at least 5 of these 24 hour emergency GBV offices in key hotspots. </a:t>
            </a:r>
            <a:r>
              <a:rPr lang="en-US" sz="1200">
                <a:solidFill>
                  <a:schemeClr val="lt1"/>
                </a:solidFill>
                <a:latin typeface="Montserrat"/>
                <a:ea typeface="Montserrat"/>
                <a:cs typeface="Montserrat"/>
                <a:sym typeface="Montserrat"/>
              </a:rPr>
              <a:t>E-ku-rhu-leni, Beaufort West, Graafwater, Nyanga East, and Centurion. </a:t>
            </a:r>
            <a:r>
              <a:rPr lang="en-US"/>
              <a:t>Our pilot project in Beaufort west just kicked off now an </a:t>
            </a:r>
            <a:r>
              <a:rPr lang="en-US" sz="1200">
                <a:solidFill>
                  <a:schemeClr val="lt1"/>
                </a:solidFill>
                <a:latin typeface="Montserrat"/>
                <a:ea typeface="Montserrat"/>
                <a:cs typeface="Montserrat"/>
                <a:sym typeface="Montserrat"/>
              </a:rPr>
              <a:t>E-ku-rhu-leni, </a:t>
            </a:r>
            <a:r>
              <a:rPr lang="en-US"/>
              <a:t>will follow soon.  </a:t>
            </a:r>
            <a:endParaRPr/>
          </a:p>
          <a:p>
            <a:pPr marL="0" lvl="0" indent="0" algn="l" rtl="0">
              <a:lnSpc>
                <a:spcPct val="100000"/>
              </a:lnSpc>
              <a:spcBef>
                <a:spcPts val="0"/>
              </a:spcBef>
              <a:spcAft>
                <a:spcPts val="0"/>
              </a:spcAft>
              <a:buSzPts val="1400"/>
              <a:buNone/>
            </a:pPr>
            <a:r>
              <a:rPr lang="en-US"/>
              <a:t>Project Orange will be a breathing space before the shelters and our GBV Warriors and trained community members a safe space for the healing process that will follow.</a:t>
            </a:r>
            <a:endParaRPr/>
          </a:p>
        </p:txBody>
      </p:sp>
      <p:sp>
        <p:nvSpPr>
          <p:cNvPr id="192" name="Google Shape;1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will need of funding for essential supplies such as food, data, transport, and security, as well as for furniture and bedding. Our goal is to create a warm and welcoming environment, reminiscent of an Air BnB, complete with comfortable, preferably branded bedding, inspirational wall art, and emergency packs for survivors and their children. We're committed to making sure kids have a safe and special place to hang out while their caregivers get the help they need.</a:t>
            </a:r>
            <a:endParaRPr/>
          </a:p>
          <a:p>
            <a:pPr marL="0" lvl="0" indent="0" algn="l" rtl="0">
              <a:lnSpc>
                <a:spcPct val="100000"/>
              </a:lnSpc>
              <a:spcBef>
                <a:spcPts val="0"/>
              </a:spcBef>
              <a:spcAft>
                <a:spcPts val="0"/>
              </a:spcAft>
              <a:buSzPts val="1400"/>
              <a:buNone/>
            </a:pPr>
            <a:br>
              <a:rPr lang="en-US" b="0" i="0">
                <a:solidFill>
                  <a:srgbClr val="000000"/>
                </a:solidFill>
                <a:highlight>
                  <a:srgbClr val="FFFFFF"/>
                </a:highlight>
                <a:latin typeface="Arial"/>
                <a:ea typeface="Arial"/>
                <a:cs typeface="Arial"/>
                <a:sym typeface="Arial"/>
              </a:rPr>
            </a:br>
            <a:br>
              <a:rPr lang="en-US" b="0" i="0">
                <a:solidFill>
                  <a:srgbClr val="000000"/>
                </a:solidFill>
                <a:highlight>
                  <a:srgbClr val="FFFFFF"/>
                </a:highlight>
                <a:latin typeface="Arial"/>
                <a:ea typeface="Arial"/>
                <a:cs typeface="Arial"/>
                <a:sym typeface="Arial"/>
              </a:rPr>
            </a:br>
            <a:endParaRPr/>
          </a:p>
        </p:txBody>
      </p:sp>
      <p:sp>
        <p:nvSpPr>
          <p:cNvPr id="202" name="Google Shape;20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800">
                <a:latin typeface="Arial"/>
                <a:ea typeface="Arial"/>
                <a:cs typeface="Arial"/>
                <a:sym typeface="Arial"/>
              </a:rPr>
              <a:t>In conclusion:</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Real assistance is lacking, which is a significant issue in South Africa regarding gender-based violence (GBV). While there are numerous websites, apps, articles, and presentations explaining what GBV is, there's a glaring lack of tangible help when in distress.</a:t>
            </a:r>
            <a:endParaRPr sz="1800">
              <a:latin typeface="Arial"/>
              <a:ea typeface="Arial"/>
              <a:cs typeface="Arial"/>
              <a:sym typeface="Arial"/>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Yes we need education. We need PR. We need buy -in and more than ever we need funds. We need real men and brave woman to stand up. But we need the basics.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néed a number to call</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trained and compassionate person to help us</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a safe space for our kids and ourselves to gather our thoughts</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to complete the tedious forms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speed in prosecuting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to trust the process again</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Believe in the outcome</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money to survive</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Skills training and a cheerleader to help us get back on our feet again</a:t>
            </a:r>
            <a:endParaRPr/>
          </a:p>
          <a:p>
            <a:pPr marL="0" lvl="0" indent="0" algn="l" rtl="0">
              <a:lnSpc>
                <a:spcPct val="115000"/>
              </a:lnSpc>
              <a:spcBef>
                <a:spcPts val="800"/>
              </a:spcBef>
              <a:spcAft>
                <a:spcPts val="0"/>
              </a:spcAft>
              <a:buSzPts val="1400"/>
              <a:buNone/>
            </a:pPr>
            <a:endParaRPr sz="1800">
              <a:latin typeface="Arial"/>
              <a:ea typeface="Arial"/>
              <a:cs typeface="Arial"/>
              <a:sym typeface="Arial"/>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your money to build 5 emergency safe spaces</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your money to train thousands of South Africans for free in GBV</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your money and expertise to Build the app.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your support and voices to get government to hear us, to make reporting easier and prosecution quicker</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you to help us push through</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1000 things but today we one – your support.</a:t>
            </a:r>
            <a:endParaRPr/>
          </a:p>
          <a:p>
            <a:pPr marL="0" lvl="0" indent="0" algn="l" rtl="0">
              <a:lnSpc>
                <a:spcPct val="100000"/>
              </a:lnSpc>
              <a:spcBef>
                <a:spcPts val="800"/>
              </a:spcBef>
              <a:spcAft>
                <a:spcPts val="0"/>
              </a:spcAft>
              <a:buSzPts val="1400"/>
              <a:buNone/>
            </a:pPr>
            <a:endParaRPr/>
          </a:p>
        </p:txBody>
      </p:sp>
      <p:sp>
        <p:nvSpPr>
          <p:cNvPr id="212" name="Google Shape;21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cf4e9d125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30cf4e9d12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800">
                <a:latin typeface="Arial"/>
                <a:ea typeface="Arial"/>
                <a:cs typeface="Arial"/>
                <a:sym typeface="Arial"/>
              </a:rPr>
              <a:t>In conclusion:</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Real assistance is lacking, which is a significant issue in South Africa regarding gender-based violence (GBV). While there are numerous websites, apps, articles, and presentations explaining what GBV is, there's a glaring lack of tangible help when in distress.</a:t>
            </a:r>
            <a:endParaRPr sz="1800">
              <a:latin typeface="Arial"/>
              <a:ea typeface="Arial"/>
              <a:cs typeface="Arial"/>
              <a:sym typeface="Arial"/>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Yes we need education. We need PR. We need buy -in and more than ever we need funds. We need real men and brave woman to stand up. But we need the basics.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néed a number to call</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trained and compassionate person to help us</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a safe space for our kids and ourselves to gather our thoughts</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to complete the tedious forms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speed in prosecuting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to trust the process again</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Believe in the outcome</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money to survive</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Skills training and a cheerleader to help us get back on our feet again</a:t>
            </a:r>
            <a:endParaRPr/>
          </a:p>
          <a:p>
            <a:pPr marL="0" lvl="0" indent="0" algn="l" rtl="0">
              <a:lnSpc>
                <a:spcPct val="115000"/>
              </a:lnSpc>
              <a:spcBef>
                <a:spcPts val="800"/>
              </a:spcBef>
              <a:spcAft>
                <a:spcPts val="0"/>
              </a:spcAft>
              <a:buSzPts val="1400"/>
              <a:buNone/>
            </a:pPr>
            <a:endParaRPr sz="1800">
              <a:latin typeface="Arial"/>
              <a:ea typeface="Arial"/>
              <a:cs typeface="Arial"/>
              <a:sym typeface="Arial"/>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your money to build 5 emergency safe spaces</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your money to train thousands of South Africans for free in GBV</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your money and expertise to Build the app.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your support and voices to get government to hear us, to make reporting easier and prosecution quicker</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you to help us push through</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need 1000 things but today we one – your support.</a:t>
            </a:r>
            <a:endParaRPr/>
          </a:p>
          <a:p>
            <a:pPr marL="0" lvl="0" indent="0" algn="l" rtl="0">
              <a:lnSpc>
                <a:spcPct val="100000"/>
              </a:lnSpc>
              <a:spcBef>
                <a:spcPts val="800"/>
              </a:spcBef>
              <a:spcAft>
                <a:spcPts val="0"/>
              </a:spcAft>
              <a:buSzPts val="1400"/>
              <a:buNone/>
            </a:pPr>
            <a:endParaRPr/>
          </a:p>
        </p:txBody>
      </p:sp>
      <p:sp>
        <p:nvSpPr>
          <p:cNvPr id="220" name="Google Shape;220;g30cf4e9d125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372b05840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3372b05840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will need of funding for essential supplies such as food, data, transport, and security, as well as for furniture and bedding. Our goal is to create a warm and welcoming environment, reminiscent of an Air BnB, complete with comfortable, preferably branded bedding, inspirational wall art, and emergency packs for survivors and their children. We're committed to making sure kids have a safe and special place to hang out while their caregivers get the help they need.</a:t>
            </a:r>
            <a:endParaRPr/>
          </a:p>
          <a:p>
            <a:pPr marL="0" lvl="0" indent="0" algn="l" rtl="0">
              <a:lnSpc>
                <a:spcPct val="100000"/>
              </a:lnSpc>
              <a:spcBef>
                <a:spcPts val="0"/>
              </a:spcBef>
              <a:spcAft>
                <a:spcPts val="0"/>
              </a:spcAft>
              <a:buSzPts val="1400"/>
              <a:buNone/>
            </a:pPr>
            <a:br>
              <a:rPr lang="en-US" b="0" i="0">
                <a:solidFill>
                  <a:srgbClr val="000000"/>
                </a:solidFill>
                <a:highlight>
                  <a:srgbClr val="FFFFFF"/>
                </a:highlight>
                <a:latin typeface="Arial"/>
                <a:ea typeface="Arial"/>
                <a:cs typeface="Arial"/>
                <a:sym typeface="Arial"/>
              </a:rPr>
            </a:br>
            <a:br>
              <a:rPr lang="en-US" b="0" i="0">
                <a:solidFill>
                  <a:srgbClr val="000000"/>
                </a:solidFill>
                <a:highlight>
                  <a:srgbClr val="FFFFFF"/>
                </a:highlight>
                <a:latin typeface="Arial"/>
                <a:ea typeface="Arial"/>
                <a:cs typeface="Arial"/>
                <a:sym typeface="Arial"/>
              </a:rPr>
            </a:br>
            <a:endParaRPr/>
          </a:p>
        </p:txBody>
      </p:sp>
      <p:sp>
        <p:nvSpPr>
          <p:cNvPr id="228" name="Google Shape;228;g3372b05840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372b05840a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3372b05840a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will need of funding for essential supplies such as food, data, transport, and security, as well as for furniture and bedding. Our goal is to create a warm and welcoming environment, reminiscent of an Air BnB, complete with comfortable, preferably branded bedding, inspirational wall art, and emergency packs for survivors and their children. We're committed to making sure kids have a safe and special place to hang out while their caregivers get the help they need.</a:t>
            </a:r>
            <a:endParaRPr/>
          </a:p>
          <a:p>
            <a:pPr marL="0" lvl="0" indent="0" algn="l" rtl="0">
              <a:lnSpc>
                <a:spcPct val="100000"/>
              </a:lnSpc>
              <a:spcBef>
                <a:spcPts val="0"/>
              </a:spcBef>
              <a:spcAft>
                <a:spcPts val="0"/>
              </a:spcAft>
              <a:buSzPts val="1400"/>
              <a:buNone/>
            </a:pPr>
            <a:br>
              <a:rPr lang="en-US" b="0" i="0">
                <a:solidFill>
                  <a:srgbClr val="000000"/>
                </a:solidFill>
                <a:highlight>
                  <a:srgbClr val="FFFFFF"/>
                </a:highlight>
                <a:latin typeface="Arial"/>
                <a:ea typeface="Arial"/>
                <a:cs typeface="Arial"/>
                <a:sym typeface="Arial"/>
              </a:rPr>
            </a:br>
            <a:br>
              <a:rPr lang="en-US" b="0" i="0">
                <a:solidFill>
                  <a:srgbClr val="000000"/>
                </a:solidFill>
                <a:highlight>
                  <a:srgbClr val="FFFFFF"/>
                </a:highlight>
                <a:latin typeface="Arial"/>
                <a:ea typeface="Arial"/>
                <a:cs typeface="Arial"/>
                <a:sym typeface="Arial"/>
              </a:rPr>
            </a:br>
            <a:endParaRPr/>
          </a:p>
        </p:txBody>
      </p:sp>
      <p:sp>
        <p:nvSpPr>
          <p:cNvPr id="238" name="Google Shape;238;g3372b05840a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372b05840a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3372b05840a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know that most times the process does not flow in sequence - most of our Warriors are women who have e already been supporting victims in their communities, but may not have the necessary training and resources to assist them - thats where we come in - building a network of WOMEN HELPING WOMEN </a:t>
            </a:r>
            <a:endParaRPr/>
          </a:p>
        </p:txBody>
      </p:sp>
      <p:sp>
        <p:nvSpPr>
          <p:cNvPr id="248" name="Google Shape;248;g3372b05840a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a:extLst>
            <a:ext uri="{FF2B5EF4-FFF2-40B4-BE49-F238E27FC236}">
              <a16:creationId xmlns:a16="http://schemas.microsoft.com/office/drawing/2014/main" id="{4D771137-7CE6-42A9-9E63-E560AA8EB47A}"/>
            </a:ext>
          </a:extLst>
        </p:cNvPr>
        <p:cNvGrpSpPr/>
        <p:nvPr/>
      </p:nvGrpSpPr>
      <p:grpSpPr>
        <a:xfrm>
          <a:off x="0" y="0"/>
          <a:ext cx="0" cy="0"/>
          <a:chOff x="0" y="0"/>
          <a:chExt cx="0" cy="0"/>
        </a:xfrm>
      </p:grpSpPr>
      <p:sp>
        <p:nvSpPr>
          <p:cNvPr id="246" name="Google Shape;246;g3372b05840a_0_34:notes">
            <a:extLst>
              <a:ext uri="{FF2B5EF4-FFF2-40B4-BE49-F238E27FC236}">
                <a16:creationId xmlns:a16="http://schemas.microsoft.com/office/drawing/2014/main" id="{C1CF33B5-812D-F45B-93C3-41DC666C982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3372b05840a_0_34:notes">
            <a:extLst>
              <a:ext uri="{FF2B5EF4-FFF2-40B4-BE49-F238E27FC236}">
                <a16:creationId xmlns:a16="http://schemas.microsoft.com/office/drawing/2014/main" id="{8A514858-5BF5-23E9-1E58-005D6A255CE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know that most times the process does not flow in sequence - most of our Warriors are women who have e already been supporting victims in their communities, but may not have the necessary training and resources to assist them - thats where we come in - building a network of WOMEN HELPING WOMEN </a:t>
            </a:r>
            <a:endParaRPr/>
          </a:p>
        </p:txBody>
      </p:sp>
      <p:sp>
        <p:nvSpPr>
          <p:cNvPr id="248" name="Google Shape;248;g3372b05840a_0_34:notes">
            <a:extLst>
              <a:ext uri="{FF2B5EF4-FFF2-40B4-BE49-F238E27FC236}">
                <a16:creationId xmlns:a16="http://schemas.microsoft.com/office/drawing/2014/main" id="{88AD6F41-9188-142D-35A4-1E799BC2828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3684063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372b05840a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3372b05840a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3372b05840a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800">
                <a:latin typeface="Arial"/>
                <a:ea typeface="Arial"/>
                <a:cs typeface="Arial"/>
                <a:sym typeface="Arial"/>
              </a:rPr>
              <a:t>Gender based violence is real. Like the two quotes above. Today  I will not be sharing GBV stats with you, I will not give you GBV definitions. tell you about all our amazing volunteers and projects and I will not ask you to like, share and engange with us on social media.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Today, I will ask you for money. And I will tell you what we need the money for.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I do not intend to beat around the bush.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South Africa boasts the 3rd most raped country in the world.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"Got the Tshirt".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big corporations, esteemed research insititutions, NGOs and NPOs, the government and us, South Africans have failed. </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We have failed us. The woman and children of South Africa</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But first, let me not forget my manners, I am Adrie Jurgensen and I represent the 1000 Woman Trust on behalf of Tina Thiart, who is in Europe at the moment. thanks for opportunity,</a:t>
            </a:r>
            <a:endParaRPr/>
          </a:p>
          <a:p>
            <a:pPr marL="0" lvl="0" indent="0" algn="l" rtl="0">
              <a:lnSpc>
                <a:spcPct val="115000"/>
              </a:lnSpc>
              <a:spcBef>
                <a:spcPts val="800"/>
              </a:spcBef>
              <a:spcAft>
                <a:spcPts val="0"/>
              </a:spcAft>
              <a:buSzPts val="1400"/>
              <a:buNone/>
            </a:pPr>
            <a:r>
              <a:rPr lang="en-US" sz="1800">
                <a:latin typeface="Arial"/>
                <a:ea typeface="Arial"/>
                <a:cs typeface="Arial"/>
                <a:sym typeface="Arial"/>
              </a:rPr>
              <a:t>I do hope that you will sit tight and at the end, see the light at the end of a very long and dark GBV tunnel.</a:t>
            </a:r>
            <a:endParaRPr/>
          </a:p>
          <a:p>
            <a:pPr marL="0" lvl="0" indent="0" algn="l" rtl="0">
              <a:lnSpc>
                <a:spcPct val="100000"/>
              </a:lnSpc>
              <a:spcBef>
                <a:spcPts val="800"/>
              </a:spcBef>
              <a:spcAft>
                <a:spcPts val="0"/>
              </a:spcAft>
              <a:buSzPts val="1400"/>
              <a:buNone/>
            </a:pPr>
            <a:endParaRPr/>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800">
                <a:latin typeface="Arial"/>
                <a:ea typeface="Arial"/>
                <a:cs typeface="Arial"/>
                <a:sym typeface="Arial"/>
              </a:rPr>
              <a:t>For the last 21 years, the 1000 woman trust has been in the trenches. We are on the ground, working with woman in townships and penthouses, wiping tears and sipping tea.  In short, we are a Women's Rights Organisation operating in South Africa dedicated to raising awareness about gender-based violence and femicide (GBVF) while providing capacity building to GBV Community Organisations. </a:t>
            </a:r>
            <a:endParaRPr/>
          </a:p>
          <a:p>
            <a:pPr marL="0" lvl="0" indent="0" algn="l" rtl="0">
              <a:lnSpc>
                <a:spcPct val="100000"/>
              </a:lnSpc>
              <a:spcBef>
                <a:spcPts val="800"/>
              </a:spcBef>
              <a:spcAft>
                <a:spcPts val="0"/>
              </a:spcAft>
              <a:buSzPts val="1400"/>
              <a:buNone/>
            </a:pPr>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3795d792e1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33795d792e1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endParaRPr/>
          </a:p>
        </p:txBody>
      </p:sp>
      <p:sp>
        <p:nvSpPr>
          <p:cNvPr id="139" name="Google Shape;139;g33795d792e1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200">
                <a:latin typeface="Arial"/>
                <a:ea typeface="Arial"/>
                <a:cs typeface="Arial"/>
                <a:sym typeface="Arial"/>
              </a:rPr>
              <a:t>Our founders are Mrs. Wendy Ackerman and Tina Thiart who started this trust 21 years ago with a vision to make a difference. Recently, we welcomed Leonora Sauls as our third trustee. </a:t>
            </a:r>
            <a:endParaRPr sz="1200">
              <a:latin typeface="Arial"/>
              <a:ea typeface="Arial"/>
              <a:cs typeface="Arial"/>
              <a:sym typeface="Arial"/>
            </a:endParaRPr>
          </a:p>
          <a:p>
            <a:pPr marL="0" lvl="0" indent="0" algn="l" rtl="0">
              <a:lnSpc>
                <a:spcPct val="100000"/>
              </a:lnSpc>
              <a:spcBef>
                <a:spcPts val="800"/>
              </a:spcBef>
              <a:spcAft>
                <a:spcPts val="0"/>
              </a:spcAft>
              <a:buSzPts val="1400"/>
              <a:buNone/>
            </a:pPr>
            <a:endParaRPr/>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We believe that empowered woman, can and will find their own way. That is our theory of change.</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73" name="Google Shape;1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rot="5400000">
            <a:off x="4732338" y="2171703"/>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0"/>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2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23"/>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2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24"/>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26"/>
          <p:cNvSpPr txBox="1">
            <a:spLocks noGrp="1"/>
          </p:cNvSpPr>
          <p:nvPr>
            <p:ph type="body" idx="2"/>
          </p:nvPr>
        </p:nvSpPr>
        <p:spPr>
          <a:xfrm>
            <a:off x="457201"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2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7"/>
          <p:cNvSpPr>
            <a:spLocks noGrp="1"/>
          </p:cNvSpPr>
          <p:nvPr>
            <p:ph type="pic" idx="2"/>
          </p:nvPr>
        </p:nvSpPr>
        <p:spPr>
          <a:xfrm>
            <a:off x="1792288" y="612775"/>
            <a:ext cx="5486400" cy="4114800"/>
          </a:xfrm>
          <a:prstGeom prst="rect">
            <a:avLst/>
          </a:prstGeom>
          <a:noFill/>
          <a:ln>
            <a:noFill/>
          </a:ln>
        </p:spPr>
      </p:sp>
      <p:sp>
        <p:nvSpPr>
          <p:cNvPr id="62" name="Google Shape;62;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2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1000women.co.z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turn.i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www.1000women.co.za/"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82"/>
        <p:cNvGrpSpPr/>
        <p:nvPr/>
      </p:nvGrpSpPr>
      <p:grpSpPr>
        <a:xfrm>
          <a:off x="0" y="0"/>
          <a:ext cx="0" cy="0"/>
          <a:chOff x="0" y="0"/>
          <a:chExt cx="0" cy="0"/>
        </a:xfrm>
      </p:grpSpPr>
      <p:pic>
        <p:nvPicPr>
          <p:cNvPr id="83" name="Google Shape;83;p1" descr="A person with vitiligo skin disease&#10;&#10;Description automatically generated"/>
          <p:cNvPicPr preferRelativeResize="0"/>
          <p:nvPr/>
        </p:nvPicPr>
        <p:blipFill rotWithShape="1">
          <a:blip r:embed="rId3">
            <a:alphaModFix/>
          </a:blip>
          <a:srcRect/>
          <a:stretch/>
        </p:blipFill>
        <p:spPr>
          <a:xfrm>
            <a:off x="-1625600" y="0"/>
            <a:ext cx="13004800" cy="7315200"/>
          </a:xfrm>
          <a:prstGeom prst="rect">
            <a:avLst/>
          </a:prstGeom>
          <a:noFill/>
          <a:ln>
            <a:noFill/>
          </a:ln>
        </p:spPr>
      </p:pic>
      <p:sp>
        <p:nvSpPr>
          <p:cNvPr id="84" name="Google Shape;84;p1"/>
          <p:cNvSpPr txBox="1"/>
          <p:nvPr/>
        </p:nvSpPr>
        <p:spPr>
          <a:xfrm>
            <a:off x="-1406769" y="2426677"/>
            <a:ext cx="6410379" cy="812787"/>
          </a:xfrm>
          <a:prstGeom prst="rect">
            <a:avLst/>
          </a:prstGeom>
          <a:noFill/>
          <a:ln>
            <a:noFill/>
          </a:ln>
        </p:spPr>
        <p:txBody>
          <a:bodyPr spcFirstLastPara="1" wrap="square" lIns="0" tIns="0" rIns="0" bIns="0" anchor="t" anchorCtr="0">
            <a:spAutoFit/>
          </a:bodyPr>
          <a:lstStyle/>
          <a:p>
            <a:pPr marL="0" marR="0" lvl="0" indent="0" algn="l" rtl="0">
              <a:lnSpc>
                <a:spcPct val="114008"/>
              </a:lnSpc>
              <a:spcBef>
                <a:spcPts val="0"/>
              </a:spcBef>
              <a:spcAft>
                <a:spcPts val="0"/>
              </a:spcAft>
              <a:buClr>
                <a:srgbClr val="000000"/>
              </a:buClr>
              <a:buSzPts val="4633"/>
              <a:buFont typeface="Arial"/>
              <a:buNone/>
            </a:pPr>
            <a:r>
              <a:rPr lang="en-US" sz="4633" b="0" i="0" u="none" strike="noStrike" cap="none">
                <a:solidFill>
                  <a:srgbClr val="FFFFFF"/>
                </a:solidFill>
                <a:latin typeface="League Spartan"/>
                <a:ea typeface="League Spartan"/>
                <a:cs typeface="League Spartan"/>
                <a:sym typeface="League Spartan"/>
              </a:rPr>
              <a:t>1000 Women Trust</a:t>
            </a:r>
            <a:endParaRPr sz="1400" b="0" i="0" u="none" strike="noStrike" cap="none">
              <a:solidFill>
                <a:srgbClr val="000000"/>
              </a:solidFill>
              <a:latin typeface="Arial"/>
              <a:ea typeface="Arial"/>
              <a:cs typeface="Arial"/>
              <a:sym typeface="Arial"/>
            </a:endParaRPr>
          </a:p>
        </p:txBody>
      </p:sp>
      <p:sp>
        <p:nvSpPr>
          <p:cNvPr id="85" name="Google Shape;85;p1"/>
          <p:cNvSpPr txBox="1"/>
          <p:nvPr/>
        </p:nvSpPr>
        <p:spPr>
          <a:xfrm>
            <a:off x="-1019907" y="5666141"/>
            <a:ext cx="543950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#1000Women1Voice</a:t>
            </a:r>
            <a:endParaRPr sz="2400" b="1" i="0" u="none" strike="noStrike" cap="none">
              <a:solidFill>
                <a:schemeClr val="lt1"/>
              </a:solidFill>
              <a:latin typeface="Calibri"/>
              <a:ea typeface="Calibri"/>
              <a:cs typeface="Calibri"/>
              <a:sym typeface="Calibri"/>
            </a:endParaRPr>
          </a:p>
        </p:txBody>
      </p:sp>
      <p:sp>
        <p:nvSpPr>
          <p:cNvPr id="86" name="Google Shape;86;p1"/>
          <p:cNvSpPr txBox="1"/>
          <p:nvPr/>
        </p:nvSpPr>
        <p:spPr>
          <a:xfrm>
            <a:off x="5696155" y="457200"/>
            <a:ext cx="3828845"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0" u="sng" strike="noStrike" cap="none">
                <a:solidFill>
                  <a:schemeClr val="lt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www.1000women.co.za</a:t>
            </a:r>
            <a:endParaRPr sz="1800" b="1" i="0" u="none" strike="noStrike" cap="none">
              <a:solidFill>
                <a:schemeClr val="lt1"/>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Montserrat"/>
                <a:ea typeface="Montserrat"/>
                <a:cs typeface="Montserrat"/>
                <a:sym typeface="Montserrat"/>
              </a:rPr>
              <a:t>  1000women1voice</a:t>
            </a:r>
            <a:endParaRPr sz="18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183"/>
        <p:cNvGrpSpPr/>
        <p:nvPr/>
      </p:nvGrpSpPr>
      <p:grpSpPr>
        <a:xfrm>
          <a:off x="0" y="0"/>
          <a:ext cx="0" cy="0"/>
          <a:chOff x="0" y="0"/>
          <a:chExt cx="0" cy="0"/>
        </a:xfrm>
      </p:grpSpPr>
      <p:sp>
        <p:nvSpPr>
          <p:cNvPr id="184" name="Google Shape;184;p13"/>
          <p:cNvSpPr txBox="1"/>
          <p:nvPr/>
        </p:nvSpPr>
        <p:spPr>
          <a:xfrm>
            <a:off x="-381000" y="451382"/>
            <a:ext cx="9800957" cy="807913"/>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rgbClr val="E94057"/>
                </a:solidFill>
                <a:latin typeface="Play"/>
                <a:ea typeface="Play"/>
                <a:cs typeface="Play"/>
                <a:sym typeface="Play"/>
              </a:rPr>
              <a:t>getting to the point</a:t>
            </a:r>
            <a:endParaRPr sz="1400" b="0" i="0" u="none" strike="noStrike" cap="none">
              <a:solidFill>
                <a:srgbClr val="000000"/>
              </a:solidFill>
              <a:latin typeface="Arial"/>
              <a:ea typeface="Arial"/>
              <a:cs typeface="Arial"/>
              <a:sym typeface="Arial"/>
            </a:endParaRPr>
          </a:p>
        </p:txBody>
      </p:sp>
      <p:sp>
        <p:nvSpPr>
          <p:cNvPr id="185" name="Google Shape;185;p13"/>
          <p:cNvSpPr txBox="1"/>
          <p:nvPr/>
        </p:nvSpPr>
        <p:spPr>
          <a:xfrm>
            <a:off x="257555" y="-642262"/>
            <a:ext cx="2002896" cy="545021"/>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Clr>
                <a:srgbClr val="000000"/>
              </a:buClr>
              <a:buSzPts val="1549"/>
              <a:buFont typeface="Arial"/>
              <a:buNone/>
            </a:pPr>
            <a:r>
              <a:rPr lang="en-US" sz="1549" b="0" i="0" u="none" strike="noStrike" cap="none">
                <a:solidFill>
                  <a:srgbClr val="FFFFFF"/>
                </a:solidFill>
                <a:latin typeface="Arial"/>
                <a:ea typeface="Arial"/>
                <a:cs typeface="Arial"/>
                <a:sym typeface="Arial"/>
              </a:rPr>
              <a:t>#1000Women1Voice</a:t>
            </a:r>
            <a:endParaRPr sz="1400" b="0" i="0" u="none" strike="noStrike" cap="none">
              <a:solidFill>
                <a:srgbClr val="000000"/>
              </a:solidFill>
              <a:latin typeface="Arial"/>
              <a:ea typeface="Arial"/>
              <a:cs typeface="Arial"/>
              <a:sym typeface="Arial"/>
            </a:endParaRPr>
          </a:p>
        </p:txBody>
      </p:sp>
      <p:sp>
        <p:nvSpPr>
          <p:cNvPr id="186" name="Google Shape;186;p13"/>
          <p:cNvSpPr/>
          <p:nvPr/>
        </p:nvSpPr>
        <p:spPr>
          <a:xfrm>
            <a:off x="876300" y="1923163"/>
            <a:ext cx="8001000" cy="4216156"/>
          </a:xfrm>
          <a:prstGeom prst="rect">
            <a:avLst/>
          </a:prstGeom>
          <a:noFill/>
          <a:ln>
            <a:noFill/>
          </a:ln>
        </p:spPr>
        <p:txBody>
          <a:bodyPr spcFirstLastPara="1" wrap="square" lIns="0" tIns="198375" rIns="0" bIns="198375" anchor="ctr"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lt1"/>
                </a:solidFill>
                <a:latin typeface="Montserrat"/>
                <a:ea typeface="Montserrat"/>
                <a:cs typeface="Montserrat"/>
                <a:sym typeface="Montserrat"/>
              </a:rPr>
              <a:t>In South Africa, GBV resources abound, but real help is scarce. In times of trouble, we don't need education; we need assistance. We need </a:t>
            </a:r>
            <a:r>
              <a:rPr lang="en-US" sz="2400" b="1" i="0" u="none" strike="noStrike" cap="none">
                <a:solidFill>
                  <a:srgbClr val="E94057"/>
                </a:solidFill>
                <a:latin typeface="Montserrat"/>
                <a:ea typeface="Montserrat"/>
                <a:cs typeface="Montserrat"/>
                <a:sym typeface="Montserrat"/>
              </a:rPr>
              <a:t>emergency tools </a:t>
            </a:r>
            <a:r>
              <a:rPr lang="en-US" sz="2400" b="0" i="0" u="none" strike="noStrike" cap="none">
                <a:solidFill>
                  <a:schemeClr val="lt1"/>
                </a:solidFill>
                <a:latin typeface="Montserrat"/>
                <a:ea typeface="Montserrat"/>
                <a:cs typeface="Montserrat"/>
                <a:sym typeface="Montserrat"/>
              </a:rPr>
              <a:t>like apps or hotlines for </a:t>
            </a:r>
            <a:r>
              <a:rPr lang="en-US" sz="2400" b="1" i="0" u="none" strike="noStrike" cap="none">
                <a:solidFill>
                  <a:srgbClr val="E94057"/>
                </a:solidFill>
                <a:latin typeface="Montserrat"/>
                <a:ea typeface="Montserrat"/>
                <a:cs typeface="Montserrat"/>
                <a:sym typeface="Montserrat"/>
              </a:rPr>
              <a:t>immediate aid</a:t>
            </a:r>
            <a:r>
              <a:rPr lang="en-US" sz="2400" b="0" i="0" u="none" strike="noStrike" cap="none">
                <a:solidFill>
                  <a:schemeClr val="lt1"/>
                </a:solidFill>
                <a:latin typeface="Montserrat"/>
                <a:ea typeface="Montserrat"/>
                <a:cs typeface="Montserrat"/>
                <a:sym typeface="Montserrat"/>
              </a:rPr>
              <a:t> and swift justice. We need </a:t>
            </a:r>
            <a:r>
              <a:rPr lang="en-US" sz="2400" b="1" i="0" u="none" strike="noStrike" cap="none">
                <a:solidFill>
                  <a:srgbClr val="E94057"/>
                </a:solidFill>
                <a:latin typeface="Montserrat"/>
                <a:ea typeface="Montserrat"/>
                <a:cs typeface="Montserrat"/>
                <a:sym typeface="Montserrat"/>
              </a:rPr>
              <a:t>safe spaces</a:t>
            </a:r>
            <a:r>
              <a:rPr lang="en-US" sz="2400" b="0" i="0" u="none" strike="noStrike" cap="none">
                <a:solidFill>
                  <a:schemeClr val="lt1"/>
                </a:solidFill>
                <a:latin typeface="Montserrat"/>
                <a:ea typeface="Montserrat"/>
                <a:cs typeface="Montserrat"/>
                <a:sym typeface="Montserrat"/>
              </a:rPr>
              <a:t>, skills training, and financial support to survive and thrive. We need </a:t>
            </a:r>
            <a:r>
              <a:rPr lang="en-US" sz="2400" b="1" i="0" u="none" strike="noStrike" cap="none">
                <a:solidFill>
                  <a:srgbClr val="E94057"/>
                </a:solidFill>
                <a:latin typeface="Montserrat"/>
                <a:ea typeface="Montserrat"/>
                <a:cs typeface="Montserrat"/>
                <a:sym typeface="Montserrat"/>
              </a:rPr>
              <a:t>Project Orange.</a:t>
            </a:r>
            <a:endParaRPr sz="1400" b="0" i="0" u="none" strike="noStrike" cap="none">
              <a:solidFill>
                <a:srgbClr val="000000"/>
              </a:solidFill>
              <a:latin typeface="Arial"/>
              <a:ea typeface="Arial"/>
              <a:cs typeface="Arial"/>
              <a:sym typeface="Arial"/>
            </a:endParaRPr>
          </a:p>
        </p:txBody>
      </p:sp>
      <p:sp>
        <p:nvSpPr>
          <p:cNvPr id="187" name="Google Shape;187;p13"/>
          <p:cNvSpPr/>
          <p:nvPr/>
        </p:nvSpPr>
        <p:spPr>
          <a:xfrm>
            <a:off x="7239000" y="5486400"/>
            <a:ext cx="2287106" cy="2400300"/>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3"/>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193"/>
        <p:cNvGrpSpPr/>
        <p:nvPr/>
      </p:nvGrpSpPr>
      <p:grpSpPr>
        <a:xfrm>
          <a:off x="0" y="0"/>
          <a:ext cx="0" cy="0"/>
          <a:chOff x="0" y="0"/>
          <a:chExt cx="0" cy="0"/>
        </a:xfrm>
      </p:grpSpPr>
      <p:sp>
        <p:nvSpPr>
          <p:cNvPr id="194" name="Google Shape;194;p14"/>
          <p:cNvSpPr txBox="1"/>
          <p:nvPr/>
        </p:nvSpPr>
        <p:spPr>
          <a:xfrm>
            <a:off x="-381000" y="451382"/>
            <a:ext cx="9800957" cy="807913"/>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rgbClr val="E94057"/>
                </a:solidFill>
                <a:latin typeface="Play"/>
                <a:ea typeface="Play"/>
                <a:cs typeface="Play"/>
                <a:sym typeface="Play"/>
              </a:rPr>
              <a:t>project orange</a:t>
            </a:r>
            <a:endParaRPr sz="1400" b="0" i="0" u="none" strike="noStrike" cap="none">
              <a:solidFill>
                <a:srgbClr val="000000"/>
              </a:solidFill>
              <a:latin typeface="Arial"/>
              <a:ea typeface="Arial"/>
              <a:cs typeface="Arial"/>
              <a:sym typeface="Arial"/>
            </a:endParaRPr>
          </a:p>
        </p:txBody>
      </p:sp>
      <p:sp>
        <p:nvSpPr>
          <p:cNvPr id="195" name="Google Shape;195;p14"/>
          <p:cNvSpPr txBox="1"/>
          <p:nvPr/>
        </p:nvSpPr>
        <p:spPr>
          <a:xfrm>
            <a:off x="257555" y="-642262"/>
            <a:ext cx="2002896" cy="545021"/>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Clr>
                <a:srgbClr val="000000"/>
              </a:buClr>
              <a:buSzPts val="1549"/>
              <a:buFont typeface="Arial"/>
              <a:buNone/>
            </a:pPr>
            <a:r>
              <a:rPr lang="en-US" sz="1549" b="0" i="0" u="none" strike="noStrike" cap="none">
                <a:solidFill>
                  <a:srgbClr val="FFFFFF"/>
                </a:solidFill>
                <a:latin typeface="Arial"/>
                <a:ea typeface="Arial"/>
                <a:cs typeface="Arial"/>
                <a:sym typeface="Arial"/>
              </a:rPr>
              <a:t>#1000Women1Voice</a:t>
            </a:r>
            <a:endParaRPr sz="1400" b="0" i="0" u="none" strike="noStrike" cap="none">
              <a:solidFill>
                <a:srgbClr val="000000"/>
              </a:solidFill>
              <a:latin typeface="Arial"/>
              <a:ea typeface="Arial"/>
              <a:cs typeface="Arial"/>
              <a:sym typeface="Arial"/>
            </a:endParaRPr>
          </a:p>
        </p:txBody>
      </p:sp>
      <p:sp>
        <p:nvSpPr>
          <p:cNvPr id="196" name="Google Shape;196;p14"/>
          <p:cNvSpPr/>
          <p:nvPr/>
        </p:nvSpPr>
        <p:spPr>
          <a:xfrm>
            <a:off x="7239000" y="5486400"/>
            <a:ext cx="2287106" cy="2400300"/>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4"/>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
        <p:nvSpPr>
          <p:cNvPr id="198" name="Google Shape;198;p14"/>
          <p:cNvSpPr txBox="1"/>
          <p:nvPr/>
        </p:nvSpPr>
        <p:spPr>
          <a:xfrm>
            <a:off x="990600" y="2121571"/>
            <a:ext cx="7924800" cy="390786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1" i="0" u="none" strike="noStrike" cap="none">
                <a:solidFill>
                  <a:srgbClr val="E94057"/>
                </a:solidFill>
                <a:latin typeface="Montserrat"/>
                <a:ea typeface="Montserrat"/>
                <a:cs typeface="Montserrat"/>
                <a:sym typeface="Montserrat"/>
              </a:rPr>
              <a:t>Project Orange </a:t>
            </a:r>
            <a:r>
              <a:rPr lang="en-US" sz="2400" b="0" i="0" u="none" strike="noStrike" cap="none">
                <a:solidFill>
                  <a:schemeClr val="lt1"/>
                </a:solidFill>
                <a:latin typeface="Montserrat"/>
                <a:ea typeface="Montserrat"/>
                <a:cs typeface="Montserrat"/>
                <a:sym typeface="Montserrat"/>
              </a:rPr>
              <a:t>addresses the urgent need for emergency safe space by establishing </a:t>
            </a:r>
            <a:r>
              <a:rPr lang="en-US" sz="2400" b="1" i="0" u="none" strike="noStrike" cap="none">
                <a:solidFill>
                  <a:srgbClr val="E94057"/>
                </a:solidFill>
                <a:latin typeface="Montserrat"/>
                <a:ea typeface="Montserrat"/>
                <a:cs typeface="Montserrat"/>
                <a:sym typeface="Montserrat"/>
              </a:rPr>
              <a:t>GBV advice offices in vulnerable communities</a:t>
            </a:r>
            <a:r>
              <a:rPr lang="en-US" sz="2400" b="0" i="0" u="none" strike="noStrike" cap="none">
                <a:solidFill>
                  <a:schemeClr val="lt1"/>
                </a:solidFill>
                <a:latin typeface="Montserrat"/>
                <a:ea typeface="Montserrat"/>
                <a:cs typeface="Montserrat"/>
                <a:sym typeface="Montserrat"/>
              </a:rPr>
              <a:t>, staffed by trained GBV Warriors. In 2024, we're targeting 5 new 24-hour emergency GBV offices in key hotspots across South Africa: Ekurhuleni, Beaufort West, Graafwater, Nyanga East, and Centurion. </a:t>
            </a:r>
            <a:endParaRPr sz="2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203"/>
        <p:cNvGrpSpPr/>
        <p:nvPr/>
      </p:nvGrpSpPr>
      <p:grpSpPr>
        <a:xfrm>
          <a:off x="0" y="0"/>
          <a:ext cx="0" cy="0"/>
          <a:chOff x="0" y="0"/>
          <a:chExt cx="0" cy="0"/>
        </a:xfrm>
      </p:grpSpPr>
      <p:sp>
        <p:nvSpPr>
          <p:cNvPr id="204" name="Google Shape;204;p15"/>
          <p:cNvSpPr txBox="1"/>
          <p:nvPr/>
        </p:nvSpPr>
        <p:spPr>
          <a:xfrm>
            <a:off x="-381000" y="451382"/>
            <a:ext cx="9800957" cy="807913"/>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rgbClr val="E94057"/>
                </a:solidFill>
                <a:latin typeface="Play"/>
                <a:ea typeface="Play"/>
                <a:cs typeface="Play"/>
                <a:sym typeface="Play"/>
              </a:rPr>
              <a:t>project orange</a:t>
            </a:r>
            <a:endParaRPr sz="1400" b="0" i="0" u="none" strike="noStrike" cap="none">
              <a:solidFill>
                <a:srgbClr val="000000"/>
              </a:solidFill>
              <a:latin typeface="Arial"/>
              <a:ea typeface="Arial"/>
              <a:cs typeface="Arial"/>
              <a:sym typeface="Arial"/>
            </a:endParaRPr>
          </a:p>
        </p:txBody>
      </p:sp>
      <p:sp>
        <p:nvSpPr>
          <p:cNvPr id="205" name="Google Shape;205;p15"/>
          <p:cNvSpPr txBox="1"/>
          <p:nvPr/>
        </p:nvSpPr>
        <p:spPr>
          <a:xfrm>
            <a:off x="257555" y="-642262"/>
            <a:ext cx="2002896" cy="545021"/>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Clr>
                <a:srgbClr val="000000"/>
              </a:buClr>
              <a:buSzPts val="1549"/>
              <a:buFont typeface="Arial"/>
              <a:buNone/>
            </a:pPr>
            <a:r>
              <a:rPr lang="en-US" sz="1549" b="0" i="0" u="none" strike="noStrike" cap="none">
                <a:solidFill>
                  <a:srgbClr val="FFFFFF"/>
                </a:solidFill>
                <a:latin typeface="Arial"/>
                <a:ea typeface="Arial"/>
                <a:cs typeface="Arial"/>
                <a:sym typeface="Arial"/>
              </a:rPr>
              <a:t>#1000Women1Voice</a:t>
            </a:r>
            <a:endParaRPr sz="1400" b="0" i="0" u="none" strike="noStrike" cap="none">
              <a:solidFill>
                <a:srgbClr val="000000"/>
              </a:solidFill>
              <a:latin typeface="Arial"/>
              <a:ea typeface="Arial"/>
              <a:cs typeface="Arial"/>
              <a:sym typeface="Arial"/>
            </a:endParaRPr>
          </a:p>
        </p:txBody>
      </p:sp>
      <p:sp>
        <p:nvSpPr>
          <p:cNvPr id="206" name="Google Shape;206;p15"/>
          <p:cNvSpPr/>
          <p:nvPr/>
        </p:nvSpPr>
        <p:spPr>
          <a:xfrm>
            <a:off x="7239000" y="5486400"/>
            <a:ext cx="2287106" cy="2400300"/>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15"/>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
        <p:nvSpPr>
          <p:cNvPr id="208" name="Google Shape;208;p15"/>
          <p:cNvSpPr txBox="1"/>
          <p:nvPr/>
        </p:nvSpPr>
        <p:spPr>
          <a:xfrm>
            <a:off x="876300" y="910995"/>
            <a:ext cx="8001000" cy="54476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lt1"/>
                </a:solidFill>
                <a:latin typeface="Montserrat"/>
                <a:ea typeface="Montserrat"/>
                <a:cs typeface="Montserrat"/>
                <a:sym typeface="Montserrat"/>
              </a:rPr>
              <a:t>Additionally, funding is required for emergency supplies like food, data, transport, and security,  furniture and bedding. Our aim is to establish a </a:t>
            </a:r>
            <a:r>
              <a:rPr lang="en-US" sz="2400" b="1" i="0" u="none" strike="noStrike" cap="none">
                <a:solidFill>
                  <a:srgbClr val="E94057"/>
                </a:solidFill>
                <a:latin typeface="Montserrat"/>
                <a:ea typeface="Montserrat"/>
                <a:cs typeface="Montserrat"/>
                <a:sym typeface="Montserrat"/>
              </a:rPr>
              <a:t>welcoming environment </a:t>
            </a:r>
            <a:r>
              <a:rPr lang="en-US" sz="2400" b="0" i="0" u="none" strike="noStrike" cap="none">
                <a:solidFill>
                  <a:schemeClr val="lt1"/>
                </a:solidFill>
                <a:latin typeface="Montserrat"/>
                <a:ea typeface="Montserrat"/>
                <a:cs typeface="Montserrat"/>
                <a:sym typeface="Montserrat"/>
              </a:rPr>
              <a:t>, featuring comfortable, bedding, inspiring wall art, and emergency packs for survivors and their children. We're committed to offering a safe and dedicated space for children to stay occupied while their caregivers receive support.</a:t>
            </a:r>
            <a:endParaRPr sz="2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213"/>
        <p:cNvGrpSpPr/>
        <p:nvPr/>
      </p:nvGrpSpPr>
      <p:grpSpPr>
        <a:xfrm>
          <a:off x="0" y="0"/>
          <a:ext cx="0" cy="0"/>
          <a:chOff x="0" y="0"/>
          <a:chExt cx="0" cy="0"/>
        </a:xfrm>
      </p:grpSpPr>
      <p:sp>
        <p:nvSpPr>
          <p:cNvPr id="214" name="Google Shape;214;p16"/>
          <p:cNvSpPr/>
          <p:nvPr/>
        </p:nvSpPr>
        <p:spPr>
          <a:xfrm>
            <a:off x="0" y="0"/>
            <a:ext cx="2884488"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15" name="Google Shape;215;p16"/>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94057"/>
              </a:solidFill>
              <a:latin typeface="Calibri"/>
              <a:ea typeface="Calibri"/>
              <a:cs typeface="Calibri"/>
              <a:sym typeface="Calibri"/>
            </a:endParaRPr>
          </a:p>
        </p:txBody>
      </p:sp>
      <p:pic>
        <p:nvPicPr>
          <p:cNvPr id="216" name="Google Shape;216;p16"/>
          <p:cNvPicPr preferRelativeResize="0"/>
          <p:nvPr/>
        </p:nvPicPr>
        <p:blipFill rotWithShape="1">
          <a:blip r:embed="rId3">
            <a:alphaModFix/>
          </a:blip>
          <a:srcRect/>
          <a:stretch/>
        </p:blipFill>
        <p:spPr>
          <a:xfrm>
            <a:off x="152400" y="220400"/>
            <a:ext cx="9413850" cy="6475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221"/>
        <p:cNvGrpSpPr/>
        <p:nvPr/>
      </p:nvGrpSpPr>
      <p:grpSpPr>
        <a:xfrm>
          <a:off x="0" y="0"/>
          <a:ext cx="0" cy="0"/>
          <a:chOff x="0" y="0"/>
          <a:chExt cx="0" cy="0"/>
        </a:xfrm>
      </p:grpSpPr>
      <p:sp>
        <p:nvSpPr>
          <p:cNvPr id="222" name="Google Shape;222;g30cf4e9d125_0_4"/>
          <p:cNvSpPr/>
          <p:nvPr/>
        </p:nvSpPr>
        <p:spPr>
          <a:xfrm>
            <a:off x="0" y="0"/>
            <a:ext cx="28845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23" name="Google Shape;223;g30cf4e9d125_0_4"/>
          <p:cNvSpPr txBox="1"/>
          <p:nvPr/>
        </p:nvSpPr>
        <p:spPr>
          <a:xfrm>
            <a:off x="590755" y="6501884"/>
            <a:ext cx="382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94057"/>
              </a:solidFill>
              <a:latin typeface="Calibri"/>
              <a:ea typeface="Calibri"/>
              <a:cs typeface="Calibri"/>
              <a:sym typeface="Calibri"/>
            </a:endParaRPr>
          </a:p>
        </p:txBody>
      </p:sp>
      <p:pic>
        <p:nvPicPr>
          <p:cNvPr id="224" name="Google Shape;224;g30cf4e9d125_0_4"/>
          <p:cNvPicPr preferRelativeResize="0"/>
          <p:nvPr/>
        </p:nvPicPr>
        <p:blipFill rotWithShape="1">
          <a:blip r:embed="rId3">
            <a:alphaModFix/>
          </a:blip>
          <a:srcRect/>
          <a:stretch/>
        </p:blipFill>
        <p:spPr>
          <a:xfrm>
            <a:off x="83950" y="52475"/>
            <a:ext cx="9624176" cy="71262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229"/>
        <p:cNvGrpSpPr/>
        <p:nvPr/>
      </p:nvGrpSpPr>
      <p:grpSpPr>
        <a:xfrm>
          <a:off x="0" y="0"/>
          <a:ext cx="0" cy="0"/>
          <a:chOff x="0" y="0"/>
          <a:chExt cx="0" cy="0"/>
        </a:xfrm>
      </p:grpSpPr>
      <p:sp>
        <p:nvSpPr>
          <p:cNvPr id="230" name="Google Shape;230;g3372b05840a_0_0"/>
          <p:cNvSpPr txBox="1"/>
          <p:nvPr/>
        </p:nvSpPr>
        <p:spPr>
          <a:xfrm>
            <a:off x="-404550" y="-195868"/>
            <a:ext cx="9801000" cy="923400"/>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5100">
                <a:solidFill>
                  <a:srgbClr val="E94057"/>
                </a:solidFill>
                <a:latin typeface="Play"/>
                <a:ea typeface="Play"/>
                <a:cs typeface="Play"/>
                <a:sym typeface="Play"/>
              </a:rPr>
              <a:t>backed up by the numbers</a:t>
            </a:r>
            <a:r>
              <a:rPr lang="en-US" sz="6000">
                <a:solidFill>
                  <a:srgbClr val="E94057"/>
                </a:solidFill>
                <a:latin typeface="Play"/>
                <a:ea typeface="Play"/>
                <a:cs typeface="Play"/>
                <a:sym typeface="Play"/>
              </a:rPr>
              <a:t> </a:t>
            </a:r>
            <a:endParaRPr sz="1400" b="0" i="0" u="none" strike="noStrike" cap="none">
              <a:solidFill>
                <a:srgbClr val="000000"/>
              </a:solidFill>
              <a:latin typeface="Arial"/>
              <a:ea typeface="Arial"/>
              <a:cs typeface="Arial"/>
              <a:sym typeface="Arial"/>
            </a:endParaRPr>
          </a:p>
        </p:txBody>
      </p:sp>
      <p:sp>
        <p:nvSpPr>
          <p:cNvPr id="231" name="Google Shape;231;g3372b05840a_0_0"/>
          <p:cNvSpPr txBox="1"/>
          <p:nvPr/>
        </p:nvSpPr>
        <p:spPr>
          <a:xfrm>
            <a:off x="257555" y="-642262"/>
            <a:ext cx="2002800" cy="2385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Clr>
                <a:srgbClr val="000000"/>
              </a:buClr>
              <a:buSzPts val="1549"/>
              <a:buFont typeface="Arial"/>
              <a:buNone/>
            </a:pPr>
            <a:r>
              <a:rPr lang="en-US" sz="1549" b="0" i="0" u="none" strike="noStrike" cap="none">
                <a:solidFill>
                  <a:srgbClr val="FFFFFF"/>
                </a:solidFill>
                <a:latin typeface="Arial"/>
                <a:ea typeface="Arial"/>
                <a:cs typeface="Arial"/>
                <a:sym typeface="Arial"/>
              </a:rPr>
              <a:t>#1000Women1Voice</a:t>
            </a:r>
            <a:endParaRPr sz="1400" b="0" i="0" u="none" strike="noStrike" cap="none">
              <a:solidFill>
                <a:srgbClr val="000000"/>
              </a:solidFill>
              <a:latin typeface="Arial"/>
              <a:ea typeface="Arial"/>
              <a:cs typeface="Arial"/>
              <a:sym typeface="Arial"/>
            </a:endParaRPr>
          </a:p>
        </p:txBody>
      </p:sp>
      <p:sp>
        <p:nvSpPr>
          <p:cNvPr id="232" name="Google Shape;232;g3372b05840a_0_0"/>
          <p:cNvSpPr/>
          <p:nvPr/>
        </p:nvSpPr>
        <p:spPr>
          <a:xfrm>
            <a:off x="7239000" y="5486400"/>
            <a:ext cx="2288194" cy="2402269"/>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g3372b05840a_0_0"/>
          <p:cNvSpPr txBox="1"/>
          <p:nvPr/>
        </p:nvSpPr>
        <p:spPr>
          <a:xfrm>
            <a:off x="333205" y="6562709"/>
            <a:ext cx="382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
        <p:nvSpPr>
          <p:cNvPr id="234" name="Google Shape;234;g3372b05840a_0_0"/>
          <p:cNvSpPr txBox="1"/>
          <p:nvPr/>
        </p:nvSpPr>
        <p:spPr>
          <a:xfrm>
            <a:off x="241950" y="817950"/>
            <a:ext cx="9269700" cy="5371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a:p>
            <a:pPr marL="457200" marR="0" lvl="0" indent="-368300" algn="l" rtl="0">
              <a:lnSpc>
                <a:spcPct val="150000"/>
              </a:lnSpc>
              <a:spcBef>
                <a:spcPts val="0"/>
              </a:spcBef>
              <a:spcAft>
                <a:spcPts val="0"/>
              </a:spcAft>
              <a:buClr>
                <a:schemeClr val="lt1"/>
              </a:buClr>
              <a:buSzPts val="2200"/>
              <a:buFont typeface="Montserrat"/>
              <a:buChar char="-"/>
            </a:pPr>
            <a:r>
              <a:rPr lang="en-US" sz="2200">
                <a:solidFill>
                  <a:schemeClr val="lt1"/>
                </a:solidFill>
                <a:latin typeface="Montserrat"/>
                <a:ea typeface="Montserrat"/>
                <a:cs typeface="Montserrat"/>
                <a:sym typeface="Montserrat"/>
              </a:rPr>
              <a:t>We have trained 11 925 people with human intervention  for period March 2024 - Feb 2025 using Whatsapp technology. </a:t>
            </a:r>
            <a:endParaRPr sz="2200">
              <a:solidFill>
                <a:schemeClr val="lt1"/>
              </a:solidFill>
              <a:latin typeface="Montserrat"/>
              <a:ea typeface="Montserrat"/>
              <a:cs typeface="Montserrat"/>
              <a:sym typeface="Montserrat"/>
            </a:endParaRPr>
          </a:p>
          <a:p>
            <a:pPr marL="457200" marR="0" lvl="0" indent="-368300" algn="l" rtl="0">
              <a:lnSpc>
                <a:spcPct val="150000"/>
              </a:lnSpc>
              <a:spcBef>
                <a:spcPts val="0"/>
              </a:spcBef>
              <a:spcAft>
                <a:spcPts val="0"/>
              </a:spcAft>
              <a:buClr>
                <a:schemeClr val="lt1"/>
              </a:buClr>
              <a:buSzPts val="2200"/>
              <a:buFont typeface="Montserrat"/>
              <a:buChar char="-"/>
            </a:pPr>
            <a:r>
              <a:rPr lang="en-US" sz="2200">
                <a:solidFill>
                  <a:schemeClr val="lt1"/>
                </a:solidFill>
                <a:latin typeface="Montserrat"/>
                <a:ea typeface="Montserrat"/>
                <a:cs typeface="Montserrat"/>
                <a:sym typeface="Montserrat"/>
              </a:rPr>
              <a:t> Through educating and empowering women, we have established 117 GBV warriors across all provinces.  These warriors become our trainers/ facilitators and First Responders in their communities </a:t>
            </a:r>
            <a:r>
              <a:rPr lang="en-US" sz="2200" b="1">
                <a:solidFill>
                  <a:schemeClr val="lt1"/>
                </a:solidFill>
                <a:latin typeface="Montserrat"/>
                <a:ea typeface="Montserrat"/>
                <a:cs typeface="Montserrat"/>
                <a:sym typeface="Montserrat"/>
              </a:rPr>
              <a:t>#victim2warrior - </a:t>
            </a:r>
            <a:r>
              <a:rPr lang="en-US" sz="2200">
                <a:solidFill>
                  <a:schemeClr val="lt1"/>
                </a:solidFill>
                <a:latin typeface="Montserrat"/>
                <a:ea typeface="Montserrat"/>
                <a:cs typeface="Montserrat"/>
                <a:sym typeface="Montserrat"/>
              </a:rPr>
              <a:t>Movement Building Model </a:t>
            </a:r>
            <a:r>
              <a:rPr lang="en-US" sz="2200" b="1">
                <a:solidFill>
                  <a:schemeClr val="lt1"/>
                </a:solidFill>
                <a:latin typeface="Montserrat"/>
                <a:ea typeface="Montserrat"/>
                <a:cs typeface="Montserrat"/>
                <a:sym typeface="Montserrat"/>
              </a:rPr>
              <a:t> </a:t>
            </a:r>
            <a:endParaRPr sz="2200" b="1">
              <a:solidFill>
                <a:schemeClr val="lt1"/>
              </a:solidFill>
              <a:latin typeface="Montserrat"/>
              <a:ea typeface="Montserrat"/>
              <a:cs typeface="Montserrat"/>
              <a:sym typeface="Montserrat"/>
            </a:endParaRPr>
          </a:p>
          <a:p>
            <a:pPr marL="457200" marR="0" lvl="0" indent="-368300" algn="l" rtl="0">
              <a:lnSpc>
                <a:spcPct val="150000"/>
              </a:lnSpc>
              <a:spcBef>
                <a:spcPts val="0"/>
              </a:spcBef>
              <a:spcAft>
                <a:spcPts val="0"/>
              </a:spcAft>
              <a:buClr>
                <a:schemeClr val="lt1"/>
              </a:buClr>
              <a:buSzPts val="2200"/>
              <a:buFont typeface="Montserrat"/>
              <a:buChar char="-"/>
            </a:pPr>
            <a:r>
              <a:rPr lang="en-US" sz="2200">
                <a:solidFill>
                  <a:schemeClr val="lt1"/>
                </a:solidFill>
                <a:latin typeface="Montserrat"/>
                <a:ea typeface="Montserrat"/>
                <a:cs typeface="Montserrat"/>
                <a:sym typeface="Montserrat"/>
              </a:rPr>
              <a:t>We have distributed more than 40 000 brochures/pamphlets or period March 2024 - Feb 2025, creating awareness about GBV, Child Trafficking and  Bullying.  </a:t>
            </a:r>
            <a:endParaRPr sz="2200">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239"/>
        <p:cNvGrpSpPr/>
        <p:nvPr/>
      </p:nvGrpSpPr>
      <p:grpSpPr>
        <a:xfrm>
          <a:off x="0" y="0"/>
          <a:ext cx="0" cy="0"/>
          <a:chOff x="0" y="0"/>
          <a:chExt cx="0" cy="0"/>
        </a:xfrm>
      </p:grpSpPr>
      <p:sp>
        <p:nvSpPr>
          <p:cNvPr id="240" name="Google Shape;240;g3372b05840a_0_10"/>
          <p:cNvSpPr txBox="1"/>
          <p:nvPr/>
        </p:nvSpPr>
        <p:spPr>
          <a:xfrm>
            <a:off x="-191650" y="-106443"/>
            <a:ext cx="9801000" cy="1523100"/>
          </a:xfrm>
          <a:prstGeom prst="rect">
            <a:avLst/>
          </a:prstGeom>
          <a:noFill/>
          <a:ln>
            <a:noFill/>
          </a:ln>
        </p:spPr>
        <p:txBody>
          <a:bodyPr spcFirstLastPara="1" wrap="square" lIns="0" tIns="0" rIns="0" bIns="0" anchor="t" anchorCtr="0">
            <a:spAutoFit/>
          </a:bodyPr>
          <a:lstStyle/>
          <a:p>
            <a:pPr marL="0" marR="0" lvl="0" indent="0" algn="ctr" rtl="0">
              <a:lnSpc>
                <a:spcPct val="105299"/>
              </a:lnSpc>
              <a:spcBef>
                <a:spcPts val="0"/>
              </a:spcBef>
              <a:spcAft>
                <a:spcPts val="0"/>
              </a:spcAft>
              <a:buClr>
                <a:srgbClr val="000000"/>
              </a:buClr>
              <a:buSzPts val="6000"/>
              <a:buFont typeface="Arial"/>
              <a:buNone/>
            </a:pPr>
            <a:r>
              <a:rPr lang="en-US" sz="3700">
                <a:solidFill>
                  <a:srgbClr val="E94057"/>
                </a:solidFill>
                <a:latin typeface="Play"/>
                <a:ea typeface="Play"/>
                <a:cs typeface="Play"/>
                <a:sym typeface="Play"/>
              </a:rPr>
              <a:t>Enhancing our Communication and Reach through a Chatbot</a:t>
            </a:r>
            <a:r>
              <a:rPr lang="en-US" sz="6000">
                <a:solidFill>
                  <a:srgbClr val="E94057"/>
                </a:solidFill>
                <a:latin typeface="Play"/>
                <a:ea typeface="Play"/>
                <a:cs typeface="Play"/>
                <a:sym typeface="Play"/>
              </a:rPr>
              <a:t> </a:t>
            </a:r>
            <a:endParaRPr sz="1400" b="0" i="0" u="none" strike="noStrike" cap="none">
              <a:solidFill>
                <a:srgbClr val="000000"/>
              </a:solidFill>
              <a:latin typeface="Arial"/>
              <a:ea typeface="Arial"/>
              <a:cs typeface="Arial"/>
              <a:sym typeface="Arial"/>
            </a:endParaRPr>
          </a:p>
        </p:txBody>
      </p:sp>
      <p:sp>
        <p:nvSpPr>
          <p:cNvPr id="241" name="Google Shape;241;g3372b05840a_0_10"/>
          <p:cNvSpPr txBox="1"/>
          <p:nvPr/>
        </p:nvSpPr>
        <p:spPr>
          <a:xfrm>
            <a:off x="257555" y="-642262"/>
            <a:ext cx="2002800" cy="2385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Clr>
                <a:srgbClr val="000000"/>
              </a:buClr>
              <a:buSzPts val="1549"/>
              <a:buFont typeface="Arial"/>
              <a:buNone/>
            </a:pPr>
            <a:r>
              <a:rPr lang="en-US" sz="1549" b="0" i="0" u="none" strike="noStrike" cap="none">
                <a:solidFill>
                  <a:srgbClr val="FFFFFF"/>
                </a:solidFill>
                <a:latin typeface="Arial"/>
                <a:ea typeface="Arial"/>
                <a:cs typeface="Arial"/>
                <a:sym typeface="Arial"/>
              </a:rPr>
              <a:t>#1000Women1Voice</a:t>
            </a:r>
            <a:endParaRPr sz="1400" b="0" i="0" u="none" strike="noStrike" cap="none">
              <a:solidFill>
                <a:srgbClr val="000000"/>
              </a:solidFill>
              <a:latin typeface="Arial"/>
              <a:ea typeface="Arial"/>
              <a:cs typeface="Arial"/>
              <a:sym typeface="Arial"/>
            </a:endParaRPr>
          </a:p>
        </p:txBody>
      </p:sp>
      <p:sp>
        <p:nvSpPr>
          <p:cNvPr id="242" name="Google Shape;242;g3372b05840a_0_10"/>
          <p:cNvSpPr/>
          <p:nvPr/>
        </p:nvSpPr>
        <p:spPr>
          <a:xfrm>
            <a:off x="7524399" y="5824774"/>
            <a:ext cx="1999654" cy="2066756"/>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g3372b05840a_0_10"/>
          <p:cNvSpPr txBox="1"/>
          <p:nvPr/>
        </p:nvSpPr>
        <p:spPr>
          <a:xfrm>
            <a:off x="590755" y="6745234"/>
            <a:ext cx="382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
        <p:nvSpPr>
          <p:cNvPr id="244" name="Google Shape;244;g3372b05840a_0_10"/>
          <p:cNvSpPr txBox="1"/>
          <p:nvPr/>
        </p:nvSpPr>
        <p:spPr>
          <a:xfrm>
            <a:off x="78600" y="1148100"/>
            <a:ext cx="9596400" cy="586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a:p>
            <a:pPr marL="457200" marR="0" lvl="0" indent="-355600" algn="l" rtl="0">
              <a:lnSpc>
                <a:spcPct val="150000"/>
              </a:lnSpc>
              <a:spcBef>
                <a:spcPts val="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Unlocking fluency - 24/7 support &amp; access to 1000 Women Training. Training can take place at any time, increasing number of women empowered and educated </a:t>
            </a:r>
            <a:endParaRPr sz="2000">
              <a:solidFill>
                <a:schemeClr val="lt1"/>
              </a:solidFill>
              <a:latin typeface="Montserrat"/>
              <a:ea typeface="Montserrat"/>
              <a:cs typeface="Montserrat"/>
              <a:sym typeface="Montserrat"/>
            </a:endParaRPr>
          </a:p>
          <a:p>
            <a:pPr marL="457200" marR="0" lvl="0" indent="-355600" algn="l" rtl="0">
              <a:lnSpc>
                <a:spcPct val="150000"/>
              </a:lnSpc>
              <a:spcBef>
                <a:spcPts val="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Instant responses - instant assistance in critical time. </a:t>
            </a:r>
            <a:endParaRPr sz="2000">
              <a:solidFill>
                <a:schemeClr val="lt1"/>
              </a:solidFill>
              <a:latin typeface="Montserrat"/>
              <a:ea typeface="Montserrat"/>
              <a:cs typeface="Montserrat"/>
              <a:sym typeface="Montserrat"/>
            </a:endParaRPr>
          </a:p>
          <a:p>
            <a:pPr marL="457200" marR="0" lvl="0" indent="-355600" algn="l" rtl="0">
              <a:lnSpc>
                <a:spcPct val="150000"/>
              </a:lnSpc>
              <a:spcBef>
                <a:spcPts val="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Access to 1000 Women Material - equipping Warriors to adequately assist victims at safe rooms - project orange </a:t>
            </a:r>
            <a:endParaRPr sz="2000">
              <a:solidFill>
                <a:schemeClr val="lt1"/>
              </a:solidFill>
              <a:latin typeface="Montserrat"/>
              <a:ea typeface="Montserrat"/>
              <a:cs typeface="Montserrat"/>
              <a:sym typeface="Montserrat"/>
            </a:endParaRPr>
          </a:p>
          <a:p>
            <a:pPr marL="457200" marR="0" lvl="0" indent="-355600" algn="l" rtl="0">
              <a:lnSpc>
                <a:spcPct val="150000"/>
              </a:lnSpc>
              <a:spcBef>
                <a:spcPts val="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Collection of data - analyse the needs of our warriors for research and policy advocacy  </a:t>
            </a:r>
            <a:endParaRPr sz="2000">
              <a:solidFill>
                <a:schemeClr val="lt1"/>
              </a:solidFill>
              <a:latin typeface="Montserrat"/>
              <a:ea typeface="Montserrat"/>
              <a:cs typeface="Montserrat"/>
              <a:sym typeface="Montserrat"/>
            </a:endParaRPr>
          </a:p>
          <a:p>
            <a:pPr marL="457200" marR="0" lvl="0" indent="-355600" algn="l" rtl="0">
              <a:lnSpc>
                <a:spcPct val="150000"/>
              </a:lnSpc>
              <a:spcBef>
                <a:spcPts val="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Enhance Digital Literacy among women</a:t>
            </a:r>
            <a:endParaRPr sz="2000">
              <a:solidFill>
                <a:schemeClr val="lt1"/>
              </a:solidFill>
              <a:latin typeface="Montserrat"/>
              <a:ea typeface="Montserrat"/>
              <a:cs typeface="Montserrat"/>
              <a:sym typeface="Montserrat"/>
            </a:endParaRPr>
          </a:p>
          <a:p>
            <a:pPr marL="457200" marR="0" lvl="0" indent="-355600" algn="l" rtl="0">
              <a:lnSpc>
                <a:spcPct val="150000"/>
              </a:lnSpc>
              <a:spcBef>
                <a:spcPts val="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Follow link for more info - </a:t>
            </a:r>
            <a:r>
              <a:rPr lang="en-US" sz="2000" u="sng">
                <a:solidFill>
                  <a:schemeClr val="hlink"/>
                </a:solidFill>
                <a:latin typeface="Montserrat"/>
                <a:ea typeface="Montserrat"/>
                <a:cs typeface="Montserrat"/>
                <a:sym typeface="Montserrat"/>
                <a:hlinkClick r:id="rId4"/>
              </a:rPr>
              <a:t>https://www.turn.io/</a:t>
            </a:r>
            <a:r>
              <a:rPr lang="en-US" sz="2000">
                <a:solidFill>
                  <a:schemeClr val="lt1"/>
                </a:solidFill>
                <a:latin typeface="Montserrat"/>
                <a:ea typeface="Montserrat"/>
                <a:cs typeface="Montserrat"/>
                <a:sym typeface="Montserrat"/>
              </a:rPr>
              <a:t> </a:t>
            </a:r>
            <a:endParaRPr sz="2000">
              <a:solidFill>
                <a:schemeClr val="lt1"/>
              </a:solidFill>
              <a:latin typeface="Montserrat"/>
              <a:ea typeface="Montserrat"/>
              <a:cs typeface="Montserrat"/>
              <a:sym typeface="Montserrat"/>
            </a:endParaRPr>
          </a:p>
          <a:p>
            <a:pPr marL="457200" marR="0" lvl="0" indent="0" algn="l" rtl="0">
              <a:lnSpc>
                <a:spcPct val="150000"/>
              </a:lnSpc>
              <a:spcBef>
                <a:spcPts val="0"/>
              </a:spcBef>
              <a:spcAft>
                <a:spcPts val="0"/>
              </a:spcAft>
              <a:buNone/>
            </a:pPr>
            <a:endParaRPr sz="2000">
              <a:solidFill>
                <a:schemeClr val="lt1"/>
              </a:solidFill>
              <a:latin typeface="Montserrat"/>
              <a:ea typeface="Montserrat"/>
              <a:cs typeface="Montserrat"/>
              <a:sym typeface="Montserrat"/>
            </a:endParaRPr>
          </a:p>
          <a:p>
            <a:pPr marL="0" marR="0" lvl="0" indent="0" algn="l" rtl="0">
              <a:lnSpc>
                <a:spcPct val="150000"/>
              </a:lnSpc>
              <a:spcBef>
                <a:spcPts val="0"/>
              </a:spcBef>
              <a:spcAft>
                <a:spcPts val="0"/>
              </a:spcAft>
              <a:buNone/>
            </a:pPr>
            <a:endParaRPr sz="2100">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249"/>
        <p:cNvGrpSpPr/>
        <p:nvPr/>
      </p:nvGrpSpPr>
      <p:grpSpPr>
        <a:xfrm>
          <a:off x="0" y="0"/>
          <a:ext cx="0" cy="0"/>
          <a:chOff x="0" y="0"/>
          <a:chExt cx="0" cy="0"/>
        </a:xfrm>
      </p:grpSpPr>
      <p:sp>
        <p:nvSpPr>
          <p:cNvPr id="250" name="Google Shape;250;g3372b05840a_0_34"/>
          <p:cNvSpPr txBox="1"/>
          <p:nvPr/>
        </p:nvSpPr>
        <p:spPr>
          <a:xfrm>
            <a:off x="-191650" y="-106443"/>
            <a:ext cx="9801000" cy="215400"/>
          </a:xfrm>
          <a:prstGeom prst="rect">
            <a:avLst/>
          </a:prstGeom>
          <a:noFill/>
          <a:ln>
            <a:noFill/>
          </a:ln>
        </p:spPr>
        <p:txBody>
          <a:bodyPr spcFirstLastPara="1" wrap="square" lIns="0" tIns="0" rIns="0" bIns="0" anchor="t" anchorCtr="0">
            <a:spAutoFit/>
          </a:bodyPr>
          <a:lstStyle/>
          <a:p>
            <a:pPr marL="0" marR="0" lvl="0" indent="0" algn="ctr" rtl="0">
              <a:lnSpc>
                <a:spcPct val="105299"/>
              </a:lnSpc>
              <a:spcBef>
                <a:spcPts val="0"/>
              </a:spcBef>
              <a:spcAft>
                <a:spcPts val="0"/>
              </a:spcAft>
              <a:buClr>
                <a:srgbClr val="000000"/>
              </a:buClr>
              <a:buSzPts val="60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3372b05840a_0_34"/>
          <p:cNvSpPr txBox="1"/>
          <p:nvPr/>
        </p:nvSpPr>
        <p:spPr>
          <a:xfrm>
            <a:off x="257555" y="-642262"/>
            <a:ext cx="2002800" cy="2385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Clr>
                <a:srgbClr val="000000"/>
              </a:buClr>
              <a:buSzPts val="1549"/>
              <a:buFont typeface="Arial"/>
              <a:buNone/>
            </a:pPr>
            <a:r>
              <a:rPr lang="en-US" sz="1549" b="0" i="0" u="none" strike="noStrike" cap="none">
                <a:solidFill>
                  <a:srgbClr val="FFFFFF"/>
                </a:solidFill>
                <a:latin typeface="Arial"/>
                <a:ea typeface="Arial"/>
                <a:cs typeface="Arial"/>
                <a:sym typeface="Arial"/>
              </a:rPr>
              <a:t>#1000Women1Voice</a:t>
            </a:r>
            <a:endParaRPr sz="1400" b="0" i="0" u="none" strike="noStrike" cap="none">
              <a:solidFill>
                <a:srgbClr val="000000"/>
              </a:solidFill>
              <a:latin typeface="Arial"/>
              <a:ea typeface="Arial"/>
              <a:cs typeface="Arial"/>
              <a:sym typeface="Arial"/>
            </a:endParaRPr>
          </a:p>
        </p:txBody>
      </p:sp>
      <p:sp>
        <p:nvSpPr>
          <p:cNvPr id="252" name="Google Shape;252;g3372b05840a_0_34"/>
          <p:cNvSpPr/>
          <p:nvPr/>
        </p:nvSpPr>
        <p:spPr>
          <a:xfrm>
            <a:off x="8093874" y="6147200"/>
            <a:ext cx="1435993" cy="1744664"/>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g3372b05840a_0_34"/>
          <p:cNvSpPr txBox="1"/>
          <p:nvPr/>
        </p:nvSpPr>
        <p:spPr>
          <a:xfrm>
            <a:off x="484280" y="6945909"/>
            <a:ext cx="382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
        <p:nvSpPr>
          <p:cNvPr id="254" name="Google Shape;254;g3372b05840a_0_34"/>
          <p:cNvSpPr txBox="1"/>
          <p:nvPr/>
        </p:nvSpPr>
        <p:spPr>
          <a:xfrm>
            <a:off x="78600" y="996025"/>
            <a:ext cx="95964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a:p>
            <a:pPr marL="0" marR="0" lvl="0" indent="0" algn="l" rtl="0">
              <a:lnSpc>
                <a:spcPct val="150000"/>
              </a:lnSpc>
              <a:spcBef>
                <a:spcPts val="0"/>
              </a:spcBef>
              <a:spcAft>
                <a:spcPts val="0"/>
              </a:spcAft>
              <a:buNone/>
            </a:pPr>
            <a:endParaRPr sz="2100">
              <a:solidFill>
                <a:schemeClr val="lt1"/>
              </a:solidFill>
              <a:latin typeface="Montserrat"/>
              <a:ea typeface="Montserrat"/>
              <a:cs typeface="Montserrat"/>
              <a:sym typeface="Montserrat"/>
            </a:endParaRPr>
          </a:p>
        </p:txBody>
      </p:sp>
      <p:pic>
        <p:nvPicPr>
          <p:cNvPr id="255" name="Google Shape;255;g3372b05840a_0_34"/>
          <p:cNvPicPr preferRelativeResize="0"/>
          <p:nvPr/>
        </p:nvPicPr>
        <p:blipFill>
          <a:blip r:embed="rId4">
            <a:alphaModFix/>
          </a:blip>
          <a:stretch>
            <a:fillRect/>
          </a:stretch>
        </p:blipFill>
        <p:spPr>
          <a:xfrm>
            <a:off x="1049900" y="2177850"/>
            <a:ext cx="7834798" cy="4544600"/>
          </a:xfrm>
          <a:prstGeom prst="rect">
            <a:avLst/>
          </a:prstGeom>
          <a:noFill/>
          <a:ln>
            <a:noFill/>
          </a:ln>
        </p:spPr>
      </p:pic>
      <p:sp>
        <p:nvSpPr>
          <p:cNvPr id="256" name="Google Shape;256;g3372b05840a_0_34"/>
          <p:cNvSpPr txBox="1"/>
          <p:nvPr/>
        </p:nvSpPr>
        <p:spPr>
          <a:xfrm>
            <a:off x="242700" y="406250"/>
            <a:ext cx="9268200" cy="16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2000">
                <a:solidFill>
                  <a:schemeClr val="lt1"/>
                </a:solidFill>
              </a:rPr>
              <a:t>We know that most times the process does not flow in sequence - most of our Warriors are women who have already been supporting victims in their communities, but may not have the necessary training and resources to assist them - That’s where we come in - Movement Building -  a network of </a:t>
            </a:r>
            <a:r>
              <a:rPr lang="en-US" sz="2000" b="1">
                <a:solidFill>
                  <a:schemeClr val="lt1"/>
                </a:solidFill>
              </a:rPr>
              <a:t>WOMEN HELPING WOMEN </a:t>
            </a:r>
            <a:endParaRPr sz="2000" b="1">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249">
          <a:extLst>
            <a:ext uri="{FF2B5EF4-FFF2-40B4-BE49-F238E27FC236}">
              <a16:creationId xmlns:a16="http://schemas.microsoft.com/office/drawing/2014/main" id="{BA2CD8D8-C5A5-CBBB-510E-63B09CBCFBF6}"/>
            </a:ext>
          </a:extLst>
        </p:cNvPr>
        <p:cNvGrpSpPr/>
        <p:nvPr/>
      </p:nvGrpSpPr>
      <p:grpSpPr>
        <a:xfrm>
          <a:off x="0" y="0"/>
          <a:ext cx="0" cy="0"/>
          <a:chOff x="0" y="0"/>
          <a:chExt cx="0" cy="0"/>
        </a:xfrm>
      </p:grpSpPr>
      <p:sp>
        <p:nvSpPr>
          <p:cNvPr id="250" name="Google Shape;250;g3372b05840a_0_34">
            <a:extLst>
              <a:ext uri="{FF2B5EF4-FFF2-40B4-BE49-F238E27FC236}">
                <a16:creationId xmlns:a16="http://schemas.microsoft.com/office/drawing/2014/main" id="{795B6C1F-7AD2-4A2A-07C3-DA888F4A6AFA}"/>
              </a:ext>
            </a:extLst>
          </p:cNvPr>
          <p:cNvSpPr txBox="1"/>
          <p:nvPr/>
        </p:nvSpPr>
        <p:spPr>
          <a:xfrm>
            <a:off x="-191650" y="-106443"/>
            <a:ext cx="9801000" cy="215400"/>
          </a:xfrm>
          <a:prstGeom prst="rect">
            <a:avLst/>
          </a:prstGeom>
          <a:noFill/>
          <a:ln>
            <a:noFill/>
          </a:ln>
        </p:spPr>
        <p:txBody>
          <a:bodyPr spcFirstLastPara="1" wrap="square" lIns="0" tIns="0" rIns="0" bIns="0" anchor="t" anchorCtr="0">
            <a:spAutoFit/>
          </a:bodyPr>
          <a:lstStyle/>
          <a:p>
            <a:pPr marL="0" marR="0" lvl="0" indent="0" algn="ctr" rtl="0">
              <a:lnSpc>
                <a:spcPct val="105299"/>
              </a:lnSpc>
              <a:spcBef>
                <a:spcPts val="0"/>
              </a:spcBef>
              <a:spcAft>
                <a:spcPts val="0"/>
              </a:spcAft>
              <a:buClr>
                <a:srgbClr val="000000"/>
              </a:buClr>
              <a:buSzPts val="60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3372b05840a_0_34">
            <a:extLst>
              <a:ext uri="{FF2B5EF4-FFF2-40B4-BE49-F238E27FC236}">
                <a16:creationId xmlns:a16="http://schemas.microsoft.com/office/drawing/2014/main" id="{54A6A8E7-CF74-FFEF-B374-B0515090A2CC}"/>
              </a:ext>
            </a:extLst>
          </p:cNvPr>
          <p:cNvSpPr txBox="1"/>
          <p:nvPr/>
        </p:nvSpPr>
        <p:spPr>
          <a:xfrm>
            <a:off x="257555" y="-642262"/>
            <a:ext cx="2002800" cy="238500"/>
          </a:xfrm>
          <a:prstGeom prst="rect">
            <a:avLst/>
          </a:prstGeom>
          <a:noFill/>
          <a:ln>
            <a:noFill/>
          </a:ln>
        </p:spPr>
        <p:txBody>
          <a:bodyPr spcFirstLastPara="1" wrap="square" lIns="0" tIns="0" rIns="0" bIns="0" anchor="t" anchorCtr="0">
            <a:spAutoFit/>
          </a:bodyPr>
          <a:lstStyle/>
          <a:p>
            <a:pPr marL="0" marR="0" lvl="0" indent="0" algn="ctr" rtl="0">
              <a:lnSpc>
                <a:spcPct val="140025"/>
              </a:lnSpc>
              <a:spcBef>
                <a:spcPts val="0"/>
              </a:spcBef>
              <a:spcAft>
                <a:spcPts val="0"/>
              </a:spcAft>
              <a:buClr>
                <a:srgbClr val="000000"/>
              </a:buClr>
              <a:buSzPts val="1549"/>
              <a:buFont typeface="Arial"/>
              <a:buNone/>
            </a:pPr>
            <a:r>
              <a:rPr lang="en-US" sz="1549" b="0" i="0" u="none" strike="noStrike" cap="none">
                <a:solidFill>
                  <a:srgbClr val="FFFFFF"/>
                </a:solidFill>
                <a:latin typeface="Arial"/>
                <a:ea typeface="Arial"/>
                <a:cs typeface="Arial"/>
                <a:sym typeface="Arial"/>
              </a:rPr>
              <a:t>#1000Women1Voice</a:t>
            </a:r>
            <a:endParaRPr sz="1400" b="0" i="0" u="none" strike="noStrike" cap="none">
              <a:solidFill>
                <a:srgbClr val="000000"/>
              </a:solidFill>
              <a:latin typeface="Arial"/>
              <a:ea typeface="Arial"/>
              <a:cs typeface="Arial"/>
              <a:sym typeface="Arial"/>
            </a:endParaRPr>
          </a:p>
        </p:txBody>
      </p:sp>
      <p:sp>
        <p:nvSpPr>
          <p:cNvPr id="252" name="Google Shape;252;g3372b05840a_0_34">
            <a:extLst>
              <a:ext uri="{FF2B5EF4-FFF2-40B4-BE49-F238E27FC236}">
                <a16:creationId xmlns:a16="http://schemas.microsoft.com/office/drawing/2014/main" id="{1983BA0B-8008-8FB5-3D88-4546378A4B27}"/>
              </a:ext>
            </a:extLst>
          </p:cNvPr>
          <p:cNvSpPr/>
          <p:nvPr/>
        </p:nvSpPr>
        <p:spPr>
          <a:xfrm>
            <a:off x="8093874" y="6147200"/>
            <a:ext cx="1435993" cy="1744664"/>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g3372b05840a_0_34">
            <a:extLst>
              <a:ext uri="{FF2B5EF4-FFF2-40B4-BE49-F238E27FC236}">
                <a16:creationId xmlns:a16="http://schemas.microsoft.com/office/drawing/2014/main" id="{57B55326-C785-D006-27EA-ACC0EA46103B}"/>
              </a:ext>
            </a:extLst>
          </p:cNvPr>
          <p:cNvSpPr txBox="1"/>
          <p:nvPr/>
        </p:nvSpPr>
        <p:spPr>
          <a:xfrm>
            <a:off x="484280" y="6945909"/>
            <a:ext cx="382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
        <p:nvSpPr>
          <p:cNvPr id="254" name="Google Shape;254;g3372b05840a_0_34">
            <a:extLst>
              <a:ext uri="{FF2B5EF4-FFF2-40B4-BE49-F238E27FC236}">
                <a16:creationId xmlns:a16="http://schemas.microsoft.com/office/drawing/2014/main" id="{BC874426-DCE7-930C-297F-711185FAFAEB}"/>
              </a:ext>
            </a:extLst>
          </p:cNvPr>
          <p:cNvSpPr txBox="1"/>
          <p:nvPr/>
        </p:nvSpPr>
        <p:spPr>
          <a:xfrm>
            <a:off x="78600" y="996025"/>
            <a:ext cx="9596400" cy="78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ontserrat"/>
              <a:ea typeface="Montserrat"/>
              <a:cs typeface="Montserrat"/>
              <a:sym typeface="Montserrat"/>
            </a:endParaRPr>
          </a:p>
          <a:p>
            <a:pPr marL="0" marR="0" lvl="0" indent="0" algn="l" rtl="0">
              <a:lnSpc>
                <a:spcPct val="150000"/>
              </a:lnSpc>
              <a:spcBef>
                <a:spcPts val="0"/>
              </a:spcBef>
              <a:spcAft>
                <a:spcPts val="0"/>
              </a:spcAft>
              <a:buNone/>
            </a:pPr>
            <a:endParaRPr sz="2100">
              <a:solidFill>
                <a:schemeClr val="lt1"/>
              </a:solidFill>
              <a:latin typeface="Montserrat"/>
              <a:ea typeface="Montserrat"/>
              <a:cs typeface="Montserrat"/>
              <a:sym typeface="Montserrat"/>
            </a:endParaRPr>
          </a:p>
        </p:txBody>
      </p:sp>
      <p:sp>
        <p:nvSpPr>
          <p:cNvPr id="256" name="Google Shape;256;g3372b05840a_0_34">
            <a:extLst>
              <a:ext uri="{FF2B5EF4-FFF2-40B4-BE49-F238E27FC236}">
                <a16:creationId xmlns:a16="http://schemas.microsoft.com/office/drawing/2014/main" id="{0306E45B-1C4A-7F0E-B66B-0EE8E431FA4F}"/>
              </a:ext>
            </a:extLst>
          </p:cNvPr>
          <p:cNvSpPr txBox="1"/>
          <p:nvPr/>
        </p:nvSpPr>
        <p:spPr>
          <a:xfrm>
            <a:off x="242700" y="406250"/>
            <a:ext cx="9268200" cy="16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sz="2000">
                <a:solidFill>
                  <a:schemeClr val="lt1"/>
                </a:solidFill>
              </a:rPr>
              <a:t>We know that most times the process does not flow in sequence - most of our Warriors are women who have already been supporting victims in their communities, but may not have the necessary training and resources to assist them - That’s where we come in - Movement Building -  a network of </a:t>
            </a:r>
            <a:r>
              <a:rPr lang="en-US" sz="2000" b="1">
                <a:solidFill>
                  <a:schemeClr val="lt1"/>
                </a:solidFill>
              </a:rPr>
              <a:t>WOMEN HELPING WOMEN </a:t>
            </a:r>
            <a:endParaRPr sz="2000" b="1">
              <a:solidFill>
                <a:schemeClr val="lt1"/>
              </a:solidFill>
              <a:latin typeface="Calibri"/>
              <a:ea typeface="Calibri"/>
              <a:cs typeface="Calibri"/>
              <a:sym typeface="Calibri"/>
            </a:endParaRPr>
          </a:p>
        </p:txBody>
      </p:sp>
      <p:pic>
        <p:nvPicPr>
          <p:cNvPr id="7" name="Picture 6" descr="A black background with white text and arrows&#10;&#10;AI-generated content may be incorrect.">
            <a:extLst>
              <a:ext uri="{FF2B5EF4-FFF2-40B4-BE49-F238E27FC236}">
                <a16:creationId xmlns:a16="http://schemas.microsoft.com/office/drawing/2014/main" id="{C0AFEB4A-0C4F-40F4-2EF9-CC68C4399158}"/>
              </a:ext>
            </a:extLst>
          </p:cNvPr>
          <p:cNvPicPr>
            <a:picLocks noChangeAspect="1"/>
          </p:cNvPicPr>
          <p:nvPr/>
        </p:nvPicPr>
        <p:blipFill>
          <a:blip r:embed="rId4"/>
          <a:stretch>
            <a:fillRect/>
          </a:stretch>
        </p:blipFill>
        <p:spPr>
          <a:xfrm>
            <a:off x="1003060" y="2078450"/>
            <a:ext cx="7747480" cy="4357958"/>
          </a:xfrm>
          <a:prstGeom prst="rect">
            <a:avLst/>
          </a:prstGeom>
        </p:spPr>
      </p:pic>
    </p:spTree>
    <p:extLst>
      <p:ext uri="{BB962C8B-B14F-4D97-AF65-F5344CB8AC3E}">
        <p14:creationId xmlns:p14="http://schemas.microsoft.com/office/powerpoint/2010/main" val="365700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g3372b05840a_0_24" descr="A group of women sitting together smiling&#10;&#10;Description automatically generated"/>
          <p:cNvPicPr preferRelativeResize="0"/>
          <p:nvPr/>
        </p:nvPicPr>
        <p:blipFill rotWithShape="1">
          <a:blip r:embed="rId3">
            <a:alphaModFix/>
          </a:blip>
          <a:srcRect/>
          <a:stretch/>
        </p:blipFill>
        <p:spPr>
          <a:xfrm>
            <a:off x="-1752600" y="-266700"/>
            <a:ext cx="13953067" cy="7848600"/>
          </a:xfrm>
          <a:prstGeom prst="rect">
            <a:avLst/>
          </a:prstGeom>
          <a:noFill/>
          <a:ln>
            <a:noFill/>
          </a:ln>
        </p:spPr>
      </p:pic>
      <p:sp>
        <p:nvSpPr>
          <p:cNvPr id="263" name="Google Shape;263;g3372b05840a_0_24"/>
          <p:cNvSpPr txBox="1"/>
          <p:nvPr/>
        </p:nvSpPr>
        <p:spPr>
          <a:xfrm>
            <a:off x="-1635154" y="5592074"/>
            <a:ext cx="4366500" cy="1526100"/>
          </a:xfrm>
          <a:prstGeom prst="rect">
            <a:avLst/>
          </a:prstGeom>
          <a:noFill/>
          <a:ln>
            <a:noFill/>
          </a:ln>
        </p:spPr>
        <p:txBody>
          <a:bodyPr spcFirstLastPara="1" wrap="square" lIns="0" tIns="0" rIns="0" bIns="0" anchor="t" anchorCtr="0">
            <a:spAutoFit/>
          </a:bodyPr>
          <a:lstStyle/>
          <a:p>
            <a:pPr marL="0" marR="0" lvl="0" indent="0" algn="l" rtl="0">
              <a:lnSpc>
                <a:spcPct val="114008"/>
              </a:lnSpc>
              <a:spcBef>
                <a:spcPts val="0"/>
              </a:spcBef>
              <a:spcAft>
                <a:spcPts val="0"/>
              </a:spcAft>
              <a:buClr>
                <a:srgbClr val="000000"/>
              </a:buClr>
              <a:buSzPts val="4633"/>
              <a:buFont typeface="Arial"/>
              <a:buNone/>
            </a:pPr>
            <a:r>
              <a:rPr lang="en-US" sz="4633" b="0" i="0" u="none" strike="noStrike" cap="none">
                <a:solidFill>
                  <a:srgbClr val="FFFFFF"/>
                </a:solidFill>
                <a:latin typeface="League Spartan"/>
                <a:ea typeface="League Spartan"/>
                <a:cs typeface="League Spartan"/>
                <a:sym typeface="League Spartan"/>
              </a:rPr>
              <a:t>1000 Women Trust</a:t>
            </a:r>
            <a:endParaRPr sz="1400" b="0" i="0" u="none" strike="noStrike" cap="none">
              <a:solidFill>
                <a:srgbClr val="000000"/>
              </a:solidFill>
              <a:latin typeface="Arial"/>
              <a:ea typeface="Arial"/>
              <a:cs typeface="Arial"/>
              <a:sym typeface="Arial"/>
            </a:endParaRPr>
          </a:p>
        </p:txBody>
      </p:sp>
      <p:sp>
        <p:nvSpPr>
          <p:cNvPr id="264" name="Google Shape;264;g3372b05840a_0_24"/>
          <p:cNvSpPr txBox="1"/>
          <p:nvPr/>
        </p:nvSpPr>
        <p:spPr>
          <a:xfrm>
            <a:off x="7908176" y="-54508"/>
            <a:ext cx="3605100" cy="923400"/>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chemeClr val="lt1"/>
                </a:solidFill>
                <a:latin typeface="Play"/>
                <a:ea typeface="Play"/>
                <a:cs typeface="Play"/>
                <a:sym typeface="Play"/>
              </a:rPr>
              <a:t>thank you!</a:t>
            </a:r>
            <a:endParaRPr sz="1400" b="0" i="0" u="none" strike="noStrike" cap="none">
              <a:solidFill>
                <a:srgbClr val="000000"/>
              </a:solidFill>
              <a:latin typeface="Arial"/>
              <a:ea typeface="Arial"/>
              <a:cs typeface="Arial"/>
              <a:sym typeface="Arial"/>
            </a:endParaRPr>
          </a:p>
        </p:txBody>
      </p:sp>
      <p:sp>
        <p:nvSpPr>
          <p:cNvPr id="265" name="Google Shape;265;g3372b05840a_0_24"/>
          <p:cNvSpPr/>
          <p:nvPr/>
        </p:nvSpPr>
        <p:spPr>
          <a:xfrm>
            <a:off x="6858000" y="4490040"/>
            <a:ext cx="2704230" cy="2898827"/>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g3372b05840a_0_24"/>
          <p:cNvSpPr txBox="1"/>
          <p:nvPr/>
        </p:nvSpPr>
        <p:spPr>
          <a:xfrm>
            <a:off x="-1635151" y="0"/>
            <a:ext cx="2704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www.1000women.co.za</a:t>
            </a: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@1000women1voice</a:t>
            </a:r>
            <a:endParaRPr sz="1800" b="1" i="0" u="none" strike="noStrike" cap="none">
              <a:solidFill>
                <a:schemeClr val="lt1"/>
              </a:solidFill>
              <a:latin typeface="Calibri"/>
              <a:ea typeface="Calibri"/>
              <a:cs typeface="Calibri"/>
              <a:sym typeface="Calibri"/>
            </a:endParaRPr>
          </a:p>
        </p:txBody>
      </p:sp>
      <p:sp>
        <p:nvSpPr>
          <p:cNvPr id="267" name="Google Shape;267;g3372b05840a_0_24"/>
          <p:cNvSpPr txBox="1"/>
          <p:nvPr/>
        </p:nvSpPr>
        <p:spPr>
          <a:xfrm>
            <a:off x="-1635150" y="868900"/>
            <a:ext cx="2739300" cy="5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268" name="Google Shape;268;g3372b05840a_0_24"/>
          <p:cNvPicPr preferRelativeResize="0"/>
          <p:nvPr/>
        </p:nvPicPr>
        <p:blipFill>
          <a:blip r:embed="rId6">
            <a:alphaModFix/>
          </a:blip>
          <a:stretch>
            <a:fillRect/>
          </a:stretch>
        </p:blipFill>
        <p:spPr>
          <a:xfrm>
            <a:off x="-1752600" y="-321650"/>
            <a:ext cx="13953075" cy="7533100"/>
          </a:xfrm>
          <a:prstGeom prst="rect">
            <a:avLst/>
          </a:prstGeom>
          <a:noFill/>
          <a:ln>
            <a:noFill/>
          </a:ln>
        </p:spPr>
      </p:pic>
      <p:sp>
        <p:nvSpPr>
          <p:cNvPr id="269" name="Google Shape;269;g3372b05840a_0_24"/>
          <p:cNvSpPr txBox="1"/>
          <p:nvPr/>
        </p:nvSpPr>
        <p:spPr>
          <a:xfrm>
            <a:off x="-975350" y="1359250"/>
            <a:ext cx="59766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100">
                <a:solidFill>
                  <a:schemeClr val="lt1"/>
                </a:solidFill>
                <a:latin typeface="Pacifico"/>
                <a:ea typeface="Pacifico"/>
                <a:cs typeface="Pacifico"/>
                <a:sym typeface="Pacifico"/>
              </a:rPr>
              <a:t>Thank you </a:t>
            </a:r>
            <a:endParaRPr sz="5100">
              <a:solidFill>
                <a:schemeClr val="lt1"/>
              </a:solidFill>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90"/>
        <p:cNvGrpSpPr/>
        <p:nvPr/>
      </p:nvGrpSpPr>
      <p:grpSpPr>
        <a:xfrm>
          <a:off x="0" y="0"/>
          <a:ext cx="0" cy="0"/>
          <a:chOff x="0" y="0"/>
          <a:chExt cx="0" cy="0"/>
        </a:xfrm>
      </p:grpSpPr>
      <p:sp>
        <p:nvSpPr>
          <p:cNvPr id="91" name="Google Shape;91;p2"/>
          <p:cNvSpPr txBox="1"/>
          <p:nvPr/>
        </p:nvSpPr>
        <p:spPr>
          <a:xfrm>
            <a:off x="-381000" y="451382"/>
            <a:ext cx="9800957" cy="807913"/>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rgbClr val="E94057"/>
                </a:solidFill>
                <a:latin typeface="Play"/>
                <a:ea typeface="Play"/>
                <a:cs typeface="Play"/>
                <a:sym typeface="Play"/>
              </a:rPr>
              <a:t>hear me too</a:t>
            </a:r>
            <a:endParaRPr sz="1400" b="0" i="0" u="none" strike="noStrike" cap="none">
              <a:solidFill>
                <a:srgbClr val="000000"/>
              </a:solidFill>
              <a:latin typeface="Arial"/>
              <a:ea typeface="Arial"/>
              <a:cs typeface="Arial"/>
              <a:sym typeface="Arial"/>
            </a:endParaRPr>
          </a:p>
        </p:txBody>
      </p:sp>
      <p:sp>
        <p:nvSpPr>
          <p:cNvPr id="92" name="Google Shape;92;p2"/>
          <p:cNvSpPr txBox="1"/>
          <p:nvPr/>
        </p:nvSpPr>
        <p:spPr>
          <a:xfrm>
            <a:off x="1093725" y="2175322"/>
            <a:ext cx="7962900" cy="2031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lt1"/>
                </a:solidFill>
                <a:latin typeface="Montserrat"/>
                <a:ea typeface="Montserrat"/>
                <a:cs typeface="Montserrat"/>
                <a:sym typeface="Montserrat"/>
              </a:rPr>
              <a:t>They (GBV survivors) need support groups that you can network with other women. And they need skills, that they can use their hands – it will really help too.</a:t>
            </a: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28955" y="2362200"/>
            <a:ext cx="457200" cy="1101520"/>
          </a:xfrm>
          <a:prstGeom prst="rect">
            <a:avLst/>
          </a:prstGeom>
          <a:noFill/>
          <a:ln>
            <a:noFill/>
          </a:ln>
        </p:spPr>
        <p:txBody>
          <a:bodyPr spcFirstLastPara="1" wrap="square" lIns="0" tIns="0" rIns="0" bIns="0" anchor="t" anchorCtr="0">
            <a:spAutoFit/>
          </a:bodyPr>
          <a:lstStyle/>
          <a:p>
            <a:pPr marL="0" marR="0" lvl="0" indent="0" algn="r" rtl="0">
              <a:lnSpc>
                <a:spcPct val="42120"/>
              </a:lnSpc>
              <a:spcBef>
                <a:spcPts val="0"/>
              </a:spcBef>
              <a:spcAft>
                <a:spcPts val="0"/>
              </a:spcAft>
              <a:buClr>
                <a:srgbClr val="000000"/>
              </a:buClr>
              <a:buSzPts val="15000"/>
              <a:buFont typeface="Arial"/>
              <a:buNone/>
            </a:pPr>
            <a:r>
              <a:rPr lang="en-US" sz="15000" b="0" i="0" u="none" strike="noStrike" cap="none">
                <a:solidFill>
                  <a:srgbClr val="E94057"/>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
        <p:nvSpPr>
          <p:cNvPr id="94" name="Google Shape;94;p2"/>
          <p:cNvSpPr txBox="1"/>
          <p:nvPr/>
        </p:nvSpPr>
        <p:spPr>
          <a:xfrm>
            <a:off x="332739" y="2541566"/>
            <a:ext cx="457200" cy="1101520"/>
          </a:xfrm>
          <a:prstGeom prst="rect">
            <a:avLst/>
          </a:prstGeom>
          <a:noFill/>
          <a:ln>
            <a:noFill/>
          </a:ln>
        </p:spPr>
        <p:txBody>
          <a:bodyPr spcFirstLastPara="1" wrap="square" lIns="0" tIns="0" rIns="0" bIns="0" anchor="t" anchorCtr="0">
            <a:spAutoFit/>
          </a:bodyPr>
          <a:lstStyle/>
          <a:p>
            <a:pPr marL="0" marR="0" lvl="0" indent="0" algn="r" rtl="0">
              <a:lnSpc>
                <a:spcPct val="42120"/>
              </a:lnSpc>
              <a:spcBef>
                <a:spcPts val="0"/>
              </a:spcBef>
              <a:spcAft>
                <a:spcPts val="0"/>
              </a:spcAft>
              <a:buClr>
                <a:srgbClr val="000000"/>
              </a:buClr>
              <a:buSzPts val="15000"/>
              <a:buFont typeface="Arial"/>
              <a:buNone/>
            </a:pPr>
            <a:r>
              <a:rPr lang="en-US" sz="15000" b="0" i="0" u="none" strike="noStrike" cap="none">
                <a:solidFill>
                  <a:srgbClr val="E94057"/>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7239000" y="5486400"/>
            <a:ext cx="2287106" cy="2400300"/>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2"/>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
        <p:nvSpPr>
          <p:cNvPr id="97" name="Google Shape;97;p2"/>
          <p:cNvSpPr txBox="1"/>
          <p:nvPr/>
        </p:nvSpPr>
        <p:spPr>
          <a:xfrm>
            <a:off x="861791" y="4118093"/>
            <a:ext cx="5410200" cy="685252"/>
          </a:xfrm>
          <a:prstGeom prst="rect">
            <a:avLst/>
          </a:prstGeom>
          <a:noFill/>
          <a:ln>
            <a:noFill/>
          </a:ln>
        </p:spPr>
        <p:txBody>
          <a:bodyPr spcFirstLastPara="1" wrap="square" lIns="0" tIns="0" rIns="0" bIns="0" anchor="t" anchorCtr="0">
            <a:spAutoFit/>
          </a:bodyPr>
          <a:lstStyle/>
          <a:p>
            <a:pPr marL="2286000" marR="0" lvl="5" indent="0" algn="ctr" rtl="0">
              <a:lnSpc>
                <a:spcPct val="263250"/>
              </a:lnSpc>
              <a:spcBef>
                <a:spcPts val="0"/>
              </a:spcBef>
              <a:spcAft>
                <a:spcPts val="0"/>
              </a:spcAft>
              <a:buClr>
                <a:srgbClr val="000000"/>
              </a:buClr>
              <a:buSzPts val="2400"/>
              <a:buFont typeface="Arial"/>
              <a:buNone/>
            </a:pPr>
            <a:r>
              <a:rPr lang="en-US" sz="2400" b="0" i="0" u="none" strike="noStrike" cap="none">
                <a:solidFill>
                  <a:srgbClr val="E94057"/>
                </a:solidFill>
                <a:latin typeface="Play"/>
                <a:ea typeface="Play"/>
                <a:cs typeface="Play"/>
                <a:sym typeface="Play"/>
              </a:rPr>
              <a:t> GBV Survivor</a:t>
            </a:r>
            <a:endParaRPr sz="2400" b="0" i="0" u="none" strike="noStrike" cap="none">
              <a:solidFill>
                <a:srgbClr val="E94057"/>
              </a:solidFill>
              <a:latin typeface="Play"/>
              <a:ea typeface="Play"/>
              <a:cs typeface="Play"/>
              <a:sym typeface="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101"/>
        <p:cNvGrpSpPr/>
        <p:nvPr/>
      </p:nvGrpSpPr>
      <p:grpSpPr>
        <a:xfrm>
          <a:off x="0" y="0"/>
          <a:ext cx="0" cy="0"/>
          <a:chOff x="0" y="0"/>
          <a:chExt cx="0" cy="0"/>
        </a:xfrm>
      </p:grpSpPr>
      <p:sp>
        <p:nvSpPr>
          <p:cNvPr id="102" name="Google Shape;102;p3"/>
          <p:cNvSpPr txBox="1"/>
          <p:nvPr/>
        </p:nvSpPr>
        <p:spPr>
          <a:xfrm>
            <a:off x="-381000" y="451382"/>
            <a:ext cx="9800957" cy="807913"/>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rgbClr val="E94057"/>
                </a:solidFill>
                <a:latin typeface="Play"/>
                <a:ea typeface="Play"/>
                <a:cs typeface="Play"/>
                <a:sym typeface="Play"/>
              </a:rPr>
              <a:t>hear me too</a:t>
            </a: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1093723" y="2163828"/>
            <a:ext cx="8001000" cy="270753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lt1"/>
                </a:solidFill>
                <a:latin typeface="Montserrat"/>
                <a:ea typeface="Montserrat"/>
                <a:cs typeface="Montserrat"/>
                <a:sym typeface="Montserrat"/>
              </a:rPr>
              <a:t>So as long as you are the better liar, you will remain in control and for an abuser, that is the prime seat to be in as you then still hold power over the victim. I've lost everything because of this person, and I will never escape him due to a child.</a:t>
            </a:r>
            <a:endParaRPr sz="2400" b="0" i="0" u="none" strike="noStrike" cap="none">
              <a:solidFill>
                <a:schemeClr val="lt1"/>
              </a:solidFill>
              <a:latin typeface="Montserrat"/>
              <a:ea typeface="Montserrat"/>
              <a:cs typeface="Montserrat"/>
              <a:sym typeface="Montserrat"/>
            </a:endParaRPr>
          </a:p>
        </p:txBody>
      </p:sp>
      <p:sp>
        <p:nvSpPr>
          <p:cNvPr id="104" name="Google Shape;104;p3"/>
          <p:cNvSpPr txBox="1"/>
          <p:nvPr/>
        </p:nvSpPr>
        <p:spPr>
          <a:xfrm>
            <a:off x="28955" y="2362200"/>
            <a:ext cx="457200" cy="1101520"/>
          </a:xfrm>
          <a:prstGeom prst="rect">
            <a:avLst/>
          </a:prstGeom>
          <a:noFill/>
          <a:ln>
            <a:noFill/>
          </a:ln>
        </p:spPr>
        <p:txBody>
          <a:bodyPr spcFirstLastPara="1" wrap="square" lIns="0" tIns="0" rIns="0" bIns="0" anchor="t" anchorCtr="0">
            <a:spAutoFit/>
          </a:bodyPr>
          <a:lstStyle/>
          <a:p>
            <a:pPr marL="0" marR="0" lvl="0" indent="0" algn="r" rtl="0">
              <a:lnSpc>
                <a:spcPct val="42120"/>
              </a:lnSpc>
              <a:spcBef>
                <a:spcPts val="0"/>
              </a:spcBef>
              <a:spcAft>
                <a:spcPts val="0"/>
              </a:spcAft>
              <a:buClr>
                <a:srgbClr val="000000"/>
              </a:buClr>
              <a:buSzPts val="15000"/>
              <a:buFont typeface="Arial"/>
              <a:buNone/>
            </a:pPr>
            <a:r>
              <a:rPr lang="en-US" sz="15000" b="0" i="0" u="none" strike="noStrike" cap="none">
                <a:solidFill>
                  <a:srgbClr val="E94057"/>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332739" y="2541566"/>
            <a:ext cx="457200" cy="1101520"/>
          </a:xfrm>
          <a:prstGeom prst="rect">
            <a:avLst/>
          </a:prstGeom>
          <a:noFill/>
          <a:ln>
            <a:noFill/>
          </a:ln>
        </p:spPr>
        <p:txBody>
          <a:bodyPr spcFirstLastPara="1" wrap="square" lIns="0" tIns="0" rIns="0" bIns="0" anchor="t" anchorCtr="0">
            <a:spAutoFit/>
          </a:bodyPr>
          <a:lstStyle/>
          <a:p>
            <a:pPr marL="0" marR="0" lvl="0" indent="0" algn="r" rtl="0">
              <a:lnSpc>
                <a:spcPct val="42120"/>
              </a:lnSpc>
              <a:spcBef>
                <a:spcPts val="0"/>
              </a:spcBef>
              <a:spcAft>
                <a:spcPts val="0"/>
              </a:spcAft>
              <a:buClr>
                <a:srgbClr val="000000"/>
              </a:buClr>
              <a:buSzPts val="15000"/>
              <a:buFont typeface="Arial"/>
              <a:buNone/>
            </a:pPr>
            <a:r>
              <a:rPr lang="en-US" sz="15000" b="0" i="0" u="none" strike="noStrike" cap="none">
                <a:solidFill>
                  <a:srgbClr val="E94057"/>
                </a:solidFill>
                <a:latin typeface="Play"/>
                <a:ea typeface="Play"/>
                <a:cs typeface="Play"/>
                <a:sym typeface="Play"/>
              </a:rPr>
              <a:t>‘</a:t>
            </a:r>
            <a:endParaRPr sz="1400" b="0" i="0" u="none" strike="noStrike" cap="none">
              <a:solidFill>
                <a:srgbClr val="000000"/>
              </a:solidFill>
              <a:latin typeface="Arial"/>
              <a:ea typeface="Arial"/>
              <a:cs typeface="Arial"/>
              <a:sym typeface="Arial"/>
            </a:endParaRPr>
          </a:p>
        </p:txBody>
      </p:sp>
      <p:sp>
        <p:nvSpPr>
          <p:cNvPr id="106" name="Google Shape;106;p3"/>
          <p:cNvSpPr/>
          <p:nvPr/>
        </p:nvSpPr>
        <p:spPr>
          <a:xfrm>
            <a:off x="7239000" y="5486400"/>
            <a:ext cx="2287106" cy="2400300"/>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
        <p:nvSpPr>
          <p:cNvPr id="108" name="Google Shape;108;p3"/>
          <p:cNvSpPr txBox="1"/>
          <p:nvPr/>
        </p:nvSpPr>
        <p:spPr>
          <a:xfrm>
            <a:off x="-2438400" y="5145348"/>
            <a:ext cx="12394808" cy="685252"/>
          </a:xfrm>
          <a:prstGeom prst="rect">
            <a:avLst/>
          </a:prstGeom>
          <a:noFill/>
          <a:ln>
            <a:noFill/>
          </a:ln>
        </p:spPr>
        <p:txBody>
          <a:bodyPr spcFirstLastPara="1" wrap="square" lIns="0" tIns="0" rIns="0" bIns="0" anchor="t" anchorCtr="0">
            <a:spAutoFit/>
          </a:bodyPr>
          <a:lstStyle/>
          <a:p>
            <a:pPr marL="2286000" marR="0" lvl="5" indent="0" algn="ctr" rtl="0">
              <a:lnSpc>
                <a:spcPct val="263250"/>
              </a:lnSpc>
              <a:spcBef>
                <a:spcPts val="0"/>
              </a:spcBef>
              <a:spcAft>
                <a:spcPts val="0"/>
              </a:spcAft>
              <a:buClr>
                <a:srgbClr val="000000"/>
              </a:buClr>
              <a:buSzPts val="2400"/>
              <a:buFont typeface="Arial"/>
              <a:buNone/>
            </a:pPr>
            <a:r>
              <a:rPr lang="en-US" sz="2400" b="0" i="0" u="none" strike="noStrike" cap="none">
                <a:solidFill>
                  <a:srgbClr val="E94057"/>
                </a:solidFill>
                <a:latin typeface="Play"/>
                <a:ea typeface="Play"/>
                <a:cs typeface="Play"/>
                <a:sym typeface="Play"/>
              </a:rPr>
              <a:t>Natasha, GBV Survivor</a:t>
            </a:r>
            <a:endParaRPr sz="2400" b="0" i="0" u="none" strike="noStrike" cap="none">
              <a:solidFill>
                <a:srgbClr val="E94057"/>
              </a:solidFill>
              <a:latin typeface="Play"/>
              <a:ea typeface="Play"/>
              <a:cs typeface="Play"/>
              <a:sym typeface="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113"/>
        <p:cNvGrpSpPr/>
        <p:nvPr/>
      </p:nvGrpSpPr>
      <p:grpSpPr>
        <a:xfrm>
          <a:off x="0" y="0"/>
          <a:ext cx="0" cy="0"/>
          <a:chOff x="0" y="0"/>
          <a:chExt cx="0" cy="0"/>
        </a:xfrm>
      </p:grpSpPr>
      <p:sp>
        <p:nvSpPr>
          <p:cNvPr id="114" name="Google Shape;114;p4"/>
          <p:cNvSpPr txBox="1"/>
          <p:nvPr/>
        </p:nvSpPr>
        <p:spPr>
          <a:xfrm>
            <a:off x="-700733" y="454861"/>
            <a:ext cx="9800957" cy="807913"/>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rgbClr val="E94057"/>
                </a:solidFill>
                <a:latin typeface="Play"/>
                <a:ea typeface="Play"/>
                <a:cs typeface="Play"/>
                <a:sym typeface="Play"/>
              </a:rPr>
              <a:t>hello</a:t>
            </a: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7239000" y="5486400"/>
            <a:ext cx="2287106" cy="2400300"/>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
        <p:nvSpPr>
          <p:cNvPr id="117" name="Google Shape;117;p4"/>
          <p:cNvSpPr txBox="1"/>
          <p:nvPr/>
        </p:nvSpPr>
        <p:spPr>
          <a:xfrm>
            <a:off x="1093723" y="2216252"/>
            <a:ext cx="7972342" cy="270753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lt1"/>
                </a:solidFill>
                <a:latin typeface="Montserrat"/>
                <a:ea typeface="Montserrat"/>
                <a:cs typeface="Montserrat"/>
                <a:sym typeface="Montserrat"/>
              </a:rPr>
              <a:t>In South Africa, we face a stark reality: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1" u="none" strike="noStrike" cap="none">
                <a:solidFill>
                  <a:schemeClr val="lt1"/>
                </a:solidFill>
                <a:latin typeface="Montserrat"/>
                <a:ea typeface="Montserrat"/>
                <a:cs typeface="Montserrat"/>
                <a:sym typeface="Montserrat"/>
              </a:rPr>
              <a:t> a high rate of GBV with minimal convictions.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lt1"/>
                </a:solidFill>
                <a:latin typeface="Montserrat"/>
                <a:ea typeface="Montserrat"/>
                <a:cs typeface="Montserrat"/>
                <a:sym typeface="Montserrat"/>
              </a:rPr>
              <a:t>But this presentation won't dwell on statistics you already know.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chemeClr val="lt1"/>
                </a:solidFill>
                <a:latin typeface="Montserrat"/>
                <a:ea typeface="Montserrat"/>
                <a:cs typeface="Montserrat"/>
                <a:sym typeface="Montserrat"/>
              </a:rPr>
              <a:t>It's time to take action.</a:t>
            </a:r>
            <a:endParaRPr sz="2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122"/>
        <p:cNvGrpSpPr/>
        <p:nvPr/>
      </p:nvGrpSpPr>
      <p:grpSpPr>
        <a:xfrm>
          <a:off x="0" y="0"/>
          <a:ext cx="0" cy="0"/>
          <a:chOff x="0" y="0"/>
          <a:chExt cx="0" cy="0"/>
        </a:xfrm>
      </p:grpSpPr>
      <p:sp>
        <p:nvSpPr>
          <p:cNvPr id="123" name="Google Shape;123;p5"/>
          <p:cNvSpPr txBox="1"/>
          <p:nvPr/>
        </p:nvSpPr>
        <p:spPr>
          <a:xfrm>
            <a:off x="-700733" y="454861"/>
            <a:ext cx="9800957" cy="807913"/>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rgbClr val="E94057"/>
                </a:solidFill>
                <a:latin typeface="Play"/>
                <a:ea typeface="Play"/>
                <a:cs typeface="Play"/>
                <a:sym typeface="Play"/>
              </a:rPr>
              <a:t>who are we</a:t>
            </a:r>
            <a:endParaRPr sz="1400" b="0" i="0" u="none" strike="noStrike" cap="none">
              <a:solidFill>
                <a:srgbClr val="000000"/>
              </a:solidFill>
              <a:latin typeface="Arial"/>
              <a:ea typeface="Arial"/>
              <a:cs typeface="Arial"/>
              <a:sym typeface="Arial"/>
            </a:endParaRPr>
          </a:p>
        </p:txBody>
      </p:sp>
      <p:sp>
        <p:nvSpPr>
          <p:cNvPr id="124" name="Google Shape;124;p5"/>
          <p:cNvSpPr/>
          <p:nvPr/>
        </p:nvSpPr>
        <p:spPr>
          <a:xfrm>
            <a:off x="7239000" y="5486400"/>
            <a:ext cx="2287106" cy="2400300"/>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
        <p:nvSpPr>
          <p:cNvPr id="126" name="Google Shape;126;p5"/>
          <p:cNvSpPr txBox="1"/>
          <p:nvPr/>
        </p:nvSpPr>
        <p:spPr>
          <a:xfrm>
            <a:off x="1093723" y="2216252"/>
            <a:ext cx="7972342" cy="3083858"/>
          </a:xfrm>
          <a:prstGeom prst="rect">
            <a:avLst/>
          </a:prstGeom>
          <a:noFill/>
          <a:ln>
            <a:noFill/>
          </a:ln>
        </p:spPr>
        <p:txBody>
          <a:bodyPr spcFirstLastPara="1" wrap="square" lIns="0" tIns="0" rIns="0" bIns="0" anchor="t" anchorCtr="0">
            <a:spAutoFit/>
          </a:bodyPr>
          <a:lstStyle/>
          <a:p>
            <a:pPr marL="0" marR="0" lvl="0" indent="0" algn="l" rtl="0">
              <a:lnSpc>
                <a:spcPct val="166541"/>
              </a:lnSpc>
              <a:spcBef>
                <a:spcPts val="0"/>
              </a:spcBef>
              <a:spcAft>
                <a:spcPts val="0"/>
              </a:spcAft>
              <a:buClr>
                <a:srgbClr val="000000"/>
              </a:buClr>
              <a:buSzPts val="2400"/>
              <a:buFont typeface="Arial"/>
              <a:buNone/>
            </a:pPr>
            <a:r>
              <a:rPr lang="en-US" sz="2400" b="0" i="0" u="none" strike="noStrike" cap="none">
                <a:solidFill>
                  <a:schemeClr val="lt1"/>
                </a:solidFill>
                <a:latin typeface="Montserrat"/>
                <a:ea typeface="Montserrat"/>
                <a:cs typeface="Montserrat"/>
                <a:sym typeface="Montserrat"/>
              </a:rPr>
              <a:t>1000 Women Trust (2015) is a Women's Rights Organisation operating in South Africa dedicated to raising awareness about gender-based violence and femicide (GBVF) while providing capacity building to GBV Community Organisations.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131"/>
        <p:cNvGrpSpPr/>
        <p:nvPr/>
      </p:nvGrpSpPr>
      <p:grpSpPr>
        <a:xfrm>
          <a:off x="0" y="0"/>
          <a:ext cx="0" cy="0"/>
          <a:chOff x="0" y="0"/>
          <a:chExt cx="0" cy="0"/>
        </a:xfrm>
      </p:grpSpPr>
      <p:sp>
        <p:nvSpPr>
          <p:cNvPr id="132" name="Google Shape;132;p6"/>
          <p:cNvSpPr txBox="1"/>
          <p:nvPr/>
        </p:nvSpPr>
        <p:spPr>
          <a:xfrm>
            <a:off x="2667001" y="487487"/>
            <a:ext cx="6663660" cy="807913"/>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rgbClr val="E94057"/>
                </a:solidFill>
                <a:latin typeface="Play"/>
                <a:ea typeface="Play"/>
                <a:cs typeface="Play"/>
                <a:sym typeface="Play"/>
              </a:rPr>
              <a:t>free  GBV training</a:t>
            </a:r>
            <a:endParaRPr sz="1400" b="0" i="0" u="none" strike="noStrike" cap="none">
              <a:solidFill>
                <a:srgbClr val="000000"/>
              </a:solidFill>
              <a:latin typeface="Arial"/>
              <a:ea typeface="Arial"/>
              <a:cs typeface="Arial"/>
              <a:sym typeface="Arial"/>
            </a:endParaRPr>
          </a:p>
        </p:txBody>
      </p:sp>
      <p:sp>
        <p:nvSpPr>
          <p:cNvPr id="133" name="Google Shape;133;p6"/>
          <p:cNvSpPr txBox="1"/>
          <p:nvPr/>
        </p:nvSpPr>
        <p:spPr>
          <a:xfrm>
            <a:off x="869112" y="1842444"/>
            <a:ext cx="7898362" cy="3877985"/>
          </a:xfrm>
          <a:prstGeom prst="rect">
            <a:avLst/>
          </a:prstGeom>
          <a:noFill/>
          <a:ln>
            <a:noFill/>
          </a:ln>
        </p:spPr>
        <p:txBody>
          <a:bodyPr spcFirstLastPara="1" wrap="square" lIns="0" tIns="0" rIns="0" bIns="0" anchor="t" anchorCtr="0">
            <a:spAutoFit/>
          </a:bodyPr>
          <a:lstStyle/>
          <a:p>
            <a:pPr marL="457200" marR="0" lvl="0" indent="-457200" algn="l" rtl="0">
              <a:lnSpc>
                <a:spcPct val="175000"/>
              </a:lnSpc>
              <a:spcBef>
                <a:spcPts val="0"/>
              </a:spcBef>
              <a:spcAft>
                <a:spcPts val="0"/>
              </a:spcAft>
              <a:buClr>
                <a:srgbClr val="FFFFFF"/>
              </a:buClr>
              <a:buSzPts val="2400"/>
              <a:buFont typeface="Arial"/>
              <a:buChar char="•"/>
            </a:pPr>
            <a:r>
              <a:rPr lang="en-US" sz="2400" b="0" i="0" u="none" strike="noStrike" cap="none">
                <a:solidFill>
                  <a:srgbClr val="FFFFFF"/>
                </a:solidFill>
                <a:latin typeface="Montserrat"/>
                <a:ea typeface="Montserrat"/>
                <a:cs typeface="Montserrat"/>
                <a:sym typeface="Montserrat"/>
              </a:rPr>
              <a:t>Trauma Support Volunteer</a:t>
            </a:r>
            <a:endParaRPr sz="1400" b="0" i="0" u="none" strike="noStrike" cap="none">
              <a:solidFill>
                <a:srgbClr val="000000"/>
              </a:solidFill>
              <a:latin typeface="Arial"/>
              <a:ea typeface="Arial"/>
              <a:cs typeface="Arial"/>
              <a:sym typeface="Arial"/>
            </a:endParaRPr>
          </a:p>
          <a:p>
            <a:pPr marL="457200" marR="0" lvl="0" indent="-457200" algn="l" rtl="0">
              <a:lnSpc>
                <a:spcPct val="175000"/>
              </a:lnSpc>
              <a:spcBef>
                <a:spcPts val="0"/>
              </a:spcBef>
              <a:spcAft>
                <a:spcPts val="0"/>
              </a:spcAft>
              <a:buClr>
                <a:srgbClr val="FFFFFF"/>
              </a:buClr>
              <a:buSzPts val="2400"/>
              <a:buFont typeface="Arial"/>
              <a:buChar char="•"/>
            </a:pPr>
            <a:r>
              <a:rPr lang="en-US" sz="2400" b="0" i="0" u="none" strike="noStrike" cap="none">
                <a:solidFill>
                  <a:srgbClr val="FFFFFF"/>
                </a:solidFill>
                <a:latin typeface="Montserrat"/>
                <a:ea typeface="Montserrat"/>
                <a:cs typeface="Montserrat"/>
                <a:sym typeface="Montserrat"/>
              </a:rPr>
              <a:t>Anti-Bullying</a:t>
            </a:r>
            <a:endParaRPr sz="1400" b="0" i="0" u="none" strike="noStrike" cap="none">
              <a:solidFill>
                <a:srgbClr val="000000"/>
              </a:solidFill>
              <a:latin typeface="Arial"/>
              <a:ea typeface="Arial"/>
              <a:cs typeface="Arial"/>
              <a:sym typeface="Arial"/>
            </a:endParaRPr>
          </a:p>
          <a:p>
            <a:pPr marL="457200" marR="0" lvl="0" indent="-457200" algn="l" rtl="0">
              <a:lnSpc>
                <a:spcPct val="175000"/>
              </a:lnSpc>
              <a:spcBef>
                <a:spcPts val="0"/>
              </a:spcBef>
              <a:spcAft>
                <a:spcPts val="0"/>
              </a:spcAft>
              <a:buClr>
                <a:srgbClr val="FFFFFF"/>
              </a:buClr>
              <a:buSzPts val="2400"/>
              <a:buFont typeface="Arial"/>
              <a:buChar char="•"/>
            </a:pPr>
            <a:r>
              <a:rPr lang="en-US" sz="2400" b="0" i="0" u="none" strike="noStrike" cap="none">
                <a:solidFill>
                  <a:srgbClr val="FFFFFF"/>
                </a:solidFill>
                <a:latin typeface="Montserrat"/>
                <a:ea typeface="Montserrat"/>
                <a:cs typeface="Montserrat"/>
                <a:sym typeface="Montserrat"/>
              </a:rPr>
              <a:t>GBV &amp; Substance Abuse Awareness</a:t>
            </a:r>
            <a:endParaRPr sz="1400" b="0" i="0" u="none" strike="noStrike" cap="none">
              <a:solidFill>
                <a:srgbClr val="000000"/>
              </a:solidFill>
              <a:latin typeface="Arial"/>
              <a:ea typeface="Arial"/>
              <a:cs typeface="Arial"/>
              <a:sym typeface="Arial"/>
            </a:endParaRPr>
          </a:p>
          <a:p>
            <a:pPr marL="457200" marR="0" lvl="0" indent="-457200" algn="l" rtl="0">
              <a:lnSpc>
                <a:spcPct val="175000"/>
              </a:lnSpc>
              <a:spcBef>
                <a:spcPts val="0"/>
              </a:spcBef>
              <a:spcAft>
                <a:spcPts val="0"/>
              </a:spcAft>
              <a:buClr>
                <a:srgbClr val="FFFFFF"/>
              </a:buClr>
              <a:buSzPts val="2400"/>
              <a:buFont typeface="Arial"/>
              <a:buChar char="•"/>
            </a:pPr>
            <a:r>
              <a:rPr lang="en-US" sz="2400" b="0" i="0" u="none" strike="noStrike" cap="none">
                <a:solidFill>
                  <a:srgbClr val="FFFFFF"/>
                </a:solidFill>
                <a:latin typeface="Montserrat"/>
                <a:ea typeface="Montserrat"/>
                <a:cs typeface="Montserrat"/>
                <a:sym typeface="Montserrat"/>
              </a:rPr>
              <a:t>GBV Life Coach </a:t>
            </a:r>
            <a:endParaRPr sz="1400" b="0" i="0" u="none" strike="noStrike" cap="none">
              <a:solidFill>
                <a:srgbClr val="000000"/>
              </a:solidFill>
              <a:latin typeface="Arial"/>
              <a:ea typeface="Arial"/>
              <a:cs typeface="Arial"/>
              <a:sym typeface="Arial"/>
            </a:endParaRPr>
          </a:p>
          <a:p>
            <a:pPr marL="457200" marR="0" lvl="0" indent="-457200" algn="l" rtl="0">
              <a:lnSpc>
                <a:spcPct val="175000"/>
              </a:lnSpc>
              <a:spcBef>
                <a:spcPts val="0"/>
              </a:spcBef>
              <a:spcAft>
                <a:spcPts val="0"/>
              </a:spcAft>
              <a:buClr>
                <a:srgbClr val="FFFFFF"/>
              </a:buClr>
              <a:buSzPts val="2400"/>
              <a:buFont typeface="Arial"/>
              <a:buChar char="•"/>
            </a:pPr>
            <a:r>
              <a:rPr lang="en-US" sz="2400" b="0" i="0" u="none" strike="noStrike" cap="none">
                <a:solidFill>
                  <a:srgbClr val="FFFFFF"/>
                </a:solidFill>
                <a:latin typeface="Montserrat"/>
                <a:ea typeface="Montserrat"/>
                <a:cs typeface="Montserrat"/>
                <a:sym typeface="Montserrat"/>
              </a:rPr>
              <a:t>Talking to boys (about consent)</a:t>
            </a:r>
            <a:endParaRPr sz="1400" b="0" i="0" u="none" strike="noStrike" cap="none">
              <a:solidFill>
                <a:srgbClr val="000000"/>
              </a:solidFill>
              <a:latin typeface="Arial"/>
              <a:ea typeface="Arial"/>
              <a:cs typeface="Arial"/>
              <a:sym typeface="Arial"/>
            </a:endParaRPr>
          </a:p>
          <a:p>
            <a:pPr marL="457200" marR="0" lvl="0" indent="-457200" algn="l" rtl="0">
              <a:lnSpc>
                <a:spcPct val="175000"/>
              </a:lnSpc>
              <a:spcBef>
                <a:spcPts val="0"/>
              </a:spcBef>
              <a:spcAft>
                <a:spcPts val="0"/>
              </a:spcAft>
              <a:buClr>
                <a:srgbClr val="FFFFFF"/>
              </a:buClr>
              <a:buSzPts val="2400"/>
              <a:buFont typeface="Arial"/>
              <a:buChar char="•"/>
            </a:pPr>
            <a:r>
              <a:rPr lang="en-US" sz="2400" b="0" i="0" u="none" strike="noStrike" cap="none">
                <a:solidFill>
                  <a:srgbClr val="FFFFFF"/>
                </a:solidFill>
                <a:latin typeface="Montserrat"/>
                <a:ea typeface="Montserrat"/>
                <a:cs typeface="Montserrat"/>
                <a:sym typeface="Montserrat"/>
              </a:rPr>
              <a:t>First Responder (New legislation)</a:t>
            </a:r>
            <a:endParaRPr sz="1400" b="0" i="0" u="none" strike="noStrike" cap="none">
              <a:solidFill>
                <a:srgbClr val="000000"/>
              </a:solidFill>
              <a:latin typeface="Arial"/>
              <a:ea typeface="Arial"/>
              <a:cs typeface="Arial"/>
              <a:sym typeface="Arial"/>
            </a:endParaRPr>
          </a:p>
        </p:txBody>
      </p:sp>
      <p:sp>
        <p:nvSpPr>
          <p:cNvPr id="134" name="Google Shape;134;p6"/>
          <p:cNvSpPr/>
          <p:nvPr/>
        </p:nvSpPr>
        <p:spPr>
          <a:xfrm>
            <a:off x="7239000" y="5486400"/>
            <a:ext cx="2287106" cy="2400300"/>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6"/>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140"/>
        <p:cNvGrpSpPr/>
        <p:nvPr/>
      </p:nvGrpSpPr>
      <p:grpSpPr>
        <a:xfrm>
          <a:off x="0" y="0"/>
          <a:ext cx="0" cy="0"/>
          <a:chOff x="0" y="0"/>
          <a:chExt cx="0" cy="0"/>
        </a:xfrm>
      </p:grpSpPr>
      <p:sp>
        <p:nvSpPr>
          <p:cNvPr id="141" name="Google Shape;141;g33795d792e1_2_0"/>
          <p:cNvSpPr txBox="1"/>
          <p:nvPr/>
        </p:nvSpPr>
        <p:spPr>
          <a:xfrm>
            <a:off x="590750" y="487475"/>
            <a:ext cx="8739900" cy="1685400"/>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4700">
                <a:solidFill>
                  <a:srgbClr val="E94057"/>
                </a:solidFill>
                <a:latin typeface="Play"/>
                <a:ea typeface="Play"/>
                <a:cs typeface="Play"/>
                <a:sym typeface="Play"/>
              </a:rPr>
              <a:t>Social Media Campaigns for Awareness and Advocacy </a:t>
            </a:r>
            <a:r>
              <a:rPr lang="en-US" sz="6000">
                <a:solidFill>
                  <a:srgbClr val="E94057"/>
                </a:solidFill>
                <a:latin typeface="Play"/>
                <a:ea typeface="Play"/>
                <a:cs typeface="Play"/>
                <a:sym typeface="Play"/>
              </a:rPr>
              <a:t> </a:t>
            </a:r>
            <a:endParaRPr sz="1400" b="0" i="0" u="none" strike="noStrike" cap="none">
              <a:solidFill>
                <a:srgbClr val="000000"/>
              </a:solidFill>
              <a:latin typeface="Arial"/>
              <a:ea typeface="Arial"/>
              <a:cs typeface="Arial"/>
              <a:sym typeface="Arial"/>
            </a:endParaRPr>
          </a:p>
        </p:txBody>
      </p:sp>
      <p:sp>
        <p:nvSpPr>
          <p:cNvPr id="142" name="Google Shape;142;g33795d792e1_2_0"/>
          <p:cNvSpPr txBox="1"/>
          <p:nvPr/>
        </p:nvSpPr>
        <p:spPr>
          <a:xfrm>
            <a:off x="869112" y="2236744"/>
            <a:ext cx="7898400" cy="4248300"/>
          </a:xfrm>
          <a:prstGeom prst="rect">
            <a:avLst/>
          </a:prstGeom>
          <a:noFill/>
          <a:ln>
            <a:noFill/>
          </a:ln>
        </p:spPr>
        <p:txBody>
          <a:bodyPr spcFirstLastPara="1" wrap="square" lIns="0" tIns="0" rIns="0" bIns="0" anchor="t" anchorCtr="0">
            <a:spAutoFit/>
          </a:bodyPr>
          <a:lstStyle/>
          <a:p>
            <a:pPr marL="457200" marR="0" lvl="0" indent="-457200" algn="l" rtl="0">
              <a:lnSpc>
                <a:spcPct val="175000"/>
              </a:lnSpc>
              <a:spcBef>
                <a:spcPts val="0"/>
              </a:spcBef>
              <a:spcAft>
                <a:spcPts val="0"/>
              </a:spcAft>
              <a:buClr>
                <a:srgbClr val="FFFFFF"/>
              </a:buClr>
              <a:buSzPts val="2400"/>
              <a:buFont typeface="Arial"/>
              <a:buChar char="•"/>
            </a:pPr>
            <a:r>
              <a:rPr lang="en-US" sz="2400">
                <a:solidFill>
                  <a:srgbClr val="FFFFFF"/>
                </a:solidFill>
                <a:latin typeface="Montserrat"/>
                <a:ea typeface="Montserrat"/>
                <a:cs typeface="Montserrat"/>
                <a:sym typeface="Montserrat"/>
              </a:rPr>
              <a:t>Aimed at bringing awareness to New Legislation </a:t>
            </a:r>
            <a:endParaRPr sz="2400">
              <a:solidFill>
                <a:srgbClr val="FFFFFF"/>
              </a:solidFill>
              <a:latin typeface="Montserrat"/>
              <a:ea typeface="Montserrat"/>
              <a:cs typeface="Montserrat"/>
              <a:sym typeface="Montserrat"/>
            </a:endParaRPr>
          </a:p>
          <a:p>
            <a:pPr marL="457200" marR="0" lvl="0" indent="-381000" algn="l" rtl="0">
              <a:lnSpc>
                <a:spcPct val="175000"/>
              </a:lnSpc>
              <a:spcBef>
                <a:spcPts val="0"/>
              </a:spcBef>
              <a:spcAft>
                <a:spcPts val="0"/>
              </a:spcAft>
              <a:buClr>
                <a:srgbClr val="FFFFFF"/>
              </a:buClr>
              <a:buSzPts val="2400"/>
              <a:buFont typeface="Montserrat"/>
              <a:buAutoNum type="arabicPeriod"/>
            </a:pPr>
            <a:r>
              <a:rPr lang="en-US" sz="2400">
                <a:solidFill>
                  <a:srgbClr val="FFFFFF"/>
                </a:solidFill>
                <a:latin typeface="Montserrat"/>
                <a:ea typeface="Montserrat"/>
                <a:cs typeface="Montserrat"/>
                <a:sym typeface="Montserrat"/>
              </a:rPr>
              <a:t>THE CRIMINAL LAW (SEXUAL OFFENCES AND RELATED MATTERS) AMENDMENT BILL</a:t>
            </a:r>
            <a:endParaRPr sz="2400">
              <a:solidFill>
                <a:srgbClr val="FFFFFF"/>
              </a:solidFill>
              <a:latin typeface="Montserrat"/>
              <a:ea typeface="Montserrat"/>
              <a:cs typeface="Montserrat"/>
              <a:sym typeface="Montserrat"/>
            </a:endParaRPr>
          </a:p>
          <a:p>
            <a:pPr marL="457200" marR="0" lvl="0" indent="-381000" algn="l" rtl="0">
              <a:lnSpc>
                <a:spcPct val="175000"/>
              </a:lnSpc>
              <a:spcBef>
                <a:spcPts val="0"/>
              </a:spcBef>
              <a:spcAft>
                <a:spcPts val="0"/>
              </a:spcAft>
              <a:buClr>
                <a:srgbClr val="FFFFFF"/>
              </a:buClr>
              <a:buSzPts val="2400"/>
              <a:buFont typeface="Montserrat"/>
              <a:buAutoNum type="arabicPeriod"/>
            </a:pPr>
            <a:r>
              <a:rPr lang="en-US" sz="2400">
                <a:solidFill>
                  <a:srgbClr val="FFFFFF"/>
                </a:solidFill>
                <a:latin typeface="Montserrat"/>
                <a:ea typeface="Montserrat"/>
                <a:cs typeface="Montserrat"/>
                <a:sym typeface="Montserrat"/>
              </a:rPr>
              <a:t>THE CRIMINAL AND RELATED MATTERS AMENDMENT BILL</a:t>
            </a:r>
            <a:endParaRPr sz="2400">
              <a:solidFill>
                <a:srgbClr val="FFFFFF"/>
              </a:solidFill>
              <a:latin typeface="Montserrat"/>
              <a:ea typeface="Montserrat"/>
              <a:cs typeface="Montserrat"/>
              <a:sym typeface="Montserrat"/>
            </a:endParaRPr>
          </a:p>
          <a:p>
            <a:pPr marL="457200" marR="0" lvl="0" indent="-381000" algn="l" rtl="0">
              <a:lnSpc>
                <a:spcPct val="175000"/>
              </a:lnSpc>
              <a:spcBef>
                <a:spcPts val="0"/>
              </a:spcBef>
              <a:spcAft>
                <a:spcPts val="0"/>
              </a:spcAft>
              <a:buClr>
                <a:srgbClr val="FFFFFF"/>
              </a:buClr>
              <a:buSzPts val="2400"/>
              <a:buFont typeface="Montserrat"/>
              <a:buAutoNum type="arabicPeriod"/>
            </a:pPr>
            <a:r>
              <a:rPr lang="en-US" sz="2400">
                <a:solidFill>
                  <a:srgbClr val="FFFFFF"/>
                </a:solidFill>
                <a:latin typeface="Montserrat"/>
                <a:ea typeface="Montserrat"/>
                <a:cs typeface="Montserrat"/>
                <a:sym typeface="Montserrat"/>
              </a:rPr>
              <a:t>THE DOMESTIC VIOLENCE AMENDMENT BILL</a:t>
            </a:r>
            <a:endParaRPr sz="2400">
              <a:solidFill>
                <a:srgbClr val="FFFFFF"/>
              </a:solidFill>
              <a:latin typeface="Montserrat"/>
              <a:ea typeface="Montserrat"/>
              <a:cs typeface="Montserrat"/>
              <a:sym typeface="Montserrat"/>
            </a:endParaRPr>
          </a:p>
          <a:p>
            <a:pPr marL="0" marR="0" lvl="0" indent="0" algn="l" rtl="0">
              <a:lnSpc>
                <a:spcPct val="175000"/>
              </a:lnSpc>
              <a:spcBef>
                <a:spcPts val="0"/>
              </a:spcBef>
              <a:spcAft>
                <a:spcPts val="0"/>
              </a:spcAft>
              <a:buNone/>
            </a:pPr>
            <a:endParaRPr sz="2400">
              <a:solidFill>
                <a:srgbClr val="FFFFFF"/>
              </a:solidFill>
              <a:latin typeface="Montserrat"/>
              <a:ea typeface="Montserrat"/>
              <a:cs typeface="Montserrat"/>
              <a:sym typeface="Montserrat"/>
            </a:endParaRPr>
          </a:p>
        </p:txBody>
      </p:sp>
      <p:sp>
        <p:nvSpPr>
          <p:cNvPr id="143" name="Google Shape;143;g33795d792e1_2_0"/>
          <p:cNvSpPr/>
          <p:nvPr/>
        </p:nvSpPr>
        <p:spPr>
          <a:xfrm>
            <a:off x="7239000" y="5486400"/>
            <a:ext cx="2288194" cy="2402269"/>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g33795d792e1_2_0"/>
          <p:cNvSpPr txBox="1"/>
          <p:nvPr/>
        </p:nvSpPr>
        <p:spPr>
          <a:xfrm>
            <a:off x="590755" y="6501884"/>
            <a:ext cx="382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149"/>
        <p:cNvGrpSpPr/>
        <p:nvPr/>
      </p:nvGrpSpPr>
      <p:grpSpPr>
        <a:xfrm>
          <a:off x="0" y="0"/>
          <a:ext cx="0" cy="0"/>
          <a:chOff x="0" y="0"/>
          <a:chExt cx="0" cy="0"/>
        </a:xfrm>
      </p:grpSpPr>
      <p:grpSp>
        <p:nvGrpSpPr>
          <p:cNvPr id="150" name="Google Shape;150;p7"/>
          <p:cNvGrpSpPr/>
          <p:nvPr/>
        </p:nvGrpSpPr>
        <p:grpSpPr>
          <a:xfrm>
            <a:off x="165231" y="2131142"/>
            <a:ext cx="3052915" cy="3052915"/>
            <a:chOff x="357360" y="2131143"/>
            <a:chExt cx="3052915" cy="3052915"/>
          </a:xfrm>
        </p:grpSpPr>
        <p:grpSp>
          <p:nvGrpSpPr>
            <p:cNvPr id="151" name="Google Shape;151;p7"/>
            <p:cNvGrpSpPr/>
            <p:nvPr/>
          </p:nvGrpSpPr>
          <p:grpSpPr>
            <a:xfrm>
              <a:off x="357360" y="2131143"/>
              <a:ext cx="3052915" cy="3052915"/>
              <a:chOff x="0" y="0"/>
              <a:chExt cx="812800" cy="812800"/>
            </a:xfrm>
          </p:grpSpPr>
          <p:sp>
            <p:nvSpPr>
              <p:cNvPr id="152" name="Google Shape;15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40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7"/>
              <p:cNvSpPr txBox="1"/>
              <p:nvPr/>
            </p:nvSpPr>
            <p:spPr>
              <a:xfrm>
                <a:off x="76200" y="104775"/>
                <a:ext cx="660400" cy="631825"/>
              </a:xfrm>
              <a:prstGeom prst="rect">
                <a:avLst/>
              </a:prstGeom>
              <a:noFill/>
              <a:ln>
                <a:noFill/>
              </a:ln>
            </p:spPr>
            <p:txBody>
              <a:bodyPr spcFirstLastPara="1" wrap="square" lIns="50800" tIns="50800" rIns="50800" bIns="50800" anchor="ctr" anchorCtr="0">
                <a:noAutofit/>
              </a:bodyPr>
              <a:lstStyle/>
              <a:p>
                <a:pPr marL="0" marR="0" lvl="0" indent="0" algn="ctr" rtl="0">
                  <a:lnSpc>
                    <a:spcPct val="8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7"/>
            <p:cNvSpPr/>
            <p:nvPr/>
          </p:nvSpPr>
          <p:spPr>
            <a:xfrm flipH="1">
              <a:off x="421402" y="2195186"/>
              <a:ext cx="2924829" cy="2924829"/>
            </a:xfrm>
            <a:custGeom>
              <a:avLst/>
              <a:gdLst/>
              <a:ahLst/>
              <a:cxnLst/>
              <a:rect l="l" t="t" r="r" b="b"/>
              <a:pathLst>
                <a:path w="812800" h="812800" extrusionOk="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rotWithShape="1">
              <a:blip r:embed="rId3">
                <a:alphaModFix/>
              </a:blip>
              <a:stretch>
                <a:fillRect t="-61096" b="-6109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5" name="Google Shape;155;p7"/>
          <p:cNvGrpSpPr/>
          <p:nvPr/>
        </p:nvGrpSpPr>
        <p:grpSpPr>
          <a:xfrm>
            <a:off x="3292129" y="2141084"/>
            <a:ext cx="3052915" cy="3052915"/>
            <a:chOff x="3292129" y="2141084"/>
            <a:chExt cx="3052915" cy="3052915"/>
          </a:xfrm>
        </p:grpSpPr>
        <p:grpSp>
          <p:nvGrpSpPr>
            <p:cNvPr id="156" name="Google Shape;156;p7"/>
            <p:cNvGrpSpPr/>
            <p:nvPr/>
          </p:nvGrpSpPr>
          <p:grpSpPr>
            <a:xfrm>
              <a:off x="3292129" y="2141084"/>
              <a:ext cx="3052915" cy="3052915"/>
              <a:chOff x="0" y="0"/>
              <a:chExt cx="812800" cy="812800"/>
            </a:xfrm>
          </p:grpSpPr>
          <p:sp>
            <p:nvSpPr>
              <p:cNvPr id="157" name="Google Shape;157;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40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7"/>
              <p:cNvSpPr txBox="1"/>
              <p:nvPr/>
            </p:nvSpPr>
            <p:spPr>
              <a:xfrm>
                <a:off x="76200" y="104775"/>
                <a:ext cx="660400" cy="631825"/>
              </a:xfrm>
              <a:prstGeom prst="rect">
                <a:avLst/>
              </a:prstGeom>
              <a:noFill/>
              <a:ln>
                <a:noFill/>
              </a:ln>
            </p:spPr>
            <p:txBody>
              <a:bodyPr spcFirstLastPara="1" wrap="square" lIns="50800" tIns="50800" rIns="50800" bIns="50800" anchor="ctr" anchorCtr="0">
                <a:noAutofit/>
              </a:bodyPr>
              <a:lstStyle/>
              <a:p>
                <a:pPr marL="0" marR="0" lvl="0" indent="0" algn="ctr" rtl="0">
                  <a:lnSpc>
                    <a:spcPct val="8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9" name="Google Shape;159;p7"/>
            <p:cNvSpPr/>
            <p:nvPr/>
          </p:nvSpPr>
          <p:spPr>
            <a:xfrm>
              <a:off x="3346232" y="2195186"/>
              <a:ext cx="2924829" cy="292482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0" name="Google Shape;160;p7"/>
          <p:cNvGrpSpPr/>
          <p:nvPr/>
        </p:nvGrpSpPr>
        <p:grpSpPr>
          <a:xfrm>
            <a:off x="6345044" y="2131143"/>
            <a:ext cx="3052915" cy="3052915"/>
            <a:chOff x="0" y="0"/>
            <a:chExt cx="812800" cy="812800"/>
          </a:xfrm>
        </p:grpSpPr>
        <p:sp>
          <p:nvSpPr>
            <p:cNvPr id="161" name="Google Shape;161;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40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7"/>
            <p:cNvSpPr txBox="1"/>
            <p:nvPr/>
          </p:nvSpPr>
          <p:spPr>
            <a:xfrm>
              <a:off x="76200" y="104775"/>
              <a:ext cx="660400" cy="631825"/>
            </a:xfrm>
            <a:prstGeom prst="rect">
              <a:avLst/>
            </a:prstGeom>
            <a:noFill/>
            <a:ln>
              <a:noFill/>
            </a:ln>
          </p:spPr>
          <p:txBody>
            <a:bodyPr spcFirstLastPara="1" wrap="square" lIns="50800" tIns="50800" rIns="50800" bIns="50800" anchor="ctr" anchorCtr="0">
              <a:noAutofit/>
            </a:bodyPr>
            <a:lstStyle/>
            <a:p>
              <a:pPr marL="0" marR="0" lvl="0" indent="0" algn="ctr" rtl="0">
                <a:lnSpc>
                  <a:spcPct val="8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3" name="Google Shape;163;p7"/>
          <p:cNvSpPr/>
          <p:nvPr/>
        </p:nvSpPr>
        <p:spPr>
          <a:xfrm>
            <a:off x="6399809" y="2195186"/>
            <a:ext cx="2924829" cy="292482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7"/>
          <p:cNvSpPr txBox="1"/>
          <p:nvPr/>
        </p:nvSpPr>
        <p:spPr>
          <a:xfrm>
            <a:off x="678067" y="5479665"/>
            <a:ext cx="2668165" cy="308546"/>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Clr>
                <a:srgbClr val="000000"/>
              </a:buClr>
              <a:buSzPts val="1844"/>
              <a:buFont typeface="Arial"/>
              <a:buNone/>
            </a:pPr>
            <a:r>
              <a:rPr lang="en-US" sz="1844" b="0" i="0" u="none" strike="noStrike" cap="none">
                <a:solidFill>
                  <a:srgbClr val="FFFFFF"/>
                </a:solidFill>
                <a:latin typeface="Montserrat"/>
                <a:ea typeface="Montserrat"/>
                <a:cs typeface="Montserrat"/>
                <a:sym typeface="Montserrat"/>
              </a:rPr>
              <a:t>WENDY ACKERMAN</a:t>
            </a:r>
            <a:endParaRPr sz="1400" b="0" i="0" u="none" strike="noStrike" cap="none">
              <a:solidFill>
                <a:srgbClr val="000000"/>
              </a:solidFill>
              <a:latin typeface="Arial"/>
              <a:ea typeface="Arial"/>
              <a:cs typeface="Arial"/>
              <a:sym typeface="Arial"/>
            </a:endParaRPr>
          </a:p>
        </p:txBody>
      </p:sp>
      <p:sp>
        <p:nvSpPr>
          <p:cNvPr id="165" name="Google Shape;165;p7"/>
          <p:cNvSpPr txBox="1"/>
          <p:nvPr/>
        </p:nvSpPr>
        <p:spPr>
          <a:xfrm>
            <a:off x="6472751" y="5479665"/>
            <a:ext cx="2668165" cy="308546"/>
          </a:xfrm>
          <a:prstGeom prst="rect">
            <a:avLst/>
          </a:prstGeom>
          <a:noFill/>
          <a:ln>
            <a:noFill/>
          </a:ln>
        </p:spPr>
        <p:txBody>
          <a:bodyPr spcFirstLastPara="1" wrap="square" lIns="0" tIns="0" rIns="0" bIns="0" anchor="t" anchorCtr="0">
            <a:spAutoFit/>
          </a:bodyPr>
          <a:lstStyle/>
          <a:p>
            <a:pPr marL="0" marR="0" lvl="0" indent="0" algn="r" rtl="0">
              <a:lnSpc>
                <a:spcPct val="140021"/>
              </a:lnSpc>
              <a:spcBef>
                <a:spcPts val="0"/>
              </a:spcBef>
              <a:spcAft>
                <a:spcPts val="0"/>
              </a:spcAft>
              <a:buClr>
                <a:srgbClr val="000000"/>
              </a:buClr>
              <a:buSzPts val="1844"/>
              <a:buFont typeface="Arial"/>
              <a:buNone/>
            </a:pPr>
            <a:r>
              <a:rPr lang="en-US" sz="1844" b="0" i="0" u="none" strike="noStrike" cap="none">
                <a:solidFill>
                  <a:srgbClr val="FFFFFF"/>
                </a:solidFill>
                <a:latin typeface="Montserrat"/>
                <a:ea typeface="Montserrat"/>
                <a:cs typeface="Montserrat"/>
                <a:sym typeface="Montserrat"/>
              </a:rPr>
              <a:t>LEONORA SAULS</a:t>
            </a:r>
            <a:endParaRPr sz="1400" b="0" i="0" u="none" strike="noStrike" cap="none">
              <a:solidFill>
                <a:srgbClr val="000000"/>
              </a:solidFill>
              <a:latin typeface="Arial"/>
              <a:ea typeface="Arial"/>
              <a:cs typeface="Arial"/>
              <a:sym typeface="Arial"/>
            </a:endParaRPr>
          </a:p>
        </p:txBody>
      </p:sp>
      <p:sp>
        <p:nvSpPr>
          <p:cNvPr id="166" name="Google Shape;166;p7"/>
          <p:cNvSpPr txBox="1"/>
          <p:nvPr/>
        </p:nvSpPr>
        <p:spPr>
          <a:xfrm>
            <a:off x="3578340" y="5479910"/>
            <a:ext cx="2668165" cy="308546"/>
          </a:xfrm>
          <a:prstGeom prst="rect">
            <a:avLst/>
          </a:prstGeom>
          <a:noFill/>
          <a:ln>
            <a:noFill/>
          </a:ln>
        </p:spPr>
        <p:txBody>
          <a:bodyPr spcFirstLastPara="1" wrap="square" lIns="0" tIns="0" rIns="0" bIns="0" anchor="t" anchorCtr="0">
            <a:spAutoFit/>
          </a:bodyPr>
          <a:lstStyle/>
          <a:p>
            <a:pPr marL="0" marR="0" lvl="0" indent="0" algn="ctr" rtl="0">
              <a:lnSpc>
                <a:spcPct val="140021"/>
              </a:lnSpc>
              <a:spcBef>
                <a:spcPts val="0"/>
              </a:spcBef>
              <a:spcAft>
                <a:spcPts val="0"/>
              </a:spcAft>
              <a:buClr>
                <a:srgbClr val="000000"/>
              </a:buClr>
              <a:buSzPts val="1844"/>
              <a:buFont typeface="Arial"/>
              <a:buNone/>
            </a:pPr>
            <a:r>
              <a:rPr lang="en-US" sz="1844" b="0" i="0" u="none" strike="noStrike" cap="none">
                <a:solidFill>
                  <a:srgbClr val="FFFFFF"/>
                </a:solidFill>
                <a:latin typeface="Montserrat"/>
                <a:ea typeface="Montserrat"/>
                <a:cs typeface="Montserrat"/>
                <a:sym typeface="Montserrat"/>
              </a:rPr>
              <a:t>TINA THIART</a:t>
            </a:r>
            <a:endParaRPr sz="1400" b="0" i="0" u="none" strike="noStrike" cap="none">
              <a:solidFill>
                <a:srgbClr val="000000"/>
              </a:solidFill>
              <a:latin typeface="Arial"/>
              <a:ea typeface="Arial"/>
              <a:cs typeface="Arial"/>
              <a:sym typeface="Arial"/>
            </a:endParaRPr>
          </a:p>
        </p:txBody>
      </p:sp>
      <p:sp>
        <p:nvSpPr>
          <p:cNvPr id="167" name="Google Shape;167;p7"/>
          <p:cNvSpPr txBox="1"/>
          <p:nvPr/>
        </p:nvSpPr>
        <p:spPr>
          <a:xfrm>
            <a:off x="4987241" y="487487"/>
            <a:ext cx="4343418" cy="807913"/>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rgbClr val="E94057"/>
                </a:solidFill>
                <a:latin typeface="Play"/>
                <a:ea typeface="Play"/>
                <a:cs typeface="Play"/>
                <a:sym typeface="Play"/>
              </a:rPr>
              <a:t>trustees</a:t>
            </a:r>
            <a:endParaRPr sz="1400" b="0" i="0" u="none" strike="noStrike" cap="none">
              <a:solidFill>
                <a:srgbClr val="000000"/>
              </a:solidFill>
              <a:latin typeface="Arial"/>
              <a:ea typeface="Arial"/>
              <a:cs typeface="Arial"/>
              <a:sym typeface="Arial"/>
            </a:endParaRPr>
          </a:p>
        </p:txBody>
      </p:sp>
      <p:sp>
        <p:nvSpPr>
          <p:cNvPr id="168" name="Google Shape;168;p7"/>
          <p:cNvSpPr/>
          <p:nvPr/>
        </p:nvSpPr>
        <p:spPr>
          <a:xfrm>
            <a:off x="7239000" y="5486400"/>
            <a:ext cx="2287106" cy="2400300"/>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7"/>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1E18"/>
        </a:solidFill>
        <a:effectLst/>
      </p:bgPr>
    </p:bg>
    <p:spTree>
      <p:nvGrpSpPr>
        <p:cNvPr id="1" name="Shape 174"/>
        <p:cNvGrpSpPr/>
        <p:nvPr/>
      </p:nvGrpSpPr>
      <p:grpSpPr>
        <a:xfrm>
          <a:off x="0" y="0"/>
          <a:ext cx="0" cy="0"/>
          <a:chOff x="0" y="0"/>
          <a:chExt cx="0" cy="0"/>
        </a:xfrm>
      </p:grpSpPr>
      <p:sp>
        <p:nvSpPr>
          <p:cNvPr id="175" name="Google Shape;175;p8"/>
          <p:cNvSpPr txBox="1"/>
          <p:nvPr/>
        </p:nvSpPr>
        <p:spPr>
          <a:xfrm>
            <a:off x="1143000" y="2163828"/>
            <a:ext cx="7898362" cy="326153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FFFFFF"/>
                </a:solidFill>
                <a:latin typeface="Montserrat"/>
                <a:ea typeface="Montserrat"/>
                <a:cs typeface="Montserrat"/>
                <a:sym typeface="Montserrat"/>
              </a:rPr>
              <a:t>We collaborate with Community Based Organisations (CBOs) and women-led groups to raise awareness and support survivors of GBV. Our belief:, with access to knowledge, skills, and resources, women can find their own solutions. We advocate for gender equality in our communities.</a:t>
            </a:r>
            <a:endParaRPr sz="1400" b="0" i="0" u="none" strike="noStrike" cap="none">
              <a:solidFill>
                <a:srgbClr val="000000"/>
              </a:solidFill>
              <a:latin typeface="Arial"/>
              <a:ea typeface="Arial"/>
              <a:cs typeface="Arial"/>
              <a:sym typeface="Arial"/>
            </a:endParaRPr>
          </a:p>
        </p:txBody>
      </p:sp>
      <p:sp>
        <p:nvSpPr>
          <p:cNvPr id="176" name="Google Shape;176;p8"/>
          <p:cNvSpPr txBox="1"/>
          <p:nvPr/>
        </p:nvSpPr>
        <p:spPr>
          <a:xfrm>
            <a:off x="3505201" y="487487"/>
            <a:ext cx="5825460" cy="807913"/>
          </a:xfrm>
          <a:prstGeom prst="rect">
            <a:avLst/>
          </a:prstGeom>
          <a:noFill/>
          <a:ln>
            <a:noFill/>
          </a:ln>
        </p:spPr>
        <p:txBody>
          <a:bodyPr spcFirstLastPara="1" wrap="square" lIns="0" tIns="0" rIns="0" bIns="0" anchor="t" anchorCtr="0">
            <a:spAutoFit/>
          </a:bodyPr>
          <a:lstStyle/>
          <a:p>
            <a:pPr marL="0" marR="0" lvl="0" indent="0" algn="r" rtl="0">
              <a:lnSpc>
                <a:spcPct val="105299"/>
              </a:lnSpc>
              <a:spcBef>
                <a:spcPts val="0"/>
              </a:spcBef>
              <a:spcAft>
                <a:spcPts val="0"/>
              </a:spcAft>
              <a:buClr>
                <a:srgbClr val="000000"/>
              </a:buClr>
              <a:buSzPts val="6000"/>
              <a:buFont typeface="Arial"/>
              <a:buNone/>
            </a:pPr>
            <a:r>
              <a:rPr lang="en-US" sz="6000" b="0" i="0" u="none" strike="noStrike" cap="none">
                <a:solidFill>
                  <a:srgbClr val="E94057"/>
                </a:solidFill>
                <a:latin typeface="Play"/>
                <a:ea typeface="Play"/>
                <a:cs typeface="Play"/>
                <a:sym typeface="Play"/>
              </a:rPr>
              <a:t>theory of change</a:t>
            </a:r>
            <a:endParaRPr sz="1400" b="0" i="0" u="none" strike="noStrike" cap="none">
              <a:solidFill>
                <a:srgbClr val="000000"/>
              </a:solidFill>
              <a:latin typeface="Arial"/>
              <a:ea typeface="Arial"/>
              <a:cs typeface="Arial"/>
              <a:sym typeface="Arial"/>
            </a:endParaRPr>
          </a:p>
        </p:txBody>
      </p:sp>
      <p:sp>
        <p:nvSpPr>
          <p:cNvPr id="177" name="Google Shape;177;p8"/>
          <p:cNvSpPr/>
          <p:nvPr/>
        </p:nvSpPr>
        <p:spPr>
          <a:xfrm>
            <a:off x="7239000" y="5486400"/>
            <a:ext cx="2287106" cy="2400300"/>
          </a:xfrm>
          <a:custGeom>
            <a:avLst/>
            <a:gdLst/>
            <a:ahLst/>
            <a:cxnLst/>
            <a:rect l="l" t="t" r="r" b="b"/>
            <a:pathLst>
              <a:path w="2684099" h="2684099" extrusionOk="0">
                <a:moveTo>
                  <a:pt x="0" y="0"/>
                </a:moveTo>
                <a:lnTo>
                  <a:pt x="2684099" y="0"/>
                </a:lnTo>
                <a:lnTo>
                  <a:pt x="2684099" y="2684099"/>
                </a:lnTo>
                <a:lnTo>
                  <a:pt x="0" y="268409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8"/>
          <p:cNvSpPr txBox="1"/>
          <p:nvPr/>
        </p:nvSpPr>
        <p:spPr>
          <a:xfrm>
            <a:off x="590755" y="6501884"/>
            <a:ext cx="382884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94057"/>
                </a:solidFill>
                <a:latin typeface="Calibri"/>
                <a:ea typeface="Calibri"/>
                <a:cs typeface="Calibri"/>
                <a:sym typeface="Calibri"/>
              </a:rPr>
              <a:t>#1000Women1Voice</a:t>
            </a:r>
            <a:endParaRPr sz="1800" b="1" i="0" u="none" strike="noStrike" cap="none">
              <a:solidFill>
                <a:srgbClr val="E9405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2378</Words>
  <Application>Microsoft Office PowerPoint</Application>
  <PresentationFormat>Custom</PresentationFormat>
  <Paragraphs>176</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League Spartan</vt:lpstr>
      <vt:lpstr>Calibri</vt:lpstr>
      <vt:lpstr>arial</vt:lpstr>
      <vt:lpstr>Montserrat</vt:lpstr>
      <vt:lpstr>Pacifico</vt:lpstr>
      <vt:lpstr>arial</vt:lpstr>
      <vt:lpstr>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Adrie Jurgensen</dc:creator>
  <cp:lastModifiedBy>Lara Fouche</cp:lastModifiedBy>
  <cp:revision>1</cp:revision>
  <dcterms:created xsi:type="dcterms:W3CDTF">2006-08-16T00:00:00Z</dcterms:created>
  <dcterms:modified xsi:type="dcterms:W3CDTF">2025-02-19T12:26:59Z</dcterms:modified>
</cp:coreProperties>
</file>