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5"/>
  </p:notesMasterIdLst>
  <p:sldIdLst>
    <p:sldId id="256" r:id="rId5"/>
    <p:sldId id="257" r:id="rId6"/>
    <p:sldId id="258" r:id="rId7"/>
    <p:sldId id="263" r:id="rId8"/>
    <p:sldId id="286" r:id="rId9"/>
    <p:sldId id="285" r:id="rId10"/>
    <p:sldId id="273" r:id="rId11"/>
    <p:sldId id="275" r:id="rId12"/>
    <p:sldId id="287" r:id="rId13"/>
    <p:sldId id="288" r:id="rId14"/>
    <p:sldId id="292" r:id="rId15"/>
    <p:sldId id="289" r:id="rId16"/>
    <p:sldId id="290" r:id="rId17"/>
    <p:sldId id="280" r:id="rId18"/>
    <p:sldId id="297" r:id="rId19"/>
    <p:sldId id="296" r:id="rId20"/>
    <p:sldId id="295" r:id="rId21"/>
    <p:sldId id="279" r:id="rId22"/>
    <p:sldId id="291"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88810" autoAdjust="0"/>
  </p:normalViewPr>
  <p:slideViewPr>
    <p:cSldViewPr>
      <p:cViewPr varScale="1">
        <p:scale>
          <a:sx n="64" d="100"/>
          <a:sy n="64" d="100"/>
        </p:scale>
        <p:origin x="115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VARAYA TAPIWA - Local Action for Gender Justice  Zimbabwe Coordinator" userId="a6efff57-4fdb-4031-a99b-bc88ce5915cd" providerId="ADAL" clId="{71DAEF0F-A391-4BB4-AC77-F05C64401A50}"/>
    <pc:docChg chg="undo custSel addSld delSld modSld">
      <pc:chgData name="ZVARAYA TAPIWA - Local Action for Gender Justice  Zimbabwe Coordinator" userId="a6efff57-4fdb-4031-a99b-bc88ce5915cd" providerId="ADAL" clId="{71DAEF0F-A391-4BB4-AC77-F05C64401A50}" dt="2022-10-25T15:30:16.062" v="1083" actId="20577"/>
      <pc:docMkLst>
        <pc:docMk/>
      </pc:docMkLst>
      <pc:sldChg chg="delSp modSp mod">
        <pc:chgData name="ZVARAYA TAPIWA - Local Action for Gender Justice  Zimbabwe Coordinator" userId="a6efff57-4fdb-4031-a99b-bc88ce5915cd" providerId="ADAL" clId="{71DAEF0F-A391-4BB4-AC77-F05C64401A50}" dt="2022-10-25T15:25:48.989" v="287" actId="6549"/>
        <pc:sldMkLst>
          <pc:docMk/>
          <pc:sldMk cId="983321093" sldId="256"/>
        </pc:sldMkLst>
        <pc:spChg chg="mod">
          <ac:chgData name="ZVARAYA TAPIWA - Local Action for Gender Justice  Zimbabwe Coordinator" userId="a6efff57-4fdb-4031-a99b-bc88ce5915cd" providerId="ADAL" clId="{71DAEF0F-A391-4BB4-AC77-F05C64401A50}" dt="2022-10-12T11:39:17.199" v="150" actId="20577"/>
          <ac:spMkLst>
            <pc:docMk/>
            <pc:sldMk cId="983321093" sldId="256"/>
            <ac:spMk id="8" creationId="{00000000-0000-0000-0000-000000000000}"/>
          </ac:spMkLst>
        </pc:spChg>
        <pc:spChg chg="mod">
          <ac:chgData name="ZVARAYA TAPIWA - Local Action for Gender Justice  Zimbabwe Coordinator" userId="a6efff57-4fdb-4031-a99b-bc88ce5915cd" providerId="ADAL" clId="{71DAEF0F-A391-4BB4-AC77-F05C64401A50}" dt="2022-10-25T15:25:48.989" v="287" actId="6549"/>
          <ac:spMkLst>
            <pc:docMk/>
            <pc:sldMk cId="983321093" sldId="256"/>
            <ac:spMk id="9" creationId="{00000000-0000-0000-0000-000000000000}"/>
          </ac:spMkLst>
        </pc:spChg>
        <pc:picChg chg="del">
          <ac:chgData name="ZVARAYA TAPIWA - Local Action for Gender Justice  Zimbabwe Coordinator" userId="a6efff57-4fdb-4031-a99b-bc88ce5915cd" providerId="ADAL" clId="{71DAEF0F-A391-4BB4-AC77-F05C64401A50}" dt="2022-10-24T09:37:59.603" v="192" actId="478"/>
          <ac:picMkLst>
            <pc:docMk/>
            <pc:sldMk cId="983321093" sldId="256"/>
            <ac:picMk id="2" creationId="{00000000-0000-0000-0000-000000000000}"/>
          </ac:picMkLst>
        </pc:picChg>
      </pc:sldChg>
      <pc:sldChg chg="modSp mod">
        <pc:chgData name="ZVARAYA TAPIWA - Local Action for Gender Justice  Zimbabwe Coordinator" userId="a6efff57-4fdb-4031-a99b-bc88ce5915cd" providerId="ADAL" clId="{71DAEF0F-A391-4BB4-AC77-F05C64401A50}" dt="2022-10-25T15:25:57.463" v="337" actId="6549"/>
        <pc:sldMkLst>
          <pc:docMk/>
          <pc:sldMk cId="154590272" sldId="257"/>
        </pc:sldMkLst>
        <pc:spChg chg="mod">
          <ac:chgData name="ZVARAYA TAPIWA - Local Action for Gender Justice  Zimbabwe Coordinator" userId="a6efff57-4fdb-4031-a99b-bc88ce5915cd" providerId="ADAL" clId="{71DAEF0F-A391-4BB4-AC77-F05C64401A50}" dt="2022-10-25T15:25:57.463" v="337" actId="6549"/>
          <ac:spMkLst>
            <pc:docMk/>
            <pc:sldMk cId="154590272" sldId="257"/>
            <ac:spMk id="6"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12T10:51:01.898" v="64" actId="2711"/>
          <ac:graphicFrameMkLst>
            <pc:docMk/>
            <pc:sldMk cId="154590272" sldId="257"/>
            <ac:graphicFrameMk id="2" creationId="{00000000-0000-0000-0000-000000000000}"/>
          </ac:graphicFrameMkLst>
        </pc:graphicFrameChg>
      </pc:sldChg>
      <pc:sldChg chg="modSp mod">
        <pc:chgData name="ZVARAYA TAPIWA - Local Action for Gender Justice  Zimbabwe Coordinator" userId="a6efff57-4fdb-4031-a99b-bc88ce5915cd" providerId="ADAL" clId="{71DAEF0F-A391-4BB4-AC77-F05C64401A50}" dt="2022-10-25T15:26:03.525" v="387" actId="6549"/>
        <pc:sldMkLst>
          <pc:docMk/>
          <pc:sldMk cId="1224357605" sldId="258"/>
        </pc:sldMkLst>
        <pc:spChg chg="mod">
          <ac:chgData name="ZVARAYA TAPIWA - Local Action for Gender Justice  Zimbabwe Coordinator" userId="a6efff57-4fdb-4031-a99b-bc88ce5915cd" providerId="ADAL" clId="{71DAEF0F-A391-4BB4-AC77-F05C64401A50}" dt="2022-10-25T15:26:03.525" v="387" actId="6549"/>
          <ac:spMkLst>
            <pc:docMk/>
            <pc:sldMk cId="1224357605" sldId="25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09.809" v="437" actId="6549"/>
        <pc:sldMkLst>
          <pc:docMk/>
          <pc:sldMk cId="2158104489" sldId="263"/>
        </pc:sldMkLst>
        <pc:spChg chg="mod">
          <ac:chgData name="ZVARAYA TAPIWA - Local Action for Gender Justice  Zimbabwe Coordinator" userId="a6efff57-4fdb-4031-a99b-bc88ce5915cd" providerId="ADAL" clId="{71DAEF0F-A391-4BB4-AC77-F05C64401A50}" dt="2022-10-12T11:39:35.603" v="169" actId="20577"/>
          <ac:spMkLst>
            <pc:docMk/>
            <pc:sldMk cId="2158104489" sldId="263"/>
            <ac:spMk id="9" creationId="{00000000-0000-0000-0000-000000000000}"/>
          </ac:spMkLst>
        </pc:spChg>
        <pc:spChg chg="mod">
          <ac:chgData name="ZVARAYA TAPIWA - Local Action for Gender Justice  Zimbabwe Coordinator" userId="a6efff57-4fdb-4031-a99b-bc88ce5915cd" providerId="ADAL" clId="{71DAEF0F-A391-4BB4-AC77-F05C64401A50}" dt="2022-10-25T15:26:09.809" v="437" actId="6549"/>
          <ac:spMkLst>
            <pc:docMk/>
            <pc:sldMk cId="2158104489" sldId="263"/>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27.204" v="537" actId="6549"/>
        <pc:sldMkLst>
          <pc:docMk/>
          <pc:sldMk cId="202242207" sldId="273"/>
        </pc:sldMkLst>
        <pc:spChg chg="mod">
          <ac:chgData name="ZVARAYA TAPIWA - Local Action for Gender Justice  Zimbabwe Coordinator" userId="a6efff57-4fdb-4031-a99b-bc88ce5915cd" providerId="ADAL" clId="{71DAEF0F-A391-4BB4-AC77-F05C64401A50}" dt="2022-10-25T15:26:27.204" v="537" actId="6549"/>
          <ac:spMkLst>
            <pc:docMk/>
            <pc:sldMk cId="202242207" sldId="273"/>
            <ac:spMk id="6" creationId="{00000000-0000-0000-0000-000000000000}"/>
          </ac:spMkLst>
        </pc:spChg>
      </pc:sldChg>
      <pc:sldChg chg="addSp modSp mod modClrScheme chgLayout">
        <pc:chgData name="ZVARAYA TAPIWA - Local Action for Gender Justice  Zimbabwe Coordinator" userId="a6efff57-4fdb-4031-a99b-bc88ce5915cd" providerId="ADAL" clId="{71DAEF0F-A391-4BB4-AC77-F05C64401A50}" dt="2022-10-25T15:27:07.324" v="610" actId="20577"/>
        <pc:sldMkLst>
          <pc:docMk/>
          <pc:sldMk cId="1451996036" sldId="275"/>
        </pc:sldMkLst>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2" creationId="{00000000-0000-0000-0000-000000000000}"/>
          </ac:spMkLst>
        </pc:spChg>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3" creationId="{00000000-0000-0000-0000-000000000000}"/>
          </ac:spMkLst>
        </pc:spChg>
        <pc:spChg chg="add mod ord">
          <ac:chgData name="ZVARAYA TAPIWA - Local Action for Gender Justice  Zimbabwe Coordinator" userId="a6efff57-4fdb-4031-a99b-bc88ce5915cd" providerId="ADAL" clId="{71DAEF0F-A391-4BB4-AC77-F05C64401A50}" dt="2022-10-25T15:27:07.324" v="610" actId="20577"/>
          <ac:spMkLst>
            <pc:docMk/>
            <pc:sldMk cId="1451996036" sldId="275"/>
            <ac:spMk id="4" creationId="{01F0C5C0-8EB8-D476-A47D-BCD974CDBC34}"/>
          </ac:spMkLst>
        </pc:spChg>
        <pc:spChg chg="mod">
          <ac:chgData name="ZVARAYA TAPIWA - Local Action for Gender Justice  Zimbabwe Coordinator" userId="a6efff57-4fdb-4031-a99b-bc88ce5915cd" providerId="ADAL" clId="{71DAEF0F-A391-4BB4-AC77-F05C64401A50}" dt="2022-10-25T15:26:33.548" v="587" actId="6549"/>
          <ac:spMkLst>
            <pc:docMk/>
            <pc:sldMk cId="1451996036" sldId="275"/>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30:16.062" v="1083" actId="20577"/>
        <pc:sldMkLst>
          <pc:docMk/>
          <pc:sldMk cId="4268981048" sldId="278"/>
        </pc:sldMkLst>
        <pc:spChg chg="mod">
          <ac:chgData name="ZVARAYA TAPIWA - Local Action for Gender Justice  Zimbabwe Coordinator" userId="a6efff57-4fdb-4031-a99b-bc88ce5915cd" providerId="ADAL" clId="{71DAEF0F-A391-4BB4-AC77-F05C64401A50}" dt="2022-10-25T15:29:27.307" v="989" actId="20577"/>
          <ac:spMkLst>
            <pc:docMk/>
            <pc:sldMk cId="4268981048" sldId="278"/>
            <ac:spMk id="2" creationId="{00000000-0000-0000-0000-000000000000}"/>
          </ac:spMkLst>
        </pc:spChg>
        <pc:spChg chg="mod">
          <ac:chgData name="ZVARAYA TAPIWA - Local Action for Gender Justice  Zimbabwe Coordinator" userId="a6efff57-4fdb-4031-a99b-bc88ce5915cd" providerId="ADAL" clId="{71DAEF0F-A391-4BB4-AC77-F05C64401A50}" dt="2022-10-25T15:30:16.062" v="1083" actId="20577"/>
          <ac:spMkLst>
            <pc:docMk/>
            <pc:sldMk cId="4268981048" sldId="278"/>
            <ac:spMk id="10" creationId="{AAB69D43-64BD-7825-87DA-82AFF55A727B}"/>
          </ac:spMkLst>
        </pc:spChg>
      </pc:sldChg>
      <pc:sldChg chg="modSp mod">
        <pc:chgData name="ZVARAYA TAPIWA - Local Action for Gender Justice  Zimbabwe Coordinator" userId="a6efff57-4fdb-4031-a99b-bc88ce5915cd" providerId="ADAL" clId="{71DAEF0F-A391-4BB4-AC77-F05C64401A50}" dt="2022-10-25T15:28:52.259" v="968" actId="14100"/>
        <pc:sldMkLst>
          <pc:docMk/>
          <pc:sldMk cId="4268981048" sldId="279"/>
        </pc:sldMkLst>
        <pc:spChg chg="mod">
          <ac:chgData name="ZVARAYA TAPIWA - Local Action for Gender Justice  Zimbabwe Coordinator" userId="a6efff57-4fdb-4031-a99b-bc88ce5915cd" providerId="ADAL" clId="{71DAEF0F-A391-4BB4-AC77-F05C64401A50}" dt="2022-10-25T15:28:20.639" v="960" actId="20577"/>
          <ac:spMkLst>
            <pc:docMk/>
            <pc:sldMk cId="4268981048" sldId="279"/>
            <ac:spMk id="7"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25T15:28:52.259" v="968" actId="14100"/>
          <ac:graphicFrameMkLst>
            <pc:docMk/>
            <pc:sldMk cId="4268981048" sldId="279"/>
            <ac:graphicFrameMk id="8" creationId="{972E4A84-E591-9A23-75A2-94588F73F8FF}"/>
          </ac:graphicFrameMkLst>
        </pc:graphicFrameChg>
      </pc:sldChg>
      <pc:sldChg chg="modSp mod">
        <pc:chgData name="ZVARAYA TAPIWA - Local Action for Gender Justice  Zimbabwe Coordinator" userId="a6efff57-4fdb-4031-a99b-bc88ce5915cd" providerId="ADAL" clId="{71DAEF0F-A391-4BB4-AC77-F05C64401A50}" dt="2022-10-25T15:28:08.046" v="910" actId="6549"/>
        <pc:sldMkLst>
          <pc:docMk/>
          <pc:sldMk cId="4268981048" sldId="280"/>
        </pc:sldMkLst>
        <pc:spChg chg="mod">
          <ac:chgData name="ZVARAYA TAPIWA - Local Action for Gender Justice  Zimbabwe Coordinator" userId="a6efff57-4fdb-4031-a99b-bc88ce5915cd" providerId="ADAL" clId="{71DAEF0F-A391-4BB4-AC77-F05C64401A50}" dt="2022-10-25T15:28:08.046" v="910" actId="6549"/>
          <ac:spMkLst>
            <pc:docMk/>
            <pc:sldMk cId="4268981048" sldId="280"/>
            <ac:spMk id="6" creationId="{00000000-0000-0000-0000-000000000000}"/>
          </ac:spMkLst>
        </pc:spChg>
        <pc:graphicFrameChg chg="modGraphic">
          <ac:chgData name="ZVARAYA TAPIWA - Local Action for Gender Justice  Zimbabwe Coordinator" userId="a6efff57-4fdb-4031-a99b-bc88ce5915cd" providerId="ADAL" clId="{71DAEF0F-A391-4BB4-AC77-F05C64401A50}" dt="2022-10-12T11:42:16.739" v="191" actId="113"/>
          <ac:graphicFrameMkLst>
            <pc:docMk/>
            <pc:sldMk cId="4268981048" sldId="280"/>
            <ac:graphicFrameMk id="11" creationId="{D0F973FA-FA39-AE65-B4B1-A37529B32059}"/>
          </ac:graphicFrameMkLst>
        </pc:graphicFrameChg>
      </pc:sldChg>
      <pc:sldChg chg="modSp mod">
        <pc:chgData name="ZVARAYA TAPIWA - Local Action for Gender Justice  Zimbabwe Coordinator" userId="a6efff57-4fdb-4031-a99b-bc88ce5915cd" providerId="ADAL" clId="{71DAEF0F-A391-4BB4-AC77-F05C64401A50}" dt="2022-10-25T15:26:17.684" v="487" actId="6549"/>
        <pc:sldMkLst>
          <pc:docMk/>
          <pc:sldMk cId="4262653513" sldId="286"/>
        </pc:sldMkLst>
        <pc:spChg chg="mod">
          <ac:chgData name="ZVARAYA TAPIWA - Local Action for Gender Justice  Zimbabwe Coordinator" userId="a6efff57-4fdb-4031-a99b-bc88ce5915cd" providerId="ADAL" clId="{71DAEF0F-A391-4BB4-AC77-F05C64401A50}" dt="2022-10-25T15:26:17.684" v="487" actId="6549"/>
          <ac:spMkLst>
            <pc:docMk/>
            <pc:sldMk cId="4262653513" sldId="286"/>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28.053" v="660" actId="6549"/>
        <pc:sldMkLst>
          <pc:docMk/>
          <pc:sldMk cId="1233519545" sldId="287"/>
        </pc:sldMkLst>
        <pc:spChg chg="mod">
          <ac:chgData name="ZVARAYA TAPIWA - Local Action for Gender Justice  Zimbabwe Coordinator" userId="a6efff57-4fdb-4031-a99b-bc88ce5915cd" providerId="ADAL" clId="{71DAEF0F-A391-4BB4-AC77-F05C64401A50}" dt="2022-10-25T15:27:28.053" v="660" actId="6549"/>
          <ac:spMkLst>
            <pc:docMk/>
            <pc:sldMk cId="1233519545" sldId="287"/>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35.356" v="710" actId="6549"/>
        <pc:sldMkLst>
          <pc:docMk/>
          <pc:sldMk cId="3918247816" sldId="288"/>
        </pc:sldMkLst>
        <pc:spChg chg="mod">
          <ac:chgData name="ZVARAYA TAPIWA - Local Action for Gender Justice  Zimbabwe Coordinator" userId="a6efff57-4fdb-4031-a99b-bc88ce5915cd" providerId="ADAL" clId="{71DAEF0F-A391-4BB4-AC77-F05C64401A50}" dt="2022-10-25T15:27:35.356" v="710" actId="6549"/>
          <ac:spMkLst>
            <pc:docMk/>
            <pc:sldMk cId="3918247816" sldId="28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2.040" v="810" actId="6549"/>
        <pc:sldMkLst>
          <pc:docMk/>
          <pc:sldMk cId="802534170" sldId="289"/>
        </pc:sldMkLst>
        <pc:spChg chg="mod">
          <ac:chgData name="ZVARAYA TAPIWA - Local Action for Gender Justice  Zimbabwe Coordinator" userId="a6efff57-4fdb-4031-a99b-bc88ce5915cd" providerId="ADAL" clId="{71DAEF0F-A391-4BB4-AC77-F05C64401A50}" dt="2022-10-25T15:27:52.040" v="810" actId="6549"/>
          <ac:spMkLst>
            <pc:docMk/>
            <pc:sldMk cId="802534170" sldId="289"/>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8.453" v="860" actId="6549"/>
        <pc:sldMkLst>
          <pc:docMk/>
          <pc:sldMk cId="641316720" sldId="290"/>
        </pc:sldMkLst>
        <pc:spChg chg="mod">
          <ac:chgData name="ZVARAYA TAPIWA - Local Action for Gender Justice  Zimbabwe Coordinator" userId="a6efff57-4fdb-4031-a99b-bc88ce5915cd" providerId="ADAL" clId="{71DAEF0F-A391-4BB4-AC77-F05C64401A50}" dt="2022-10-24T09:42:19.731" v="193" actId="404"/>
          <ac:spMkLst>
            <pc:docMk/>
            <pc:sldMk cId="641316720" sldId="290"/>
            <ac:spMk id="2" creationId="{00000000-0000-0000-0000-000000000000}"/>
          </ac:spMkLst>
        </pc:spChg>
        <pc:spChg chg="mod">
          <ac:chgData name="ZVARAYA TAPIWA - Local Action for Gender Justice  Zimbabwe Coordinator" userId="a6efff57-4fdb-4031-a99b-bc88ce5915cd" providerId="ADAL" clId="{71DAEF0F-A391-4BB4-AC77-F05C64401A50}" dt="2022-10-24T09:44:37.003" v="237" actId="113"/>
          <ac:spMkLst>
            <pc:docMk/>
            <pc:sldMk cId="641316720" sldId="290"/>
            <ac:spMk id="5" creationId="{94987554-FA33-8625-B0EF-900FA6317A7F}"/>
          </ac:spMkLst>
        </pc:spChg>
        <pc:spChg chg="mod">
          <ac:chgData name="ZVARAYA TAPIWA - Local Action for Gender Justice  Zimbabwe Coordinator" userId="a6efff57-4fdb-4031-a99b-bc88ce5915cd" providerId="ADAL" clId="{71DAEF0F-A391-4BB4-AC77-F05C64401A50}" dt="2022-10-25T15:27:58.453" v="860" actId="6549"/>
          <ac:spMkLst>
            <pc:docMk/>
            <pc:sldMk cId="641316720" sldId="290"/>
            <ac:spMk id="6" creationId="{00000000-0000-0000-0000-000000000000}"/>
          </ac:spMkLst>
        </pc:spChg>
        <pc:graphicFrameChg chg="mod">
          <ac:chgData name="ZVARAYA TAPIWA - Local Action for Gender Justice  Zimbabwe Coordinator" userId="a6efff57-4fdb-4031-a99b-bc88ce5915cd" providerId="ADAL" clId="{71DAEF0F-A391-4BB4-AC77-F05C64401A50}" dt="2022-10-24T09:42:28.985" v="194" actId="1076"/>
          <ac:graphicFrameMkLst>
            <pc:docMk/>
            <pc:sldMk cId="641316720" sldId="290"/>
            <ac:graphicFrameMk id="3" creationId="{FDDB8F4A-1132-C16B-3AA9-41BB7C4B03A3}"/>
          </ac:graphicFrameMkLst>
        </pc:graphicFrameChg>
      </pc:sldChg>
      <pc:sldChg chg="modSp add mod">
        <pc:chgData name="ZVARAYA TAPIWA - Local Action for Gender Justice  Zimbabwe Coordinator" userId="a6efff57-4fdb-4031-a99b-bc88ce5915cd" providerId="ADAL" clId="{71DAEF0F-A391-4BB4-AC77-F05C64401A50}" dt="2022-10-25T15:27:42.493" v="760" actId="6549"/>
        <pc:sldMkLst>
          <pc:docMk/>
          <pc:sldMk cId="1194597016" sldId="292"/>
        </pc:sldMkLst>
        <pc:spChg chg="mod">
          <ac:chgData name="ZVARAYA TAPIWA - Local Action for Gender Justice  Zimbabwe Coordinator" userId="a6efff57-4fdb-4031-a99b-bc88ce5915cd" providerId="ADAL" clId="{71DAEF0F-A391-4BB4-AC77-F05C64401A50}" dt="2022-10-12T11:05:54.384" v="87"/>
          <ac:spMkLst>
            <pc:docMk/>
            <pc:sldMk cId="1194597016" sldId="292"/>
            <ac:spMk id="2" creationId="{00000000-0000-0000-0000-000000000000}"/>
          </ac:spMkLst>
        </pc:spChg>
        <pc:spChg chg="mod">
          <ac:chgData name="ZVARAYA TAPIWA - Local Action for Gender Justice  Zimbabwe Coordinator" userId="a6efff57-4fdb-4031-a99b-bc88ce5915cd" providerId="ADAL" clId="{71DAEF0F-A391-4BB4-AC77-F05C64401A50}" dt="2022-10-12T11:40:18.294" v="184" actId="255"/>
          <ac:spMkLst>
            <pc:docMk/>
            <pc:sldMk cId="1194597016" sldId="292"/>
            <ac:spMk id="5" creationId="{94987554-FA33-8625-B0EF-900FA6317A7F}"/>
          </ac:spMkLst>
        </pc:spChg>
        <pc:spChg chg="mod">
          <ac:chgData name="ZVARAYA TAPIWA - Local Action for Gender Justice  Zimbabwe Coordinator" userId="a6efff57-4fdb-4031-a99b-bc88ce5915cd" providerId="ADAL" clId="{71DAEF0F-A391-4BB4-AC77-F05C64401A50}" dt="2022-10-25T15:27:42.493" v="760" actId="6549"/>
          <ac:spMkLst>
            <pc:docMk/>
            <pc:sldMk cId="1194597016" sldId="292"/>
            <ac:spMk id="6" creationId="{00000000-0000-0000-0000-000000000000}"/>
          </ac:spMkLst>
        </pc:spChg>
      </pc:sldChg>
      <pc:sldChg chg="add del">
        <pc:chgData name="ZVARAYA TAPIWA - Local Action for Gender Justice  Zimbabwe Coordinator" userId="a6efff57-4fdb-4031-a99b-bc88ce5915cd" providerId="ADAL" clId="{71DAEF0F-A391-4BB4-AC77-F05C64401A50}" dt="2022-10-25T15:29:02.940" v="970" actId="47"/>
        <pc:sldMkLst>
          <pc:docMk/>
          <pc:sldMk cId="2650948587"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C7-4AE6-A452-C1EB1A09C7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C7-4AE6-A452-C1EB1A09C7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'capex pie 2024'!$D$3:$D$4</c:f>
              <c:strCache>
                <c:ptCount val="2"/>
                <c:pt idx="0">
                  <c:v>OWN FUNDS</c:v>
                </c:pt>
                <c:pt idx="1">
                  <c:v>FISCAL TRANSFER GRANT</c:v>
                </c:pt>
              </c:strCache>
            </c:strRef>
          </c:cat>
          <c:val>
            <c:numRef>
              <c:f>'capex pie 2024'!$E$3:$E$4</c:f>
              <c:numCache>
                <c:formatCode>_(* #,##0.00_);_(* \(#,##0.00\);_(* "-"??_);_(@_)</c:formatCode>
                <c:ptCount val="2"/>
                <c:pt idx="0">
                  <c:v>9223476730</c:v>
                </c:pt>
                <c:pt idx="1">
                  <c:v>25261443220</c:v>
                </c:pt>
              </c:numCache>
            </c:numRef>
          </c:val>
          <c:extLst>
            <c:ext xmlns:c16="http://schemas.microsoft.com/office/drawing/2014/chart" uri="{C3380CC4-5D6E-409C-BE32-E72D297353CC}">
              <c16:uniqueId val="{00000004-C5C7-4AE6-A452-C1EB1A09C7C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Sheet1!$B$3</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22-492C-9B91-6C76E1DDBD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22-492C-9B91-6C76E1DDBD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22-492C-9B91-6C76E1DDBD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22-492C-9B91-6C76E1DDBD0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Sheet1!$A$4:$A$7</c:f>
              <c:strCache>
                <c:ptCount val="4"/>
                <c:pt idx="0">
                  <c:v>Education</c:v>
                </c:pt>
                <c:pt idx="1">
                  <c:v>Health</c:v>
                </c:pt>
                <c:pt idx="2">
                  <c:v>Housing</c:v>
                </c:pt>
                <c:pt idx="3">
                  <c:v>Social Amneties</c:v>
                </c:pt>
              </c:strCache>
            </c:strRef>
          </c:cat>
          <c:val>
            <c:numRef>
              <c:f>Sheet1!$B$4:$B$7</c:f>
              <c:numCache>
                <c:formatCode>_(* #,##0.00_);_(* \(#,##0.00\);_(* "-"??_);_(@_)</c:formatCode>
                <c:ptCount val="4"/>
                <c:pt idx="0">
                  <c:v>6870605326</c:v>
                </c:pt>
                <c:pt idx="1">
                  <c:v>10305907989</c:v>
                </c:pt>
                <c:pt idx="2">
                  <c:v>13054150119.4</c:v>
                </c:pt>
                <c:pt idx="3">
                  <c:v>4122363195.5999999</c:v>
                </c:pt>
              </c:numCache>
            </c:numRef>
          </c:val>
          <c:extLst>
            <c:ext xmlns:c16="http://schemas.microsoft.com/office/drawing/2014/chart" uri="{C3380CC4-5D6E-409C-BE32-E72D297353CC}">
              <c16:uniqueId val="{00000008-0822-492C-9B91-6C76E1DDBD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12978050329994875"/>
          <c:w val="0.93690513685789278"/>
          <c:h val="0.70836027656011558"/>
        </c:manualLayout>
      </c:layout>
      <c:pieChart>
        <c:varyColors val="1"/>
        <c:ser>
          <c:idx val="0"/>
          <c:order val="0"/>
          <c:tx>
            <c:strRef>
              <c:f>Sheet1!$C$2</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1B-49AA-852D-7F32D570FC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1B-49AA-852D-7F32D570FC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1B-49AA-852D-7F32D570FC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1B-49AA-852D-7F32D570FCE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1B-49AA-852D-7F32D570FCE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D1B-49AA-852D-7F32D570FCE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Sheet1!$A$3:$B$8</c:f>
              <c:multiLvlStrCache>
                <c:ptCount val="6"/>
                <c:lvl>
                  <c:pt idx="0">
                    <c:v> 3,721,918,401.60 </c:v>
                  </c:pt>
                  <c:pt idx="1">
                    <c:v> 6,430,678,306.08 </c:v>
                  </c:pt>
                  <c:pt idx="2">
                    <c:v> 13,966,063,212.64 </c:v>
                  </c:pt>
                  <c:pt idx="3">
                    <c:v> 20,817,975,736.32 </c:v>
                  </c:pt>
                  <c:pt idx="4">
                    <c:v> 1,998,976,000.00 </c:v>
                  </c:pt>
                  <c:pt idx="5">
                    <c:v> 46,935,611,656.64 </c:v>
                  </c:pt>
                </c:lvl>
                <c:lvl>
                  <c:pt idx="0">
                    <c:v>Gender Management System (GMS) </c:v>
                  </c:pt>
                  <c:pt idx="1">
                    <c:v>Employment expenditure (Human Capital Expenditure)</c:v>
                  </c:pt>
                  <c:pt idx="2">
                    <c:v>Gender Specific Programming</c:v>
                  </c:pt>
                  <c:pt idx="3">
                    <c:v>Mainstream Programmes </c:v>
                  </c:pt>
                  <c:pt idx="4">
                    <c:v>Other</c:v>
                  </c:pt>
                  <c:pt idx="5">
                    <c:v>Total </c:v>
                  </c:pt>
                </c:lvl>
              </c:multiLvlStrCache>
            </c:multiLvlStrRef>
          </c:cat>
          <c:val>
            <c:numRef>
              <c:f>Sheet1!$C$3:$C$8</c:f>
              <c:numCache>
                <c:formatCode>0.00%</c:formatCode>
                <c:ptCount val="6"/>
                <c:pt idx="0">
                  <c:v>7.9298389223685734E-2</c:v>
                </c:pt>
                <c:pt idx="1">
                  <c:v>0.13701064243338246</c:v>
                </c:pt>
                <c:pt idx="2">
                  <c:v>0.29755792498901451</c:v>
                </c:pt>
                <c:pt idx="3">
                  <c:v>0.44354329264131093</c:v>
                </c:pt>
                <c:pt idx="4">
                  <c:v>4.2589750712606379E-2</c:v>
                </c:pt>
                <c:pt idx="5">
                  <c:v>1</c:v>
                </c:pt>
              </c:numCache>
            </c:numRef>
          </c:val>
          <c:extLst>
            <c:ext xmlns:c16="http://schemas.microsoft.com/office/drawing/2014/chart" uri="{C3380CC4-5D6E-409C-BE32-E72D297353CC}">
              <c16:uniqueId val="{0000000C-9D1B-49AA-852D-7F32D570FC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1DFD5587-7577-41D4-90F2-B824B19906F8}" type="slidenum">
              <a:rPr lang="en-GB" smtClean="0"/>
              <a:t>3</a:t>
            </a:fld>
            <a:endParaRPr lang="en-GB"/>
          </a:p>
        </p:txBody>
      </p:sp>
    </p:spTree>
    <p:extLst>
      <p:ext uri="{BB962C8B-B14F-4D97-AF65-F5344CB8AC3E}">
        <p14:creationId xmlns:p14="http://schemas.microsoft.com/office/powerpoint/2010/main" val="391741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1DFD5587-7577-41D4-90F2-B824B19906F8}" type="slidenum">
              <a:rPr lang="en-GB" smtClean="0"/>
              <a:t>4</a:t>
            </a:fld>
            <a:endParaRPr lang="en-GB"/>
          </a:p>
        </p:txBody>
      </p:sp>
    </p:spTree>
    <p:extLst>
      <p:ext uri="{BB962C8B-B14F-4D97-AF65-F5344CB8AC3E}">
        <p14:creationId xmlns:p14="http://schemas.microsoft.com/office/powerpoint/2010/main" val="69156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10</a:t>
            </a:fld>
            <a:endParaRPr lang="en-GB"/>
          </a:p>
        </p:txBody>
      </p:sp>
    </p:spTree>
    <p:extLst>
      <p:ext uri="{BB962C8B-B14F-4D97-AF65-F5344CB8AC3E}">
        <p14:creationId xmlns:p14="http://schemas.microsoft.com/office/powerpoint/2010/main" val="404190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a:xfrm>
            <a:off x="5332412" y="5883275"/>
            <a:ext cx="4324044" cy="365125"/>
          </a:xfrm>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9126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41382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12421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2961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52428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760092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41928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9496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0521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a:xfrm>
            <a:off x="10951856" y="5867131"/>
            <a:ext cx="551167" cy="365125"/>
          </a:xfrm>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35297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34193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82816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B4485F-ED24-47DB-AFF9-387090B6200D}" type="datetimeFigureOut">
              <a:rPr lang="en-ZW" smtClean="0"/>
              <a:t>7/11/2024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01878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B4485F-ED24-47DB-AFF9-387090B6200D}" type="datetimeFigureOut">
              <a:rPr lang="en-ZW" smtClean="0"/>
              <a:t>7/11/2024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08147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7/11/2024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44459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65721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1958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B4485F-ED24-47DB-AFF9-387090B6200D}" type="datetimeFigureOut">
              <a:rPr lang="en-ZW" smtClean="0"/>
              <a:t>7/11/2024</a:t>
            </a:fld>
            <a:endParaRPr lang="en-ZW"/>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W"/>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10126400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0" y="2772239"/>
            <a:ext cx="7696200" cy="3724096"/>
          </a:xfrm>
          <a:prstGeom prst="rect">
            <a:avLst/>
          </a:prstGeom>
          <a:noFill/>
        </p:spPr>
        <p:txBody>
          <a:bodyPr wrap="square" rtlCol="0">
            <a:spAutoFit/>
          </a:bodyPr>
          <a:lstStyle/>
          <a:p>
            <a:pPr algn="ctr"/>
            <a:r>
              <a:rPr lang="en-GB" sz="2400" b="1" dirty="0">
                <a:latin typeface="Tahoma" panose="020B0604030504040204" pitchFamily="34" charset="0"/>
                <a:ea typeface="Times New Roman" panose="02020603050405020304" pitchFamily="18" charset="0"/>
              </a:rPr>
              <a:t>SADC PROTOCOL@WORK SUMMITS AND AWARDS </a:t>
            </a:r>
            <a:endParaRPr lang="en-ZW" sz="2400" b="1" dirty="0"/>
          </a:p>
          <a:p>
            <a:pPr algn="ctr"/>
            <a:r>
              <a:rPr lang="en-ZW" sz="3600" b="1" dirty="0"/>
              <a:t> 2024 </a:t>
            </a:r>
          </a:p>
          <a:p>
            <a:pPr algn="ctr"/>
            <a:r>
              <a:rPr lang="en-ZW" sz="3600" b="1" dirty="0"/>
              <a:t>GENDER RESPONSIVE BUDGETING Template</a:t>
            </a:r>
          </a:p>
          <a:p>
            <a:pPr algn="ctr"/>
            <a:endParaRPr lang="en-ZW" sz="2000" b="1" dirty="0"/>
          </a:p>
          <a:p>
            <a:pPr algn="ctr"/>
            <a:r>
              <a:rPr lang="en-ZW" sz="2000" dirty="0">
                <a:solidFill>
                  <a:srgbClr val="FF0000"/>
                </a:solidFill>
              </a:rPr>
              <a:t>Zimbabwe, Mberengwa RDC, 12 November and presenter is </a:t>
            </a:r>
            <a:r>
              <a:rPr lang="en-ZW" sz="2000" dirty="0" err="1">
                <a:solidFill>
                  <a:srgbClr val="FF0000"/>
                </a:solidFill>
              </a:rPr>
              <a:t>Fadzai</a:t>
            </a:r>
            <a:r>
              <a:rPr lang="en-ZW" sz="2000" dirty="0">
                <a:solidFill>
                  <a:srgbClr val="FF0000"/>
                </a:solidFill>
              </a:rPr>
              <a:t> </a:t>
            </a:r>
            <a:r>
              <a:rPr lang="en-ZW" sz="2000" dirty="0" err="1">
                <a:solidFill>
                  <a:srgbClr val="FF0000"/>
                </a:solidFill>
              </a:rPr>
              <a:t>Zingwara</a:t>
            </a:r>
            <a:endParaRPr lang="en-ZW" sz="2000" dirty="0">
              <a:solidFill>
                <a:srgbClr val="FF0000"/>
              </a:solidFill>
            </a:endParaRPr>
          </a:p>
          <a:p>
            <a:pPr algn="ctr"/>
            <a:r>
              <a:rPr lang="en-ZW" sz="2000" dirty="0">
                <a:solidFill>
                  <a:srgbClr val="FF0000"/>
                </a:solidFill>
              </a:rPr>
              <a:t>.</a:t>
            </a:r>
          </a:p>
        </p:txBody>
      </p:sp>
      <p:sp>
        <p:nvSpPr>
          <p:cNvPr id="9" name="TextBox 8"/>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pSp>
        <p:nvGrpSpPr>
          <p:cNvPr id="7" name="Group 6"/>
          <p:cNvGrpSpPr/>
          <p:nvPr/>
        </p:nvGrpSpPr>
        <p:grpSpPr>
          <a:xfrm>
            <a:off x="1600200" y="685800"/>
            <a:ext cx="8915400" cy="1143000"/>
            <a:chOff x="543012" y="237175"/>
            <a:chExt cx="11206620" cy="131450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a:t>
            </a:r>
            <a:r>
              <a:rPr lang="en-GB" sz="3600" b="1" dirty="0">
                <a:latin typeface="+mn-lt"/>
                <a:ea typeface="Calibri" panose="020F0502020204030204" pitchFamily="34" charset="0"/>
                <a:cs typeface="Times New Roman" panose="02020603050405020304" pitchFamily="18" charset="0"/>
              </a:rPr>
              <a:t>EXPENDITURE- GMS</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1484310" y="1752601"/>
            <a:ext cx="10018713" cy="4038600"/>
          </a:xfrm>
        </p:spPr>
        <p:txBody>
          <a:bodyPr>
            <a:noAutofit/>
          </a:bodyPr>
          <a:lstStyle/>
          <a:p>
            <a:r>
              <a:rPr lang="en-GB" sz="2000" dirty="0">
                <a:latin typeface="+mj-lt"/>
                <a:ea typeface="Calibri" panose="020F0502020204030204" pitchFamily="34" charset="0"/>
                <a:cs typeface="Times New Roman" panose="02020603050405020304" pitchFamily="18" charset="0"/>
              </a:rPr>
              <a:t>Mberengwa RDC have a Gender Management System through Gender Focal Person and Gender Champion.</a:t>
            </a:r>
          </a:p>
          <a:p>
            <a:pPr marL="0" indent="0">
              <a:buNone/>
            </a:pPr>
            <a:endParaRPr lang="en-GB" sz="2000" dirty="0">
              <a:latin typeface="+mj-lt"/>
              <a:ea typeface="Calibri" panose="020F0502020204030204" pitchFamily="34" charset="0"/>
              <a:cs typeface="Times New Roman" panose="02020603050405020304" pitchFamily="18" charset="0"/>
            </a:endParaRPr>
          </a:p>
          <a:p>
            <a:r>
              <a:rPr lang="en-GB" sz="2000" dirty="0">
                <a:latin typeface="+mj-lt"/>
                <a:ea typeface="Calibri" panose="020F0502020204030204" pitchFamily="34" charset="0"/>
                <a:cs typeface="Times New Roman" panose="02020603050405020304" pitchFamily="18" charset="0"/>
              </a:rPr>
              <a:t>GMS activities budgeted for look and learn meetings (exchange visits), Hub/ spoke activities, training for the team, policy formulation, office equipment and stationery.</a:t>
            </a:r>
          </a:p>
          <a:p>
            <a:endParaRPr lang="en-GB" sz="2000" dirty="0">
              <a:latin typeface="+mj-lt"/>
              <a:ea typeface="Calibri" panose="020F0502020204030204" pitchFamily="34" charset="0"/>
              <a:cs typeface="Times New Roman" panose="02020603050405020304" pitchFamily="18" charset="0"/>
            </a:endParaRPr>
          </a:p>
          <a:p>
            <a:r>
              <a:rPr lang="en-GB" sz="2000" dirty="0">
                <a:latin typeface="+mj-lt"/>
                <a:ea typeface="Calibri" panose="020F0502020204030204" pitchFamily="34" charset="0"/>
                <a:cs typeface="Times New Roman" panose="02020603050405020304" pitchFamily="18" charset="0"/>
              </a:rPr>
              <a:t>The budgets is found within the social service committee budget within council budget </a:t>
            </a:r>
            <a:br>
              <a:rPr lang="en-GB" sz="2000" dirty="0">
                <a:latin typeface="+mj-lt"/>
                <a:ea typeface="Calibri" panose="020F0502020204030204" pitchFamily="34" charset="0"/>
                <a:cs typeface="Times New Roman" panose="02020603050405020304" pitchFamily="18" charset="0"/>
              </a:rPr>
            </a:br>
            <a:r>
              <a:rPr lang="en-GB" sz="2000" b="1" dirty="0">
                <a:latin typeface="+mj-lt"/>
                <a:ea typeface="Calibri" panose="020F0502020204030204" pitchFamily="34" charset="0"/>
                <a:cs typeface="Times New Roman" panose="02020603050405020304" pitchFamily="18" charset="0"/>
              </a:rPr>
              <a:t> </a:t>
            </a:r>
            <a:br>
              <a:rPr lang="en-GB" sz="2000" dirty="0">
                <a:latin typeface="+mj-lt"/>
                <a:ea typeface="Calibri" panose="020F0502020204030204" pitchFamily="34" charset="0"/>
                <a:cs typeface="Times New Roman" panose="02020603050405020304" pitchFamily="18" charset="0"/>
              </a:rPr>
            </a:br>
            <a:endParaRPr lang="en-GB" sz="2000" dirty="0">
              <a:latin typeface="+mj-lt"/>
            </a:endParaRPr>
          </a:p>
        </p:txBody>
      </p:sp>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39182478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Gender Specific </a:t>
            </a:r>
            <a:r>
              <a:rPr lang="en-GB" sz="3600" b="1" dirty="0">
                <a:latin typeface="+mn-lt"/>
                <a:ea typeface="Calibri" panose="020F0502020204030204" pitchFamily="34" charset="0"/>
                <a:cs typeface="Times New Roman" panose="02020603050405020304" pitchFamily="18" charset="0"/>
              </a:rPr>
              <a:t>expenditure</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1484310" y="1676401"/>
            <a:ext cx="10018713" cy="4114800"/>
          </a:xfrm>
        </p:spPr>
        <p:txBody>
          <a:bodyPr>
            <a:normAutofit fontScale="25000" lnSpcReduction="20000"/>
          </a:bodyPr>
          <a:lstStyle/>
          <a:p>
            <a:r>
              <a:rPr lang="en-US" sz="7200" dirty="0">
                <a:latin typeface="+mj-lt"/>
              </a:rPr>
              <a:t>The Council has the following Gender specific </a:t>
            </a:r>
            <a:r>
              <a:rPr lang="en-US" sz="7200" dirty="0" err="1">
                <a:latin typeface="+mj-lt"/>
              </a:rPr>
              <a:t>programmes</a:t>
            </a:r>
            <a:r>
              <a:rPr lang="en-US" sz="7200" dirty="0">
                <a:latin typeface="+mj-lt"/>
              </a:rPr>
              <a:t> </a:t>
            </a:r>
            <a:r>
              <a:rPr lang="en-ZW" sz="7200" dirty="0">
                <a:latin typeface="+mj-lt"/>
              </a:rPr>
              <a:t>-</a:t>
            </a:r>
            <a:r>
              <a:rPr lang="en-US" sz="7200" dirty="0">
                <a:latin typeface="+mj-lt"/>
              </a:rPr>
              <a:t>Gender Training workshops, Junior Councils.</a:t>
            </a:r>
            <a:r>
              <a:rPr lang="en-ZW" sz="7200" dirty="0">
                <a:latin typeface="+mj-lt"/>
              </a:rPr>
              <a:t>, </a:t>
            </a:r>
            <a:r>
              <a:rPr lang="en-US" sz="7200" dirty="0">
                <a:latin typeface="+mj-lt"/>
              </a:rPr>
              <a:t>Commemoration of international days e.g., Women's Day, Sixteen Days of Activism, Girl Child., Sexual Reproductive Health and Rights done in all Council Health facilities, Entrepreneurship training for men and women including youth and disabled</a:t>
            </a:r>
            <a:endParaRPr lang="en-US" sz="6800" dirty="0">
              <a:latin typeface="+mj-lt"/>
              <a:ea typeface="Calibri" panose="020F0502020204030204" pitchFamily="34" charset="0"/>
              <a:cs typeface="Times New Roman" panose="02020603050405020304" pitchFamily="18" charset="0"/>
            </a:endParaRPr>
          </a:p>
          <a:p>
            <a:pPr>
              <a:lnSpc>
                <a:spcPct val="120000"/>
              </a:lnSpc>
            </a:pPr>
            <a:r>
              <a:rPr lang="en-US" sz="6800" dirty="0">
                <a:latin typeface="+mj-lt"/>
                <a:ea typeface="Liberation Sans Narrow"/>
                <a:cs typeface="Liberation Sans Narrow"/>
              </a:rPr>
              <a:t>Gender mainstreaming, gender management systems, employment expenditure and specific </a:t>
            </a:r>
            <a:r>
              <a:rPr lang="en-US" sz="6800" dirty="0" err="1">
                <a:latin typeface="+mj-lt"/>
                <a:ea typeface="Liberation Sans Narrow"/>
                <a:cs typeface="Liberation Sans Narrow"/>
              </a:rPr>
              <a:t>programmes</a:t>
            </a:r>
            <a:endParaRPr lang="en-US" sz="6800" dirty="0">
              <a:latin typeface="+mj-lt"/>
              <a:ea typeface="Liberation Sans Narrow"/>
              <a:cs typeface="Liberation Sans Narrow"/>
            </a:endParaRPr>
          </a:p>
          <a:p>
            <a:pPr>
              <a:lnSpc>
                <a:spcPct val="120000"/>
              </a:lnSpc>
            </a:pPr>
            <a:r>
              <a:rPr lang="en-US" sz="6800" dirty="0">
                <a:latin typeface="+mj-lt"/>
                <a:ea typeface="Liberation Sans Narrow"/>
                <a:cs typeface="Liberation Sans Narrow"/>
              </a:rPr>
              <a:t>Proportion of the council budget is allocated for gender-specific programming is 25%</a:t>
            </a:r>
          </a:p>
          <a:p>
            <a:pPr>
              <a:lnSpc>
                <a:spcPct val="120000"/>
              </a:lnSpc>
            </a:pPr>
            <a:r>
              <a:rPr lang="en-US" sz="6800" dirty="0">
                <a:latin typeface="+mj-lt"/>
                <a:ea typeface="Liberation Sans Narrow"/>
                <a:cs typeface="Liberation Sans Narrow"/>
              </a:rPr>
              <a:t>These </a:t>
            </a:r>
            <a:r>
              <a:rPr lang="en-US" sz="6800" dirty="0" err="1">
                <a:latin typeface="+mj-lt"/>
                <a:ea typeface="Liberation Sans Narrow"/>
                <a:cs typeface="Liberation Sans Narrow"/>
              </a:rPr>
              <a:t>programmes</a:t>
            </a:r>
            <a:r>
              <a:rPr lang="en-US" sz="6800" dirty="0">
                <a:latin typeface="+mj-lt"/>
                <a:ea typeface="Liberation Sans Narrow"/>
                <a:cs typeface="Liberation Sans Narrow"/>
              </a:rPr>
              <a:t> allows informed by budget consultations allows the informative decision making</a:t>
            </a:r>
          </a:p>
          <a:p>
            <a:pPr>
              <a:lnSpc>
                <a:spcPct val="120000"/>
              </a:lnSpc>
            </a:pPr>
            <a:r>
              <a:rPr lang="en-US" sz="6800" dirty="0">
                <a:latin typeface="+mj-lt"/>
                <a:ea typeface="Liberation Sans Narrow"/>
                <a:cs typeface="Liberation Sans Narrow"/>
              </a:rPr>
              <a:t>The gender-specific projects helping to promote gender equality and women’s empowerment include water provision reservoirs enhancing empowerment through nutritional gardens.</a:t>
            </a:r>
          </a:p>
          <a:p>
            <a:pPr>
              <a:lnSpc>
                <a:spcPct val="120000"/>
              </a:lnSpc>
            </a:pPr>
            <a:r>
              <a:rPr lang="en-US" sz="6800" dirty="0">
                <a:latin typeface="+mj-lt"/>
                <a:ea typeface="Liberation Sans Narrow"/>
                <a:cs typeface="Liberation Sans Narrow"/>
              </a:rPr>
              <a:t>Measuring the expenditure on gender-specific </a:t>
            </a:r>
            <a:r>
              <a:rPr lang="en-US" sz="6800" dirty="0" err="1">
                <a:latin typeface="+mj-lt"/>
                <a:ea typeface="Liberation Sans Narrow"/>
                <a:cs typeface="Liberation Sans Narrow"/>
              </a:rPr>
              <a:t>programmes</a:t>
            </a:r>
            <a:r>
              <a:rPr lang="en-US" sz="6800" dirty="0">
                <a:latin typeface="+mj-lt"/>
                <a:ea typeface="Liberation Sans Narrow"/>
                <a:cs typeface="Liberation Sans Narrow"/>
              </a:rPr>
              <a:t> throughout drilling boreholes at 37 wards, improved water supply and reduced walking distance </a:t>
            </a:r>
            <a:endParaRPr lang="en-GB" sz="6800" dirty="0">
              <a:latin typeface="+mj-lt"/>
              <a:ea typeface="Liberation Sans Narrow"/>
              <a:cs typeface="Liberation Sans Narrow"/>
            </a:endParaRPr>
          </a:p>
          <a:p>
            <a:pPr marL="0" indent="0">
              <a:buNone/>
            </a:pPr>
            <a:br>
              <a:rPr lang="en-GB" sz="3200" dirty="0">
                <a:latin typeface="+mj-lt"/>
                <a:ea typeface="Calibri" panose="020F0502020204030204" pitchFamily="34" charset="0"/>
                <a:cs typeface="Times New Roman" panose="02020603050405020304" pitchFamily="18" charset="0"/>
              </a:rPr>
            </a:br>
            <a:r>
              <a:rPr lang="en-GB" sz="5400" b="1" dirty="0">
                <a:latin typeface="+mj-lt"/>
                <a:ea typeface="Calibri" panose="020F0502020204030204" pitchFamily="34" charset="0"/>
                <a:cs typeface="Times New Roman" panose="02020603050405020304" pitchFamily="18" charset="0"/>
              </a:rPr>
              <a:t> </a:t>
            </a:r>
            <a:br>
              <a:rPr lang="en-GB" sz="5400" dirty="0">
                <a:latin typeface="+mj-lt"/>
                <a:ea typeface="Calibri" panose="020F0502020204030204" pitchFamily="34" charset="0"/>
                <a:cs typeface="Times New Roman" panose="02020603050405020304" pitchFamily="18" charset="0"/>
              </a:rPr>
            </a:br>
            <a:endParaRPr lang="en-GB" dirty="0">
              <a:latin typeface="+mj-lt"/>
            </a:endParaRPr>
          </a:p>
        </p:txBody>
      </p:sp>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19459701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EMPLOYMENT </a:t>
            </a:r>
            <a:r>
              <a:rPr lang="en-GB" sz="3600" b="1" dirty="0">
                <a:latin typeface="+mn-lt"/>
                <a:ea typeface="Calibri" panose="020F0502020204030204" pitchFamily="34" charset="0"/>
                <a:cs typeface="Times New Roman" panose="02020603050405020304" pitchFamily="18" charset="0"/>
              </a:rPr>
              <a:t>EXPENDITURE</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1981200" y="4191001"/>
            <a:ext cx="7696200" cy="2415728"/>
          </a:xfrm>
        </p:spPr>
        <p:txBody>
          <a:bodyPr>
            <a:normAutofit fontScale="25000" lnSpcReduction="20000"/>
          </a:bodyPr>
          <a:lstStyle/>
          <a:p>
            <a:pPr algn="just">
              <a:lnSpc>
                <a:spcPct val="150000"/>
              </a:lnSpc>
              <a:spcBef>
                <a:spcPts val="0"/>
              </a:spcBef>
            </a:pPr>
            <a:r>
              <a:rPr lang="en-US" sz="7200" dirty="0">
                <a:ea typeface="Liberation Sans Narrow"/>
                <a:cs typeface="Liberation Sans Narrow"/>
              </a:rPr>
              <a:t>Proportion of the work force comprise women of 24.24% </a:t>
            </a:r>
            <a:r>
              <a:rPr lang="en-US" sz="7200" dirty="0" err="1">
                <a:ea typeface="Liberation Sans Narrow"/>
                <a:cs typeface="Liberation Sans Narrow"/>
              </a:rPr>
              <a:t>overally</a:t>
            </a:r>
            <a:endParaRPr lang="en-GB" sz="7200" dirty="0">
              <a:ea typeface="Liberation Sans Narrow"/>
              <a:cs typeface="Liberation Sans Narrow"/>
            </a:endParaRPr>
          </a:p>
          <a:p>
            <a:pPr algn="just">
              <a:lnSpc>
                <a:spcPct val="150000"/>
              </a:lnSpc>
              <a:spcBef>
                <a:spcPts val="0"/>
              </a:spcBef>
            </a:pPr>
            <a:r>
              <a:rPr lang="en-US" sz="7200" dirty="0">
                <a:ea typeface="Liberation Sans Narrow"/>
                <a:cs typeface="Liberation Sans Narrow"/>
              </a:rPr>
              <a:t>The percentage of women in management is 16.67 %</a:t>
            </a:r>
            <a:endParaRPr lang="en-GB" sz="7200" dirty="0">
              <a:ea typeface="Liberation Sans Narrow"/>
              <a:cs typeface="Liberation Sans Narrow"/>
            </a:endParaRPr>
          </a:p>
          <a:p>
            <a:pPr algn="just">
              <a:lnSpc>
                <a:spcPct val="150000"/>
              </a:lnSpc>
              <a:spcBef>
                <a:spcPts val="0"/>
              </a:spcBef>
            </a:pPr>
            <a:r>
              <a:rPr lang="en-US" sz="7200" dirty="0">
                <a:ea typeface="Liberation Sans Narrow"/>
                <a:cs typeface="Liberation Sans Narrow"/>
              </a:rPr>
              <a:t>The percentage do women comprise of the full-time, part-time and casual, </a:t>
            </a:r>
            <a:r>
              <a:rPr lang="en-US" sz="7200" dirty="0" err="1">
                <a:ea typeface="Liberation Sans Narrow"/>
                <a:cs typeface="Liberation Sans Narrow"/>
              </a:rPr>
              <a:t>labour</a:t>
            </a:r>
            <a:r>
              <a:rPr lang="en-US" sz="7200" dirty="0">
                <a:ea typeface="Liberation Sans Narrow"/>
                <a:cs typeface="Liberation Sans Narrow"/>
              </a:rPr>
              <a:t> force is 25.58%</a:t>
            </a:r>
          </a:p>
          <a:p>
            <a:pPr algn="just">
              <a:lnSpc>
                <a:spcPct val="150000"/>
              </a:lnSpc>
              <a:spcBef>
                <a:spcPts val="0"/>
              </a:spcBef>
            </a:pPr>
            <a:r>
              <a:rPr lang="en-US" sz="7200" dirty="0">
                <a:ea typeface="Liberation Sans Narrow"/>
                <a:cs typeface="Liberation Sans Narrow"/>
              </a:rPr>
              <a:t>This is due to that employee creation and employment still in the process</a:t>
            </a:r>
          </a:p>
        </p:txBody>
      </p:sp>
      <p:sp>
        <p:nvSpPr>
          <p:cNvPr id="6" name="TextBox 5"/>
          <p:cNvSpPr txBox="1"/>
          <p:nvPr/>
        </p:nvSpPr>
        <p:spPr>
          <a:xfrm>
            <a:off x="152400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7" name="Table 7">
            <a:extLst>
              <a:ext uri="{FF2B5EF4-FFF2-40B4-BE49-F238E27FC236}">
                <a16:creationId xmlns:a16="http://schemas.microsoft.com/office/drawing/2014/main" id="{F19998D2-D647-ECDB-109F-FCF7A28643AD}"/>
              </a:ext>
            </a:extLst>
          </p:cNvPr>
          <p:cNvGraphicFramePr>
            <a:graphicFrameLocks noGrp="1"/>
          </p:cNvGraphicFramePr>
          <p:nvPr>
            <p:extLst>
              <p:ext uri="{D42A27DB-BD31-4B8C-83A1-F6EECF244321}">
                <p14:modId xmlns:p14="http://schemas.microsoft.com/office/powerpoint/2010/main" val="528947473"/>
              </p:ext>
            </p:extLst>
          </p:nvPr>
        </p:nvGraphicFramePr>
        <p:xfrm>
          <a:off x="801690" y="457200"/>
          <a:ext cx="10018715" cy="3733800"/>
        </p:xfrm>
        <a:graphic>
          <a:graphicData uri="http://schemas.openxmlformats.org/drawingml/2006/table">
            <a:tbl>
              <a:tblPr firstRow="1" bandRow="1">
                <a:tableStyleId>{5C22544A-7EE6-4342-B048-85BDC9FD1C3A}</a:tableStyleId>
              </a:tblPr>
              <a:tblGrid>
                <a:gridCol w="1062933">
                  <a:extLst>
                    <a:ext uri="{9D8B030D-6E8A-4147-A177-3AD203B41FA5}">
                      <a16:colId xmlns:a16="http://schemas.microsoft.com/office/drawing/2014/main" val="1016882306"/>
                    </a:ext>
                  </a:extLst>
                </a:gridCol>
                <a:gridCol w="814162">
                  <a:extLst>
                    <a:ext uri="{9D8B030D-6E8A-4147-A177-3AD203B41FA5}">
                      <a16:colId xmlns:a16="http://schemas.microsoft.com/office/drawing/2014/main" val="4018399203"/>
                    </a:ext>
                  </a:extLst>
                </a:gridCol>
                <a:gridCol w="814162">
                  <a:extLst>
                    <a:ext uri="{9D8B030D-6E8A-4147-A177-3AD203B41FA5}">
                      <a16:colId xmlns:a16="http://schemas.microsoft.com/office/drawing/2014/main" val="3470354727"/>
                    </a:ext>
                  </a:extLst>
                </a:gridCol>
                <a:gridCol w="814162">
                  <a:extLst>
                    <a:ext uri="{9D8B030D-6E8A-4147-A177-3AD203B41FA5}">
                      <a16:colId xmlns:a16="http://schemas.microsoft.com/office/drawing/2014/main" val="1530267169"/>
                    </a:ext>
                  </a:extLst>
                </a:gridCol>
                <a:gridCol w="814162">
                  <a:extLst>
                    <a:ext uri="{9D8B030D-6E8A-4147-A177-3AD203B41FA5}">
                      <a16:colId xmlns:a16="http://schemas.microsoft.com/office/drawing/2014/main" val="1448651721"/>
                    </a:ext>
                  </a:extLst>
                </a:gridCol>
                <a:gridCol w="814162">
                  <a:extLst>
                    <a:ext uri="{9D8B030D-6E8A-4147-A177-3AD203B41FA5}">
                      <a16:colId xmlns:a16="http://schemas.microsoft.com/office/drawing/2014/main" val="1163842102"/>
                    </a:ext>
                  </a:extLst>
                </a:gridCol>
                <a:gridCol w="814162">
                  <a:extLst>
                    <a:ext uri="{9D8B030D-6E8A-4147-A177-3AD203B41FA5}">
                      <a16:colId xmlns:a16="http://schemas.microsoft.com/office/drawing/2014/main" val="2753252971"/>
                    </a:ext>
                  </a:extLst>
                </a:gridCol>
                <a:gridCol w="814162">
                  <a:extLst>
                    <a:ext uri="{9D8B030D-6E8A-4147-A177-3AD203B41FA5}">
                      <a16:colId xmlns:a16="http://schemas.microsoft.com/office/drawing/2014/main" val="2188492885"/>
                    </a:ext>
                  </a:extLst>
                </a:gridCol>
                <a:gridCol w="814162">
                  <a:extLst>
                    <a:ext uri="{9D8B030D-6E8A-4147-A177-3AD203B41FA5}">
                      <a16:colId xmlns:a16="http://schemas.microsoft.com/office/drawing/2014/main" val="4090131845"/>
                    </a:ext>
                  </a:extLst>
                </a:gridCol>
                <a:gridCol w="814162">
                  <a:extLst>
                    <a:ext uri="{9D8B030D-6E8A-4147-A177-3AD203B41FA5}">
                      <a16:colId xmlns:a16="http://schemas.microsoft.com/office/drawing/2014/main" val="3253674592"/>
                    </a:ext>
                  </a:extLst>
                </a:gridCol>
                <a:gridCol w="814162">
                  <a:extLst>
                    <a:ext uri="{9D8B030D-6E8A-4147-A177-3AD203B41FA5}">
                      <a16:colId xmlns:a16="http://schemas.microsoft.com/office/drawing/2014/main" val="1712523590"/>
                    </a:ext>
                  </a:extLst>
                </a:gridCol>
                <a:gridCol w="814162">
                  <a:extLst>
                    <a:ext uri="{9D8B030D-6E8A-4147-A177-3AD203B41FA5}">
                      <a16:colId xmlns:a16="http://schemas.microsoft.com/office/drawing/2014/main" val="284129184"/>
                    </a:ext>
                  </a:extLst>
                </a:gridCol>
              </a:tblGrid>
              <a:tr h="512754">
                <a:tc>
                  <a:txBody>
                    <a:bodyPr/>
                    <a:lstStyle/>
                    <a:p>
                      <a:endParaRPr lang="en-GB" sz="900" dirty="0"/>
                    </a:p>
                  </a:txBody>
                  <a:tcPr/>
                </a:tc>
                <a:tc gridSpan="4">
                  <a:txBody>
                    <a:bodyPr/>
                    <a:lstStyle/>
                    <a:p>
                      <a:r>
                        <a:rPr lang="en-US" sz="900" dirty="0">
                          <a:solidFill>
                            <a:schemeClr val="tx1"/>
                          </a:solidFill>
                        </a:rPr>
                        <a:t>Women</a:t>
                      </a:r>
                      <a:endParaRPr lang="en-GB" sz="900" dirty="0">
                        <a:solidFill>
                          <a:schemeClr val="tx1"/>
                        </a:solidFill>
                      </a:endParaRPr>
                    </a:p>
                  </a:txBody>
                  <a:tcPr/>
                </a:tc>
                <a:tc hMerge="1">
                  <a:txBody>
                    <a:bodyPr/>
                    <a:lstStyle/>
                    <a:p>
                      <a:endParaRPr lang="en-ZW"/>
                    </a:p>
                  </a:txBody>
                  <a:tcPr/>
                </a:tc>
                <a:tc hMerge="1">
                  <a:txBody>
                    <a:bodyPr/>
                    <a:lstStyle/>
                    <a:p>
                      <a:endParaRPr lang="en-GB" dirty="0"/>
                    </a:p>
                  </a:txBody>
                  <a:tcPr/>
                </a:tc>
                <a:tc hMerge="1">
                  <a:txBody>
                    <a:bodyPr/>
                    <a:lstStyle/>
                    <a:p>
                      <a:endParaRPr lang="en-GB" dirty="0"/>
                    </a:p>
                  </a:txBody>
                  <a:tcPr/>
                </a:tc>
                <a:tc gridSpan="3">
                  <a:txBody>
                    <a:bodyPr/>
                    <a:lstStyle/>
                    <a:p>
                      <a:r>
                        <a:rPr lang="en-US" sz="900" dirty="0">
                          <a:solidFill>
                            <a:schemeClr val="tx1"/>
                          </a:solidFill>
                        </a:rPr>
                        <a:t>Men</a:t>
                      </a:r>
                      <a:endParaRPr lang="en-GB" sz="900"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sz="900" dirty="0">
                          <a:solidFill>
                            <a:schemeClr val="tx1"/>
                          </a:solidFill>
                        </a:rPr>
                        <a:t>Total</a:t>
                      </a:r>
                      <a:endParaRPr lang="en-GB" sz="900" dirty="0">
                        <a:solidFill>
                          <a:schemeClr val="tx1"/>
                        </a:solidFill>
                      </a:endParaRPr>
                    </a:p>
                  </a:txBody>
                  <a:tcPr/>
                </a:tc>
                <a:tc gridSpan="3">
                  <a:txBody>
                    <a:bodyPr/>
                    <a:lstStyle/>
                    <a:p>
                      <a:r>
                        <a:rPr lang="en-US" sz="900" dirty="0">
                          <a:solidFill>
                            <a:schemeClr val="tx1"/>
                          </a:solidFill>
                        </a:rPr>
                        <a:t>% women</a:t>
                      </a:r>
                      <a:endParaRPr lang="en-GB" sz="900"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28514768"/>
                  </a:ext>
                </a:extLst>
              </a:tr>
              <a:tr h="732506">
                <a:tc>
                  <a:txBody>
                    <a:bodyPr/>
                    <a:lstStyle/>
                    <a:p>
                      <a:endParaRPr lang="en-GB" sz="900"/>
                    </a:p>
                  </a:txBody>
                  <a:tcPr/>
                </a:tc>
                <a:tc>
                  <a:txBody>
                    <a:bodyPr/>
                    <a:lstStyle/>
                    <a:p>
                      <a:r>
                        <a:rPr lang="en-US" sz="900" b="1" dirty="0"/>
                        <a:t>Managers</a:t>
                      </a:r>
                      <a:endParaRPr lang="en-GB" sz="900" b="1" dirty="0"/>
                    </a:p>
                  </a:txBody>
                  <a:tcPr/>
                </a:tc>
                <a:tc>
                  <a:txBody>
                    <a:bodyPr/>
                    <a:lstStyle/>
                    <a:p>
                      <a:endParaRPr lang="en-GB" sz="900" b="1" dirty="0"/>
                    </a:p>
                  </a:txBody>
                  <a:tcPr/>
                </a:tc>
                <a:tc>
                  <a:txBody>
                    <a:bodyPr/>
                    <a:lstStyle/>
                    <a:p>
                      <a:r>
                        <a:rPr lang="en-US" sz="900" b="1" dirty="0"/>
                        <a:t>Staff</a:t>
                      </a:r>
                      <a:endParaRPr lang="en-GB" sz="900" b="1" dirty="0"/>
                    </a:p>
                  </a:txBody>
                  <a:tcPr/>
                </a:tc>
                <a:tc>
                  <a:txBody>
                    <a:bodyPr/>
                    <a:lstStyle/>
                    <a:p>
                      <a:r>
                        <a:rPr lang="en-US" sz="900" b="1" dirty="0"/>
                        <a:t>Total</a:t>
                      </a:r>
                      <a:endParaRPr lang="en-GB" sz="900" b="1" dirty="0"/>
                    </a:p>
                  </a:txBody>
                  <a:tcPr/>
                </a:tc>
                <a:tc>
                  <a:txBody>
                    <a:bodyPr/>
                    <a:lstStyle/>
                    <a:p>
                      <a:r>
                        <a:rPr lang="en-US" sz="900" b="1" dirty="0"/>
                        <a:t>Managers</a:t>
                      </a:r>
                      <a:endParaRPr lang="en-GB" sz="900" b="1" dirty="0"/>
                    </a:p>
                  </a:txBody>
                  <a:tcPr/>
                </a:tc>
                <a:tc>
                  <a:txBody>
                    <a:bodyPr/>
                    <a:lstStyle/>
                    <a:p>
                      <a:r>
                        <a:rPr lang="en-US" sz="900" b="1" dirty="0"/>
                        <a:t>Staff</a:t>
                      </a:r>
                      <a:endParaRPr lang="en-GB" sz="900" b="1" dirty="0"/>
                    </a:p>
                  </a:txBody>
                  <a:tcPr/>
                </a:tc>
                <a:tc>
                  <a:txBody>
                    <a:bodyPr/>
                    <a:lstStyle/>
                    <a:p>
                      <a:r>
                        <a:rPr lang="en-US" sz="900" b="1" dirty="0"/>
                        <a:t>Total</a:t>
                      </a:r>
                      <a:endParaRPr lang="en-GB" sz="900" b="1" dirty="0"/>
                    </a:p>
                  </a:txBody>
                  <a:tcPr/>
                </a:tc>
                <a:tc>
                  <a:txBody>
                    <a:bodyPr/>
                    <a:lstStyle/>
                    <a:p>
                      <a:endParaRPr lang="en-GB" sz="900" b="1" dirty="0"/>
                    </a:p>
                  </a:txBody>
                  <a:tcPr/>
                </a:tc>
                <a:tc>
                  <a:txBody>
                    <a:bodyPr/>
                    <a:lstStyle/>
                    <a:p>
                      <a:r>
                        <a:rPr lang="en-US" sz="900" b="1" dirty="0"/>
                        <a:t>Managers</a:t>
                      </a:r>
                      <a:endParaRPr lang="en-GB" sz="900" b="1" dirty="0"/>
                    </a:p>
                  </a:txBody>
                  <a:tcPr/>
                </a:tc>
                <a:tc>
                  <a:txBody>
                    <a:bodyPr/>
                    <a:lstStyle/>
                    <a:p>
                      <a:r>
                        <a:rPr lang="en-US" sz="900" b="1" dirty="0"/>
                        <a:t>Staff</a:t>
                      </a:r>
                      <a:endParaRPr lang="en-GB" sz="900" b="1" dirty="0"/>
                    </a:p>
                  </a:txBody>
                  <a:tcPr/>
                </a:tc>
                <a:tc>
                  <a:txBody>
                    <a:bodyPr/>
                    <a:lstStyle/>
                    <a:p>
                      <a:r>
                        <a:rPr lang="en-US" sz="900" b="1" dirty="0"/>
                        <a:t>Total</a:t>
                      </a:r>
                      <a:endParaRPr lang="en-GB" sz="900" b="1" dirty="0"/>
                    </a:p>
                  </a:txBody>
                  <a:tcPr/>
                </a:tc>
                <a:extLst>
                  <a:ext uri="{0D108BD9-81ED-4DB2-BD59-A6C34878D82A}">
                    <a16:rowId xmlns:a16="http://schemas.microsoft.com/office/drawing/2014/main" val="2652327723"/>
                  </a:ext>
                </a:extLst>
              </a:tr>
              <a:tr h="512754">
                <a:tc>
                  <a:txBody>
                    <a:bodyPr/>
                    <a:lstStyle/>
                    <a:p>
                      <a:r>
                        <a:rPr lang="en-US" sz="900" b="1" dirty="0"/>
                        <a:t>Full Time</a:t>
                      </a:r>
                      <a:endParaRPr lang="en-GB" sz="900" b="1" dirty="0"/>
                    </a:p>
                  </a:txBody>
                  <a:tcPr/>
                </a:tc>
                <a:tc>
                  <a:txBody>
                    <a:bodyPr/>
                    <a:lstStyle/>
                    <a:p>
                      <a:pPr algn="just">
                        <a:spcAft>
                          <a:spcPts val="0"/>
                        </a:spcAft>
                      </a:pPr>
                      <a:r>
                        <a:rPr lang="en-US" sz="900" b="1" dirty="0">
                          <a:effectLst/>
                          <a:latin typeface="Tahoma" panose="020B0604030504040204" pitchFamily="34" charset="0"/>
                          <a:ea typeface="Liberation Sans Narrow"/>
                          <a:cs typeface="Liberation Sans Narrow"/>
                        </a:rPr>
                        <a:t> </a:t>
                      </a:r>
                      <a:endParaRPr lang="en-ZW" sz="900" dirty="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Women</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Men</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Total</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%Women</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3596652409"/>
                  </a:ext>
                </a:extLst>
              </a:tr>
              <a:tr h="296962">
                <a:tc>
                  <a:txBody>
                    <a:bodyPr/>
                    <a:lstStyle/>
                    <a:p>
                      <a:endParaRPr lang="en-GB" sz="900" b="1" dirty="0"/>
                    </a:p>
                  </a:txBody>
                  <a:tcPr/>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Managers</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Staff</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Total</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Managers</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Staff</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Total</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Managers</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Staff</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Total</a:t>
                      </a:r>
                      <a:endParaRPr lang="en-ZW" sz="9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748802722"/>
                  </a:ext>
                </a:extLst>
              </a:tr>
              <a:tr h="356354">
                <a:tc>
                  <a:txBody>
                    <a:bodyPr/>
                    <a:lstStyle/>
                    <a:p>
                      <a:endParaRPr lang="en-GB" sz="900" b="1" dirty="0"/>
                    </a:p>
                  </a:txBody>
                  <a:tcPr/>
                </a:tc>
                <a:tc>
                  <a:txBody>
                    <a:bodyPr/>
                    <a:lstStyle/>
                    <a:p>
                      <a:pPr algn="just">
                        <a:spcAft>
                          <a:spcPts val="0"/>
                        </a:spcAft>
                      </a:pPr>
                      <a:r>
                        <a:rPr lang="en-US" sz="900">
                          <a:effectLst/>
                          <a:latin typeface="Tahoma" panose="020B0604030504040204" pitchFamily="34" charset="0"/>
                          <a:ea typeface="Liberation Sans Narrow"/>
                          <a:cs typeface="Liberation Sans Narrow"/>
                        </a:rPr>
                        <a:t>Full time</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1</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8</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9</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5</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25</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30</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39</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16.67%</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32.00%</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23.08%</a:t>
                      </a:r>
                      <a:endParaRPr lang="en-ZW" sz="900">
                        <a:effectLst/>
                        <a:latin typeface="Liberation Sans Narrow"/>
                        <a:ea typeface="Liberation Sans Narrow"/>
                        <a:cs typeface="Liberation Sans Narrow"/>
                      </a:endParaRPr>
                    </a:p>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107507837"/>
                  </a:ext>
                </a:extLst>
              </a:tr>
              <a:tr h="512754">
                <a:tc>
                  <a:txBody>
                    <a:bodyPr/>
                    <a:lstStyle/>
                    <a:p>
                      <a:r>
                        <a:rPr lang="en-US" sz="900" b="1" dirty="0"/>
                        <a:t>Part time</a:t>
                      </a:r>
                      <a:endParaRPr lang="en-GB" sz="900" b="1" dirty="0"/>
                    </a:p>
                  </a:txBody>
                  <a:tcPr/>
                </a:tc>
                <a:tc>
                  <a:txBody>
                    <a:bodyPr/>
                    <a:lstStyle/>
                    <a:p>
                      <a:pPr algn="just">
                        <a:spcAft>
                          <a:spcPts val="0"/>
                        </a:spcAft>
                      </a:pPr>
                      <a:r>
                        <a:rPr lang="en-US" sz="900">
                          <a:effectLst/>
                          <a:latin typeface="Tahoma" panose="020B0604030504040204" pitchFamily="34" charset="0"/>
                          <a:ea typeface="Liberation Sans Narrow"/>
                          <a:cs typeface="Liberation Sans Narrow"/>
                        </a:rPr>
                        <a:t>Casual</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dirty="0">
                          <a:effectLst/>
                          <a:latin typeface="Tahoma" panose="020B0604030504040204" pitchFamily="34" charset="0"/>
                          <a:ea typeface="Liberation Sans Narrow"/>
                          <a:cs typeface="Liberation Sans Narrow"/>
                        </a:rPr>
                        <a:t>2</a:t>
                      </a:r>
                      <a:endParaRPr lang="en-ZW" sz="900" dirty="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2</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7</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7</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9</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28.57%</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22.22%</a:t>
                      </a:r>
                      <a:endParaRPr lang="en-ZW" sz="9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360500401"/>
                  </a:ext>
                </a:extLst>
              </a:tr>
              <a:tr h="512754">
                <a:tc>
                  <a:txBody>
                    <a:bodyPr/>
                    <a:lstStyle/>
                    <a:p>
                      <a:r>
                        <a:rPr lang="en-US" sz="900" b="1" dirty="0"/>
                        <a:t>Casual</a:t>
                      </a:r>
                      <a:endParaRPr lang="en-GB" sz="900" b="1" dirty="0"/>
                    </a:p>
                  </a:txBody>
                  <a:tcPr/>
                </a:tc>
                <a:tc>
                  <a:txBody>
                    <a:bodyPr/>
                    <a:lstStyle/>
                    <a:p>
                      <a:pPr algn="just">
                        <a:spcAft>
                          <a:spcPts val="0"/>
                        </a:spcAft>
                      </a:pPr>
                      <a:r>
                        <a:rPr lang="en-US" sz="900">
                          <a:effectLst/>
                          <a:latin typeface="Tahoma" panose="020B0604030504040204" pitchFamily="34" charset="0"/>
                          <a:ea typeface="Liberation Sans Narrow"/>
                          <a:cs typeface="Liberation Sans Narrow"/>
                        </a:rPr>
                        <a:t>Outsourced</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a:effectLst/>
                          <a:latin typeface="Tahoma" panose="020B0604030504040204" pitchFamily="34" charset="0"/>
                          <a:ea typeface="Liberation Sans Narrow"/>
                          <a:cs typeface="Liberation Sans Narrow"/>
                        </a:rPr>
                        <a:t> </a:t>
                      </a:r>
                      <a:endParaRPr lang="en-ZW" sz="9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102090378"/>
                  </a:ext>
                </a:extLst>
              </a:tr>
              <a:tr h="296962">
                <a:tc>
                  <a:txBody>
                    <a:bodyPr/>
                    <a:lstStyle/>
                    <a:p>
                      <a:r>
                        <a:rPr lang="en-US" sz="900" b="1" dirty="0"/>
                        <a:t>Total</a:t>
                      </a:r>
                      <a:endParaRPr lang="en-GB" sz="900" b="1" dirty="0"/>
                    </a:p>
                  </a:txBody>
                  <a:tcPr/>
                </a:tc>
                <a:tc>
                  <a:txBody>
                    <a:bodyPr/>
                    <a:lstStyle/>
                    <a:p>
                      <a:pPr algn="just">
                        <a:spcAft>
                          <a:spcPts val="0"/>
                        </a:spcAft>
                      </a:pPr>
                      <a:r>
                        <a:rPr lang="en-US" sz="900" b="1">
                          <a:effectLst/>
                          <a:latin typeface="Tahoma" panose="020B0604030504040204" pitchFamily="34" charset="0"/>
                          <a:ea typeface="Liberation Sans Narrow"/>
                          <a:cs typeface="Liberation Sans Narrow"/>
                        </a:rPr>
                        <a:t>Overall</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1</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10</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11</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5</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32</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37</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48</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16.67%</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a:effectLst/>
                          <a:latin typeface="Tahoma" panose="020B0604030504040204" pitchFamily="34" charset="0"/>
                          <a:ea typeface="Liberation Sans Narrow"/>
                          <a:cs typeface="Liberation Sans Narrow"/>
                        </a:rPr>
                        <a:t>60.57%</a:t>
                      </a:r>
                      <a:endParaRPr lang="en-ZW" sz="9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900" b="1" dirty="0">
                          <a:effectLst/>
                          <a:latin typeface="Tahoma" panose="020B0604030504040204" pitchFamily="34" charset="0"/>
                          <a:ea typeface="Liberation Sans Narrow"/>
                          <a:cs typeface="Liberation Sans Narrow"/>
                        </a:rPr>
                        <a:t>45.30%</a:t>
                      </a:r>
                      <a:endParaRPr lang="en-ZW" sz="900" dirty="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3673204933"/>
                  </a:ext>
                </a:extLst>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a:t>
            </a:r>
            <a:r>
              <a:rPr lang="en-ZA" sz="3100" b="1" dirty="0">
                <a:solidFill>
                  <a:prstClr val="black"/>
                </a:solidFill>
                <a:latin typeface="+mn-lt"/>
                <a:ea typeface="+mn-ea"/>
                <a:cs typeface="+mn-cs"/>
              </a:rPr>
              <a:t>EMPLOYMENT </a:t>
            </a:r>
            <a:r>
              <a:rPr lang="en-GB" sz="3100" b="1" dirty="0">
                <a:latin typeface="+mn-lt"/>
                <a:ea typeface="Calibri" panose="020F0502020204030204" pitchFamily="34" charset="0"/>
                <a:cs typeface="Times New Roman" panose="02020603050405020304" pitchFamily="18" charset="0"/>
              </a:rPr>
              <a:t>EXPENDITURE- Gender Wage Gap Analysis</a:t>
            </a:r>
            <a:br>
              <a:rPr lang="en-GB" sz="3600" b="1" dirty="0">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1333499" y="4561514"/>
            <a:ext cx="10401301" cy="2045215"/>
          </a:xfrm>
        </p:spPr>
        <p:txBody>
          <a:bodyPr>
            <a:noAutofit/>
          </a:bodyPr>
          <a:lstStyle/>
          <a:p>
            <a:r>
              <a:rPr lang="en-US" sz="1600" dirty="0"/>
              <a:t>The gender wage gap is 0.07 which shows that men earn more than women.</a:t>
            </a:r>
            <a:endParaRPr lang="en-ZW" sz="1600" dirty="0"/>
          </a:p>
          <a:p>
            <a:r>
              <a:rPr lang="en-US" sz="1600" dirty="0"/>
              <a:t> </a:t>
            </a:r>
            <a:endParaRPr lang="en-ZW" sz="1600" dirty="0"/>
          </a:p>
          <a:p>
            <a:pPr algn="just">
              <a:lnSpc>
                <a:spcPct val="150000"/>
              </a:lnSpc>
              <a:spcBef>
                <a:spcPts val="0"/>
              </a:spcBef>
            </a:pPr>
            <a:r>
              <a:rPr lang="en-US" sz="1600" dirty="0">
                <a:latin typeface="Tahoma" panose="020B0604030504040204" pitchFamily="34" charset="0"/>
                <a:ea typeface="Tahoma" panose="020B0604030504040204" pitchFamily="34" charset="0"/>
                <a:cs typeface="Tahoma" panose="020B0604030504040204" pitchFamily="34" charset="0"/>
              </a:rPr>
              <a:t>T</a:t>
            </a:r>
            <a:r>
              <a:rPr lang="en-US" sz="1600" dirty="0">
                <a:ea typeface="Liberation Sans Narrow"/>
                <a:cs typeface="Liberation Sans Narrow"/>
              </a:rPr>
              <a:t>he wage gap reflect women have low earnings than men, the different levels occupied by women and men in the Council  due to the nature of jobs occupied </a:t>
            </a:r>
          </a:p>
          <a:p>
            <a:pPr algn="just">
              <a:lnSpc>
                <a:spcPct val="150000"/>
              </a:lnSpc>
              <a:spcBef>
                <a:spcPts val="0"/>
              </a:spcBef>
            </a:pPr>
            <a:r>
              <a:rPr lang="en-US" sz="1600" dirty="0">
                <a:ea typeface="Liberation Sans Narrow"/>
                <a:cs typeface="Liberation Sans Narrow"/>
              </a:rPr>
              <a:t>Council is recruiting to occupy the gender wage bill and also consider the provision of payment of maternity leave to casual workers </a:t>
            </a:r>
          </a:p>
        </p:txBody>
      </p:sp>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3" name="Table 3">
            <a:extLst>
              <a:ext uri="{FF2B5EF4-FFF2-40B4-BE49-F238E27FC236}">
                <a16:creationId xmlns:a16="http://schemas.microsoft.com/office/drawing/2014/main" id="{FDDB8F4A-1132-C16B-3AA9-41BB7C4B03A3}"/>
              </a:ext>
            </a:extLst>
          </p:cNvPr>
          <p:cNvGraphicFramePr>
            <a:graphicFrameLocks noGrp="1"/>
          </p:cNvGraphicFramePr>
          <p:nvPr>
            <p:extLst>
              <p:ext uri="{D42A27DB-BD31-4B8C-83A1-F6EECF244321}">
                <p14:modId xmlns:p14="http://schemas.microsoft.com/office/powerpoint/2010/main" val="206098744"/>
              </p:ext>
            </p:extLst>
          </p:nvPr>
        </p:nvGraphicFramePr>
        <p:xfrm>
          <a:off x="1524000" y="1371599"/>
          <a:ext cx="9753597" cy="2998888"/>
        </p:xfrm>
        <a:graphic>
          <a:graphicData uri="http://schemas.openxmlformats.org/drawingml/2006/table">
            <a:tbl>
              <a:tblPr firstRow="1" bandRow="1">
                <a:tableStyleId>{5C22544A-7EE6-4342-B048-85BDC9FD1C3A}</a:tableStyleId>
              </a:tblPr>
              <a:tblGrid>
                <a:gridCol w="1393371">
                  <a:extLst>
                    <a:ext uri="{9D8B030D-6E8A-4147-A177-3AD203B41FA5}">
                      <a16:colId xmlns:a16="http://schemas.microsoft.com/office/drawing/2014/main" val="445444153"/>
                    </a:ext>
                  </a:extLst>
                </a:gridCol>
                <a:gridCol w="1393371">
                  <a:extLst>
                    <a:ext uri="{9D8B030D-6E8A-4147-A177-3AD203B41FA5}">
                      <a16:colId xmlns:a16="http://schemas.microsoft.com/office/drawing/2014/main" val="982803546"/>
                    </a:ext>
                  </a:extLst>
                </a:gridCol>
                <a:gridCol w="1393371">
                  <a:extLst>
                    <a:ext uri="{9D8B030D-6E8A-4147-A177-3AD203B41FA5}">
                      <a16:colId xmlns:a16="http://schemas.microsoft.com/office/drawing/2014/main" val="776730977"/>
                    </a:ext>
                  </a:extLst>
                </a:gridCol>
                <a:gridCol w="1393371">
                  <a:extLst>
                    <a:ext uri="{9D8B030D-6E8A-4147-A177-3AD203B41FA5}">
                      <a16:colId xmlns:a16="http://schemas.microsoft.com/office/drawing/2014/main" val="1985300090"/>
                    </a:ext>
                  </a:extLst>
                </a:gridCol>
                <a:gridCol w="1393371">
                  <a:extLst>
                    <a:ext uri="{9D8B030D-6E8A-4147-A177-3AD203B41FA5}">
                      <a16:colId xmlns:a16="http://schemas.microsoft.com/office/drawing/2014/main" val="4102804951"/>
                    </a:ext>
                  </a:extLst>
                </a:gridCol>
                <a:gridCol w="1393371">
                  <a:extLst>
                    <a:ext uri="{9D8B030D-6E8A-4147-A177-3AD203B41FA5}">
                      <a16:colId xmlns:a16="http://schemas.microsoft.com/office/drawing/2014/main" val="2379562906"/>
                    </a:ext>
                  </a:extLst>
                </a:gridCol>
                <a:gridCol w="1393371">
                  <a:extLst>
                    <a:ext uri="{9D8B030D-6E8A-4147-A177-3AD203B41FA5}">
                      <a16:colId xmlns:a16="http://schemas.microsoft.com/office/drawing/2014/main" val="3514266973"/>
                    </a:ext>
                  </a:extLst>
                </a:gridCol>
              </a:tblGrid>
              <a:tr h="825862">
                <a:tc>
                  <a:txBody>
                    <a:bodyPr/>
                    <a:lstStyle/>
                    <a:p>
                      <a:endParaRPr lang="en-GB" dirty="0"/>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a16="http://schemas.microsoft.com/office/drawing/2014/main" val="1236258915"/>
                  </a:ext>
                </a:extLst>
              </a:tr>
              <a:tr h="521122">
                <a:tc>
                  <a:txBody>
                    <a:bodyPr/>
                    <a:lstStyle/>
                    <a:p>
                      <a:r>
                        <a:rPr lang="en-US" b="1" dirty="0"/>
                        <a:t>Full Time</a:t>
                      </a:r>
                      <a:endParaRPr lang="en-GB" b="1" dirty="0"/>
                    </a:p>
                  </a:txBody>
                  <a:tcPr/>
                </a:tc>
                <a:tc>
                  <a:txBody>
                    <a:bodyPr/>
                    <a:lstStyle/>
                    <a:p>
                      <a:pPr algn="just">
                        <a:spcAft>
                          <a:spcPts val="0"/>
                        </a:spcAft>
                      </a:pPr>
                      <a:r>
                        <a:rPr lang="en-US" sz="1600">
                          <a:effectLst/>
                          <a:latin typeface="Tahoma" panose="020B0604030504040204" pitchFamily="34" charset="0"/>
                          <a:ea typeface="Liberation Sans Narrow"/>
                          <a:cs typeface="Liberation Sans Narrow"/>
                        </a:rPr>
                        <a:t>9</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4761</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529</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30</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17700</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590</a:t>
                      </a:r>
                      <a:endParaRPr lang="en-ZW" sz="20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771097803"/>
                  </a:ext>
                </a:extLst>
              </a:tr>
              <a:tr h="521122">
                <a:tc>
                  <a:txBody>
                    <a:bodyPr/>
                    <a:lstStyle/>
                    <a:p>
                      <a:r>
                        <a:rPr lang="en-US" b="1" dirty="0"/>
                        <a:t>Casual </a:t>
                      </a:r>
                      <a:endParaRPr lang="en-GB" b="1" dirty="0"/>
                    </a:p>
                  </a:txBody>
                  <a:tcPr/>
                </a:tc>
                <a:tc>
                  <a:txBody>
                    <a:bodyPr/>
                    <a:lstStyle/>
                    <a:p>
                      <a:pPr algn="just">
                        <a:spcAft>
                          <a:spcPts val="0"/>
                        </a:spcAft>
                      </a:pPr>
                      <a:r>
                        <a:rPr lang="en-US" sz="1600" dirty="0">
                          <a:effectLst/>
                          <a:latin typeface="Tahoma" panose="020B0604030504040204" pitchFamily="34" charset="0"/>
                          <a:ea typeface="Liberation Sans Narrow"/>
                          <a:cs typeface="Liberation Sans Narrow"/>
                        </a:rPr>
                        <a:t>2</a:t>
                      </a:r>
                      <a:endParaRPr lang="en-ZW" sz="2000" dirty="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7440</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310</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7</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26040</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a:effectLst/>
                          <a:latin typeface="Tahoma" panose="020B0604030504040204" pitchFamily="34" charset="0"/>
                          <a:ea typeface="Liberation Sans Narrow"/>
                          <a:cs typeface="Liberation Sans Narrow"/>
                        </a:rPr>
                        <a:t>310</a:t>
                      </a:r>
                      <a:endParaRPr lang="en-ZW" sz="20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78367155"/>
                  </a:ext>
                </a:extLst>
              </a:tr>
              <a:tr h="521122">
                <a:tc>
                  <a:txBody>
                    <a:bodyPr/>
                    <a:lstStyle/>
                    <a:p>
                      <a:r>
                        <a:rPr lang="en-US" b="1" dirty="0"/>
                        <a:t>Part time</a:t>
                      </a:r>
                      <a:endParaRPr lang="en-GB" b="1" dirty="0"/>
                    </a:p>
                  </a:txBody>
                  <a:tcPr/>
                </a:tc>
                <a:tc>
                  <a:txBody>
                    <a:bodyPr/>
                    <a:lstStyle/>
                    <a:p>
                      <a:pPr algn="just">
                        <a:spcAft>
                          <a:spcPts val="0"/>
                        </a:spcAft>
                      </a:pPr>
                      <a:r>
                        <a:rPr lang="en-US" sz="1600">
                          <a:effectLst/>
                          <a:latin typeface="Tahoma" panose="020B0604030504040204" pitchFamily="34" charset="0"/>
                          <a:ea typeface="Liberation Sans Narrow"/>
                          <a:cs typeface="Liberation Sans Narrow"/>
                        </a:rPr>
                        <a:t> </a:t>
                      </a:r>
                      <a:endParaRPr lang="en-ZW" sz="20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1600" dirty="0">
                          <a:effectLst/>
                          <a:latin typeface="Tahoma" panose="020B0604030504040204" pitchFamily="34" charset="0"/>
                          <a:ea typeface="Liberation Sans Narrow"/>
                          <a:cs typeface="Liberation Sans Narrow"/>
                        </a:rPr>
                        <a:t> </a:t>
                      </a:r>
                      <a:endParaRPr lang="en-ZW" sz="2000" dirty="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1600">
                          <a:effectLst/>
                          <a:latin typeface="Tahoma" panose="020B0604030504040204" pitchFamily="34" charset="0"/>
                          <a:ea typeface="Liberation Sans Narrow"/>
                          <a:cs typeface="Liberation Sans Narrow"/>
                        </a:rPr>
                        <a:t> </a:t>
                      </a:r>
                      <a:endParaRPr lang="en-ZW" sz="20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1600">
                          <a:effectLst/>
                          <a:latin typeface="Tahoma" panose="020B0604030504040204" pitchFamily="34" charset="0"/>
                          <a:ea typeface="Liberation Sans Narrow"/>
                          <a:cs typeface="Liberation Sans Narrow"/>
                        </a:rPr>
                        <a:t> </a:t>
                      </a:r>
                      <a:endParaRPr lang="en-ZW" sz="20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1600">
                          <a:effectLst/>
                          <a:latin typeface="Tahoma" panose="020B0604030504040204" pitchFamily="34" charset="0"/>
                          <a:ea typeface="Liberation Sans Narrow"/>
                          <a:cs typeface="Liberation Sans Narrow"/>
                        </a:rPr>
                        <a:t> </a:t>
                      </a:r>
                      <a:endParaRPr lang="en-ZW" sz="2000">
                        <a:effectLst/>
                        <a:latin typeface="Liberation Sans Narrow"/>
                        <a:ea typeface="Liberation Sans Narrow"/>
                        <a:cs typeface="Liberation Sans Narrow"/>
                      </a:endParaRPr>
                    </a:p>
                  </a:txBody>
                  <a:tcPr marL="68580" marR="68580" marT="0" marB="0"/>
                </a:tc>
                <a:tc>
                  <a:txBody>
                    <a:bodyPr/>
                    <a:lstStyle/>
                    <a:p>
                      <a:pPr algn="just">
                        <a:spcAft>
                          <a:spcPts val="0"/>
                        </a:spcAft>
                      </a:pPr>
                      <a:r>
                        <a:rPr lang="en-US" sz="1600">
                          <a:effectLst/>
                          <a:latin typeface="Tahoma" panose="020B0604030504040204" pitchFamily="34" charset="0"/>
                          <a:ea typeface="Liberation Sans Narrow"/>
                          <a:cs typeface="Liberation Sans Narrow"/>
                        </a:rPr>
                        <a:t> </a:t>
                      </a:r>
                      <a:endParaRPr lang="en-ZW" sz="20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51382914"/>
                  </a:ext>
                </a:extLst>
              </a:tr>
              <a:tr h="521122">
                <a:tc>
                  <a:txBody>
                    <a:bodyPr/>
                    <a:lstStyle/>
                    <a:p>
                      <a:r>
                        <a:rPr lang="en-US" b="1" dirty="0"/>
                        <a:t>Total</a:t>
                      </a:r>
                      <a:endParaRPr lang="en-GB" b="1" dirty="0"/>
                    </a:p>
                  </a:txBody>
                  <a:tcPr/>
                </a:tc>
                <a:tc>
                  <a:txBody>
                    <a:bodyPr/>
                    <a:lstStyle/>
                    <a:p>
                      <a:pPr algn="r">
                        <a:spcAft>
                          <a:spcPts val="0"/>
                        </a:spcAft>
                      </a:pPr>
                      <a:r>
                        <a:rPr lang="en-US" sz="1600" b="1">
                          <a:effectLst/>
                          <a:latin typeface="Tahoma" panose="020B0604030504040204" pitchFamily="34" charset="0"/>
                          <a:ea typeface="Liberation Sans Narrow"/>
                          <a:cs typeface="Liberation Sans Narrow"/>
                        </a:rPr>
                        <a:t>11</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b="1">
                          <a:effectLst/>
                          <a:latin typeface="Tahoma" panose="020B0604030504040204" pitchFamily="34" charset="0"/>
                          <a:ea typeface="Liberation Sans Narrow"/>
                          <a:cs typeface="Liberation Sans Narrow"/>
                        </a:rPr>
                        <a:t>12201</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b="1">
                          <a:effectLst/>
                          <a:latin typeface="Tahoma" panose="020B0604030504040204" pitchFamily="34" charset="0"/>
                          <a:ea typeface="Liberation Sans Narrow"/>
                          <a:cs typeface="Liberation Sans Narrow"/>
                        </a:rPr>
                        <a:t>839</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b="1">
                          <a:effectLst/>
                          <a:latin typeface="Tahoma" panose="020B0604030504040204" pitchFamily="34" charset="0"/>
                          <a:ea typeface="Liberation Sans Narrow"/>
                          <a:cs typeface="Liberation Sans Narrow"/>
                        </a:rPr>
                        <a:t>37</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b="1">
                          <a:effectLst/>
                          <a:latin typeface="Tahoma" panose="020B0604030504040204" pitchFamily="34" charset="0"/>
                          <a:ea typeface="Liberation Sans Narrow"/>
                          <a:cs typeface="Liberation Sans Narrow"/>
                        </a:rPr>
                        <a:t>43740</a:t>
                      </a:r>
                      <a:endParaRPr lang="en-ZW" sz="20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600" b="1" dirty="0">
                          <a:effectLst/>
                          <a:latin typeface="Tahoma" panose="020B0604030504040204" pitchFamily="34" charset="0"/>
                          <a:ea typeface="Liberation Sans Narrow"/>
                          <a:cs typeface="Liberation Sans Narrow"/>
                        </a:rPr>
                        <a:t>900</a:t>
                      </a:r>
                      <a:endParaRPr lang="en-ZW" sz="2000" dirty="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graphicFrame>
        <p:nvGraphicFramePr>
          <p:cNvPr id="11" name="Table 11">
            <a:extLst>
              <a:ext uri="{FF2B5EF4-FFF2-40B4-BE49-F238E27FC236}">
                <a16:creationId xmlns:a16="http://schemas.microsoft.com/office/drawing/2014/main" id="{D0F973FA-FA39-AE65-B4B1-A37529B32059}"/>
              </a:ext>
            </a:extLst>
          </p:cNvPr>
          <p:cNvGraphicFramePr>
            <a:graphicFrameLocks noGrp="1"/>
          </p:cNvGraphicFramePr>
          <p:nvPr>
            <p:ph sz="half" idx="1"/>
            <p:extLst>
              <p:ext uri="{D42A27DB-BD31-4B8C-83A1-F6EECF244321}">
                <p14:modId xmlns:p14="http://schemas.microsoft.com/office/powerpoint/2010/main" val="2704421069"/>
              </p:ext>
            </p:extLst>
          </p:nvPr>
        </p:nvGraphicFramePr>
        <p:xfrm>
          <a:off x="1219200" y="2036519"/>
          <a:ext cx="6248400" cy="3642966"/>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val="682454074"/>
                    </a:ext>
                  </a:extLst>
                </a:gridCol>
                <a:gridCol w="2082800">
                  <a:extLst>
                    <a:ext uri="{9D8B030D-6E8A-4147-A177-3AD203B41FA5}">
                      <a16:colId xmlns:a16="http://schemas.microsoft.com/office/drawing/2014/main" val="943299222"/>
                    </a:ext>
                  </a:extLst>
                </a:gridCol>
                <a:gridCol w="2082800">
                  <a:extLst>
                    <a:ext uri="{9D8B030D-6E8A-4147-A177-3AD203B41FA5}">
                      <a16:colId xmlns:a16="http://schemas.microsoft.com/office/drawing/2014/main" val="1054883141"/>
                    </a:ext>
                  </a:extLst>
                </a:gridCol>
              </a:tblGrid>
              <a:tr h="432303">
                <a:tc>
                  <a:txBody>
                    <a:bodyPr/>
                    <a:lstStyle/>
                    <a:p>
                      <a:pPr algn="just">
                        <a:lnSpc>
                          <a:spcPct val="107000"/>
                        </a:lnSpc>
                        <a:spcAft>
                          <a:spcPts val="0"/>
                        </a:spcAft>
                      </a:pPr>
                      <a:r>
                        <a:rPr lang="en-ZA" sz="1100" b="1" kern="100" dirty="0">
                          <a:solidFill>
                            <a:schemeClr val="tx1"/>
                          </a:solidFill>
                          <a:effectLst/>
                          <a:latin typeface="Tahoma" panose="020B0604030504040204" pitchFamily="34" charset="0"/>
                          <a:ea typeface="Times New Roman" panose="02020603050405020304" pitchFamily="18" charset="0"/>
                          <a:cs typeface="Liberation Sans Narrow"/>
                        </a:rPr>
                        <a:t>Type of Expenditure</a:t>
                      </a:r>
                      <a:endParaRPr lang="en-ZW" sz="1100" kern="100" dirty="0">
                        <a:solidFill>
                          <a:schemeClr val="tx1"/>
                        </a:solidFill>
                        <a:effectLst/>
                        <a:latin typeface="Liberation Sans Narrow"/>
                        <a:ea typeface="Liberation Sans Narrow"/>
                        <a:cs typeface="Liberation Sans Narrow"/>
                      </a:endParaRPr>
                    </a:p>
                  </a:txBody>
                  <a:tcPr marL="68580" marR="68580" marT="0" marB="0"/>
                </a:tc>
                <a:tc>
                  <a:txBody>
                    <a:bodyPr/>
                    <a:lstStyle/>
                    <a:p>
                      <a:pPr algn="just">
                        <a:lnSpc>
                          <a:spcPct val="107000"/>
                        </a:lnSpc>
                        <a:spcAft>
                          <a:spcPts val="0"/>
                        </a:spcAft>
                      </a:pPr>
                      <a:r>
                        <a:rPr lang="en-ZA" sz="1100" b="1" kern="100" dirty="0">
                          <a:solidFill>
                            <a:schemeClr val="tx1"/>
                          </a:solidFill>
                          <a:effectLst/>
                          <a:latin typeface="Tahoma" panose="020B0604030504040204" pitchFamily="34" charset="0"/>
                          <a:ea typeface="Times New Roman" panose="02020603050405020304" pitchFamily="18" charset="0"/>
                          <a:cs typeface="Liberation Sans Narrow"/>
                        </a:rPr>
                        <a:t>Amount </a:t>
                      </a:r>
                      <a:endParaRPr lang="en-ZW" sz="1100" kern="100" dirty="0">
                        <a:solidFill>
                          <a:schemeClr val="tx1"/>
                        </a:solidFill>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ZA" sz="1100" b="1" kern="100" dirty="0">
                          <a:solidFill>
                            <a:schemeClr val="tx1"/>
                          </a:solidFill>
                          <a:effectLst/>
                          <a:latin typeface="Tahoma" panose="020B0604030504040204" pitchFamily="34" charset="0"/>
                          <a:ea typeface="Times New Roman" panose="02020603050405020304" pitchFamily="18" charset="0"/>
                          <a:cs typeface="Liberation Sans Narrow"/>
                        </a:rPr>
                        <a:t>%</a:t>
                      </a:r>
                      <a:endParaRPr lang="en-ZW" sz="1100" kern="100" dirty="0">
                        <a:solidFill>
                          <a:schemeClr val="tx1"/>
                        </a:solidFill>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2507331684"/>
                  </a:ext>
                </a:extLst>
              </a:tr>
              <a:tr h="432303">
                <a:tc>
                  <a:txBody>
                    <a:bodyPr/>
                    <a:lstStyle/>
                    <a:p>
                      <a:pPr algn="just">
                        <a:lnSpc>
                          <a:spcPct val="107000"/>
                        </a:lnSpc>
                        <a:spcAft>
                          <a:spcPts val="0"/>
                        </a:spcAft>
                      </a:pPr>
                      <a:r>
                        <a:rPr lang="en-ZA" sz="1100" kern="100">
                          <a:solidFill>
                            <a:schemeClr val="tx1"/>
                          </a:solidFill>
                          <a:effectLst/>
                          <a:latin typeface="Tahoma" panose="020B0604030504040204" pitchFamily="34" charset="0"/>
                          <a:ea typeface="Times New Roman" panose="02020603050405020304" pitchFamily="18" charset="0"/>
                          <a:cs typeface="Liberation Sans Narrow"/>
                        </a:rPr>
                        <a:t>Gender Management System (GMS) </a:t>
                      </a:r>
                      <a:endParaRPr lang="en-ZW" sz="1100" kern="100">
                        <a:solidFill>
                          <a:schemeClr val="tx1"/>
                        </a:solidFill>
                        <a:effectLst/>
                        <a:latin typeface="Liberation Sans Narrow"/>
                        <a:ea typeface="Liberation Sans Narrow"/>
                        <a:cs typeface="Liberation Sans Narrow"/>
                      </a:endParaRPr>
                    </a:p>
                  </a:txBody>
                  <a:tcPr marL="68580" marR="68580" marT="0" marB="0"/>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         3,721,918,401.60 </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7.93%</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4077804582"/>
                  </a:ext>
                </a:extLst>
              </a:tr>
              <a:tr h="432303">
                <a:tc>
                  <a:txBody>
                    <a:bodyPr/>
                    <a:lstStyle/>
                    <a:p>
                      <a:pPr algn="just">
                        <a:lnSpc>
                          <a:spcPct val="107000"/>
                        </a:lnSpc>
                        <a:spcAft>
                          <a:spcPts val="0"/>
                        </a:spcAft>
                      </a:pPr>
                      <a:r>
                        <a:rPr lang="en-ZA" sz="1100" kern="100">
                          <a:solidFill>
                            <a:schemeClr val="tx1"/>
                          </a:solidFill>
                          <a:effectLst/>
                          <a:latin typeface="Tahoma" panose="020B0604030504040204" pitchFamily="34" charset="0"/>
                          <a:ea typeface="Times New Roman" panose="02020603050405020304" pitchFamily="18" charset="0"/>
                          <a:cs typeface="Liberation Sans Narrow"/>
                        </a:rPr>
                        <a:t>Employment expenditure (Human Capital Expenditure)</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           6,430,678,306.08 </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29.76%</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394243104"/>
                  </a:ext>
                </a:extLst>
              </a:tr>
              <a:tr h="432303">
                <a:tc>
                  <a:txBody>
                    <a:bodyPr/>
                    <a:lstStyle/>
                    <a:p>
                      <a:pPr algn="just">
                        <a:lnSpc>
                          <a:spcPct val="107000"/>
                        </a:lnSpc>
                        <a:spcAft>
                          <a:spcPts val="0"/>
                        </a:spcAft>
                      </a:pPr>
                      <a:r>
                        <a:rPr lang="en-ZA" sz="1100" kern="100">
                          <a:solidFill>
                            <a:schemeClr val="tx1"/>
                          </a:solidFill>
                          <a:effectLst/>
                          <a:latin typeface="Tahoma" panose="020B0604030504040204" pitchFamily="34" charset="0"/>
                          <a:ea typeface="Times New Roman" panose="02020603050405020304" pitchFamily="18" charset="0"/>
                          <a:cs typeface="Liberation Sans Narrow"/>
                        </a:rPr>
                        <a:t>Gender Specific Programming</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          20,817,975,736.32 </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44.35%</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1047786220"/>
                  </a:ext>
                </a:extLst>
              </a:tr>
              <a:tr h="466831">
                <a:tc>
                  <a:txBody>
                    <a:bodyPr/>
                    <a:lstStyle/>
                    <a:p>
                      <a:pPr algn="just">
                        <a:lnSpc>
                          <a:spcPct val="107000"/>
                        </a:lnSpc>
                        <a:spcAft>
                          <a:spcPts val="0"/>
                        </a:spcAft>
                      </a:pPr>
                      <a:r>
                        <a:rPr lang="en-ZA" sz="1100" kern="100">
                          <a:solidFill>
                            <a:schemeClr val="tx1"/>
                          </a:solidFill>
                          <a:effectLst/>
                          <a:latin typeface="Tahoma" panose="020B0604030504040204" pitchFamily="34" charset="0"/>
                          <a:ea typeface="Times New Roman" panose="02020603050405020304" pitchFamily="18" charset="0"/>
                          <a:cs typeface="Liberation Sans Narrow"/>
                        </a:rPr>
                        <a:t>Mainstream Programmes </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          13,966,063,212.64 </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US" sz="1100" kern="100">
                          <a:solidFill>
                            <a:schemeClr val="tx1"/>
                          </a:solidFill>
                          <a:effectLst/>
                          <a:latin typeface="Tahoma" panose="020B0604030504040204" pitchFamily="34" charset="0"/>
                          <a:ea typeface="Liberation Sans Narrow"/>
                          <a:cs typeface="Liberation Sans Narrow"/>
                        </a:rPr>
                        <a:t>           </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29.76%</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3011723800"/>
                  </a:ext>
                </a:extLst>
              </a:tr>
              <a:tr h="466831">
                <a:tc>
                  <a:txBody>
                    <a:bodyPr/>
                    <a:lstStyle/>
                    <a:p>
                      <a:pPr algn="just">
                        <a:lnSpc>
                          <a:spcPct val="107000"/>
                        </a:lnSpc>
                        <a:spcAft>
                          <a:spcPts val="0"/>
                        </a:spcAft>
                      </a:pPr>
                      <a:r>
                        <a:rPr lang="en-ZA" sz="1100" kern="100">
                          <a:solidFill>
                            <a:schemeClr val="tx1"/>
                          </a:solidFill>
                          <a:effectLst/>
                          <a:latin typeface="Tahoma" panose="020B0604030504040204" pitchFamily="34" charset="0"/>
                          <a:ea typeface="Times New Roman" panose="02020603050405020304" pitchFamily="18" charset="0"/>
                          <a:cs typeface="Liberation Sans Narrow"/>
                        </a:rPr>
                        <a:t>Other</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US" sz="1100" kern="100">
                          <a:solidFill>
                            <a:schemeClr val="tx1"/>
                          </a:solidFill>
                          <a:effectLst/>
                          <a:latin typeface="Tahoma" panose="020B0604030504040204" pitchFamily="34" charset="0"/>
                          <a:ea typeface="Liberation Sans Narrow"/>
                          <a:cs typeface="Liberation Sans Narrow"/>
                        </a:rPr>
                        <a:t>1,998,976,000.00</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 </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A" sz="1100" kern="100">
                          <a:solidFill>
                            <a:schemeClr val="tx1"/>
                          </a:solidFill>
                          <a:effectLst/>
                          <a:latin typeface="Tahoma" panose="020B0604030504040204" pitchFamily="34" charset="0"/>
                          <a:ea typeface="Liberation Sans Narrow"/>
                          <a:cs typeface="Liberation Sans Narrow"/>
                        </a:rPr>
                        <a:t>4.26%</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2743989095"/>
                  </a:ext>
                </a:extLst>
              </a:tr>
              <a:tr h="432303">
                <a:tc>
                  <a:txBody>
                    <a:bodyPr/>
                    <a:lstStyle/>
                    <a:p>
                      <a:pPr algn="just">
                        <a:lnSpc>
                          <a:spcPct val="107000"/>
                        </a:lnSpc>
                        <a:spcAft>
                          <a:spcPts val="0"/>
                        </a:spcAft>
                      </a:pPr>
                      <a:r>
                        <a:rPr lang="en-ZA" sz="1100" b="1" kern="100">
                          <a:solidFill>
                            <a:schemeClr val="tx1"/>
                          </a:solidFill>
                          <a:effectLst/>
                          <a:latin typeface="Tahoma" panose="020B0604030504040204" pitchFamily="34" charset="0"/>
                          <a:ea typeface="Times New Roman" panose="02020603050405020304" pitchFamily="18" charset="0"/>
                          <a:cs typeface="Liberation Sans Narrow"/>
                        </a:rPr>
                        <a:t>Total </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US" sz="1100" b="1" kern="100">
                          <a:solidFill>
                            <a:schemeClr val="tx1"/>
                          </a:solidFill>
                          <a:effectLst/>
                          <a:latin typeface="Tahoma" panose="020B0604030504040204" pitchFamily="34" charset="0"/>
                          <a:ea typeface="Liberation Sans Narrow"/>
                          <a:cs typeface="Liberation Sans Narrow"/>
                        </a:rPr>
                        <a:t>      46,935,611,656.64 </a:t>
                      </a:r>
                      <a:endParaRPr lang="en-ZW" sz="1100" kern="10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b="1" kern="10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a:solidFill>
                          <a:schemeClr val="tx1"/>
                        </a:solidFill>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b="1" kern="100" dirty="0">
                          <a:solidFill>
                            <a:schemeClr val="tx1"/>
                          </a:solidFill>
                          <a:effectLst/>
                          <a:latin typeface="Tahoma" panose="020B0604030504040204" pitchFamily="34" charset="0"/>
                          <a:ea typeface="Liberation Sans Narrow"/>
                          <a:cs typeface="Liberation Sans Narrow"/>
                        </a:rPr>
                        <a:t>100.00%</a:t>
                      </a:r>
                      <a:endParaRPr lang="en-ZW" sz="1100" kern="100" dirty="0">
                        <a:solidFill>
                          <a:schemeClr val="tx1"/>
                        </a:solidFill>
                        <a:effectLst/>
                        <a:latin typeface="Liberation Sans Narrow"/>
                        <a:ea typeface="Liberation Sans Narrow"/>
                        <a:cs typeface="Liberation Sans Narrow"/>
                      </a:endParaRPr>
                    </a:p>
                    <a:p>
                      <a:pPr algn="r">
                        <a:lnSpc>
                          <a:spcPct val="107000"/>
                        </a:lnSpc>
                        <a:spcAft>
                          <a:spcPts val="0"/>
                        </a:spcAft>
                      </a:pPr>
                      <a:r>
                        <a:rPr lang="en-ZW" sz="1100" b="1" kern="100" dirty="0">
                          <a:solidFill>
                            <a:schemeClr val="tx1"/>
                          </a:solidFill>
                          <a:effectLst/>
                          <a:latin typeface="Tahoma" panose="020B0604030504040204" pitchFamily="34" charset="0"/>
                          <a:ea typeface="Times New Roman" panose="02020603050405020304" pitchFamily="18" charset="0"/>
                          <a:cs typeface="Liberation Sans Narrow"/>
                        </a:rPr>
                        <a:t> </a:t>
                      </a:r>
                      <a:endParaRPr lang="en-ZW" sz="1100" kern="100" dirty="0">
                        <a:solidFill>
                          <a:schemeClr val="tx1"/>
                        </a:solidFill>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4254108579"/>
                  </a:ext>
                </a:extLst>
              </a:tr>
              <a:tr h="432303">
                <a:tc>
                  <a:txBody>
                    <a:bodyPr/>
                    <a:lstStyle/>
                    <a:p>
                      <a:endParaRPr lang="en-GB" b="1" dirty="0">
                        <a:solidFill>
                          <a:schemeClr val="tx1"/>
                        </a:solidFill>
                      </a:endParaRPr>
                    </a:p>
                  </a:txBody>
                  <a:tcPr/>
                </a:tc>
                <a:tc>
                  <a:txBody>
                    <a:bodyPr/>
                    <a:lstStyle/>
                    <a:p>
                      <a:endParaRPr lang="en-GB" b="1" dirty="0">
                        <a:solidFill>
                          <a:schemeClr val="tx1"/>
                        </a:solidFill>
                      </a:endParaRPr>
                    </a:p>
                  </a:txBody>
                  <a:tcPr/>
                </a:tc>
                <a:tc>
                  <a:txBody>
                    <a:bodyPr/>
                    <a:lstStyle/>
                    <a:p>
                      <a:endParaRPr lang="en-GB" b="1" dirty="0">
                        <a:solidFill>
                          <a:schemeClr val="tx1"/>
                        </a:solidFill>
                      </a:endParaRPr>
                    </a:p>
                  </a:txBody>
                  <a:tcPr/>
                </a:tc>
                <a:extLst>
                  <a:ext uri="{0D108BD9-81ED-4DB2-BD59-A6C34878D82A}">
                    <a16:rowId xmlns:a16="http://schemas.microsoft.com/office/drawing/2014/main" val="1371162222"/>
                  </a:ext>
                </a:extLst>
              </a:tr>
            </a:tbl>
          </a:graphicData>
        </a:graphic>
      </p:graphicFrame>
      <p:sp>
        <p:nvSpPr>
          <p:cNvPr id="10" name="Content Placeholder 9">
            <a:extLst>
              <a:ext uri="{FF2B5EF4-FFF2-40B4-BE49-F238E27FC236}">
                <a16:creationId xmlns:a16="http://schemas.microsoft.com/office/drawing/2014/main" id="{69EDB863-4C76-4BD0-F6D0-211301A84896}"/>
              </a:ext>
            </a:extLst>
          </p:cNvPr>
          <p:cNvSpPr>
            <a:spLocks noGrp="1"/>
          </p:cNvSpPr>
          <p:nvPr>
            <p:ph sz="half" idx="2"/>
          </p:nvPr>
        </p:nvSpPr>
        <p:spPr>
          <a:xfrm>
            <a:off x="7467600" y="1592318"/>
            <a:ext cx="3208282" cy="3741683"/>
          </a:xfrm>
        </p:spPr>
        <p:txBody>
          <a:bodyPr>
            <a:normAutofit/>
          </a:bodyPr>
          <a:lstStyle/>
          <a:p>
            <a:r>
              <a:rPr lang="en-US" sz="2400" dirty="0"/>
              <a:t>Draw Pie chart here</a:t>
            </a:r>
          </a:p>
          <a:p>
            <a:endParaRPr lang="en-GB" sz="2400" dirty="0"/>
          </a:p>
        </p:txBody>
      </p:sp>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7" name="Chart 6">
            <a:extLst>
              <a:ext uri="{FF2B5EF4-FFF2-40B4-BE49-F238E27FC236}">
                <a16:creationId xmlns:a16="http://schemas.microsoft.com/office/drawing/2014/main" id="{075506D3-A178-4516-9EC9-8227FBBFE4C9}"/>
              </a:ext>
            </a:extLst>
          </p:cNvPr>
          <p:cNvGraphicFramePr/>
          <p:nvPr>
            <p:extLst>
              <p:ext uri="{D42A27DB-BD31-4B8C-83A1-F6EECF244321}">
                <p14:modId xmlns:p14="http://schemas.microsoft.com/office/powerpoint/2010/main" val="689480456"/>
              </p:ext>
            </p:extLst>
          </p:nvPr>
        </p:nvGraphicFramePr>
        <p:xfrm>
          <a:off x="7620000" y="1837759"/>
          <a:ext cx="3011489" cy="3527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588624" cy="1066801"/>
          </a:xfrm>
        </p:spPr>
        <p:txBody>
          <a:bodyPr>
            <a:noAutofit/>
          </a:bodyPr>
          <a:lstStyle/>
          <a:p>
            <a:pPr lvl="0" algn="l">
              <a:spcBef>
                <a:spcPct val="20000"/>
              </a:spcBef>
            </a:pPr>
            <a:r>
              <a:rPr lang="en-ZA" sz="2800" b="1" dirty="0">
                <a:solidFill>
                  <a:prstClr val="black"/>
                </a:solidFill>
                <a:ea typeface="+mn-ea"/>
                <a:cs typeface="+mn-cs"/>
              </a:rPr>
              <a:t>V. EXPENDITURE- ANALYSIS OF ONE SECTOR =HOUSING ALLOCATION</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47179193"/>
              </p:ext>
            </p:extLst>
          </p:nvPr>
        </p:nvGraphicFramePr>
        <p:xfrm>
          <a:off x="914400" y="1752601"/>
          <a:ext cx="10588626" cy="3083721"/>
        </p:xfrm>
        <a:graphic>
          <a:graphicData uri="http://schemas.openxmlformats.org/drawingml/2006/table">
            <a:tbl>
              <a:tblPr firstRow="1" firstCol="1" bandRow="1">
                <a:tableStyleId>{5C22544A-7EE6-4342-B048-85BDC9FD1C3A}</a:tableStyleId>
              </a:tblPr>
              <a:tblGrid>
                <a:gridCol w="1488762">
                  <a:extLst>
                    <a:ext uri="{9D8B030D-6E8A-4147-A177-3AD203B41FA5}">
                      <a16:colId xmlns:a16="http://schemas.microsoft.com/office/drawing/2014/main" val="3936495378"/>
                    </a:ext>
                  </a:extLst>
                </a:gridCol>
                <a:gridCol w="709437">
                  <a:extLst>
                    <a:ext uri="{9D8B030D-6E8A-4147-A177-3AD203B41FA5}">
                      <a16:colId xmlns:a16="http://schemas.microsoft.com/office/drawing/2014/main" val="714574526"/>
                    </a:ext>
                  </a:extLst>
                </a:gridCol>
                <a:gridCol w="859796">
                  <a:extLst>
                    <a:ext uri="{9D8B030D-6E8A-4147-A177-3AD203B41FA5}">
                      <a16:colId xmlns:a16="http://schemas.microsoft.com/office/drawing/2014/main" val="3020788596"/>
                    </a:ext>
                  </a:extLst>
                </a:gridCol>
                <a:gridCol w="919092">
                  <a:extLst>
                    <a:ext uri="{9D8B030D-6E8A-4147-A177-3AD203B41FA5}">
                      <a16:colId xmlns:a16="http://schemas.microsoft.com/office/drawing/2014/main" val="211564666"/>
                    </a:ext>
                  </a:extLst>
                </a:gridCol>
                <a:gridCol w="514608">
                  <a:extLst>
                    <a:ext uri="{9D8B030D-6E8A-4147-A177-3AD203B41FA5}">
                      <a16:colId xmlns:a16="http://schemas.microsoft.com/office/drawing/2014/main" val="671727174"/>
                    </a:ext>
                  </a:extLst>
                </a:gridCol>
                <a:gridCol w="855561">
                  <a:extLst>
                    <a:ext uri="{9D8B030D-6E8A-4147-A177-3AD203B41FA5}">
                      <a16:colId xmlns:a16="http://schemas.microsoft.com/office/drawing/2014/main" val="21364279"/>
                    </a:ext>
                  </a:extLst>
                </a:gridCol>
                <a:gridCol w="934445">
                  <a:extLst>
                    <a:ext uri="{9D8B030D-6E8A-4147-A177-3AD203B41FA5}">
                      <a16:colId xmlns:a16="http://schemas.microsoft.com/office/drawing/2014/main" val="2568838607"/>
                    </a:ext>
                  </a:extLst>
                </a:gridCol>
                <a:gridCol w="652499">
                  <a:extLst>
                    <a:ext uri="{9D8B030D-6E8A-4147-A177-3AD203B41FA5}">
                      <a16:colId xmlns:a16="http://schemas.microsoft.com/office/drawing/2014/main" val="1379655292"/>
                    </a:ext>
                  </a:extLst>
                </a:gridCol>
                <a:gridCol w="679023">
                  <a:extLst>
                    <a:ext uri="{9D8B030D-6E8A-4147-A177-3AD203B41FA5}">
                      <a16:colId xmlns:a16="http://schemas.microsoft.com/office/drawing/2014/main" val="459410033"/>
                    </a:ext>
                  </a:extLst>
                </a:gridCol>
                <a:gridCol w="830148">
                  <a:extLst>
                    <a:ext uri="{9D8B030D-6E8A-4147-A177-3AD203B41FA5}">
                      <a16:colId xmlns:a16="http://schemas.microsoft.com/office/drawing/2014/main" val="1082926060"/>
                    </a:ext>
                  </a:extLst>
                </a:gridCol>
                <a:gridCol w="648025">
                  <a:extLst>
                    <a:ext uri="{9D8B030D-6E8A-4147-A177-3AD203B41FA5}">
                      <a16:colId xmlns:a16="http://schemas.microsoft.com/office/drawing/2014/main" val="3849156041"/>
                    </a:ext>
                  </a:extLst>
                </a:gridCol>
                <a:gridCol w="792028">
                  <a:extLst>
                    <a:ext uri="{9D8B030D-6E8A-4147-A177-3AD203B41FA5}">
                      <a16:colId xmlns:a16="http://schemas.microsoft.com/office/drawing/2014/main" val="3398442369"/>
                    </a:ext>
                  </a:extLst>
                </a:gridCol>
                <a:gridCol w="705202">
                  <a:extLst>
                    <a:ext uri="{9D8B030D-6E8A-4147-A177-3AD203B41FA5}">
                      <a16:colId xmlns:a16="http://schemas.microsoft.com/office/drawing/2014/main" val="2048575833"/>
                    </a:ext>
                  </a:extLst>
                </a:gridCol>
              </a:tblGrid>
              <a:tr h="388136">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kern="1200">
                          <a:effectLst/>
                        </a:rPr>
                        <a:t>Women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kern="1200">
                          <a:effectLst/>
                        </a:rPr>
                        <a:t>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29213304"/>
                  </a:ext>
                </a:extLst>
              </a:tr>
              <a:tr h="388136">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635817430"/>
                  </a:ext>
                </a:extLst>
              </a:tr>
              <a:tr h="782258">
                <a:tc>
                  <a:txBody>
                    <a:bodyPr/>
                    <a:lstStyle/>
                    <a:p>
                      <a:pPr>
                        <a:lnSpc>
                          <a:spcPct val="107000"/>
                        </a:lnSpc>
                        <a:spcAft>
                          <a:spcPts val="800"/>
                        </a:spcAft>
                      </a:pP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782843474"/>
                  </a:ext>
                </a:extLst>
              </a:tr>
              <a:tr h="388136">
                <a:tc>
                  <a:txBody>
                    <a:bodyPr/>
                    <a:lstStyle/>
                    <a:p>
                      <a:pPr>
                        <a:lnSpc>
                          <a:spcPct val="107000"/>
                        </a:lnSpc>
                        <a:spcAft>
                          <a:spcPts val="800"/>
                        </a:spcAft>
                      </a:pPr>
                      <a:r>
                        <a:rPr lang="en-ZA" sz="2000" kern="1200">
                          <a:effectLst/>
                        </a:rPr>
                        <a:t>Education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35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125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21</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195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23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00" dirty="0">
                          <a:effectLst/>
                        </a:rPr>
                        <a:t>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latin typeface="Calibri" panose="020F0502020204030204" pitchFamily="34" charset="0"/>
                          <a:ea typeface="Calibri" panose="020F0502020204030204" pitchFamily="34" charset="0"/>
                          <a:cs typeface="Arial" panose="020B0604020202020204" pitchFamily="34" charset="0"/>
                        </a:rPr>
                        <a:t>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46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339828360"/>
                  </a:ext>
                </a:extLst>
              </a:tr>
              <a:tr h="388136">
                <a:tc>
                  <a:txBody>
                    <a:bodyPr/>
                    <a:lstStyle/>
                    <a:p>
                      <a:pPr>
                        <a:lnSpc>
                          <a:spcPct val="107000"/>
                        </a:lnSpc>
                        <a:spcAft>
                          <a:spcPts val="800"/>
                        </a:spcAft>
                      </a:pPr>
                      <a:r>
                        <a:rPr lang="en-ZA" sz="2000" kern="1200">
                          <a:effectLst/>
                        </a:rPr>
                        <a:t>Housing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pPr>
                      <a:r>
                        <a:rPr lang="en-ZA" sz="2000" kern="100" dirty="0">
                          <a:effectLst/>
                          <a:latin typeface="Calibri" panose="020F0502020204030204" pitchFamily="34" charset="0"/>
                          <a:cs typeface="Arial" panose="020B0604020202020204" pitchFamily="34" charset="0"/>
                        </a:rPr>
                        <a:t>20</a:t>
                      </a:r>
                    </a:p>
                  </a:txBody>
                  <a:tcPr marL="68580" marR="68580" marT="9525" marB="0"/>
                </a:tc>
                <a:tc>
                  <a:txBody>
                    <a:bodyPr/>
                    <a:lstStyle/>
                    <a:p>
                      <a:pPr>
                        <a:lnSpc>
                          <a:spcPct val="107000"/>
                        </a:lnSpc>
                        <a:spcAft>
                          <a:spcPts val="800"/>
                        </a:spcAft>
                      </a:pPr>
                      <a:r>
                        <a:rPr lang="en-ZA" sz="2000" kern="1200" dirty="0">
                          <a:effectLst/>
                          <a:latin typeface="Calibri" panose="020F0502020204030204" pitchFamily="34" charset="0"/>
                          <a:ea typeface="Calibri" panose="020F0502020204030204" pitchFamily="34" charset="0"/>
                          <a:cs typeface="Arial" panose="020B0604020202020204" pitchFamily="34" charset="0"/>
                        </a:rPr>
                        <a:t>52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latin typeface="Calibri" panose="020F0502020204030204" pitchFamily="34" charset="0"/>
                          <a:ea typeface="Calibri" panose="020F0502020204030204" pitchFamily="34" charset="0"/>
                          <a:cs typeface="Arial" panose="020B0604020202020204" pitchFamily="34" charset="0"/>
                        </a:rPr>
                        <a:t>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80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0 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25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89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75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48</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237</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437385966"/>
                  </a:ext>
                </a:extLst>
              </a:tr>
              <a:tr h="388136">
                <a:tc>
                  <a:txBody>
                    <a:bodyPr/>
                    <a:lstStyle/>
                    <a:p>
                      <a:pPr>
                        <a:lnSpc>
                          <a:spcPct val="107000"/>
                        </a:lnSpc>
                        <a:spcAft>
                          <a:spcPts val="800"/>
                        </a:spcAft>
                      </a:pPr>
                      <a:r>
                        <a:rPr lang="en-ZA" sz="2000" kern="1200" dirty="0">
                          <a:effectLst/>
                        </a:rPr>
                        <a:t>Total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55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177</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26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275</a:t>
                      </a:r>
                    </a:p>
                    <a:p>
                      <a:pPr>
                        <a:lnSpc>
                          <a:spcPct val="107000"/>
                        </a:lnSpc>
                        <a:spcAft>
                          <a:spcPts val="800"/>
                        </a:spcAft>
                      </a:pP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40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93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75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52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283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456324611"/>
                  </a:ext>
                </a:extLst>
              </a:tr>
            </a:tbl>
          </a:graphicData>
        </a:graphic>
      </p:graphicFrame>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23626046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3" name="Content Placeholder 2"/>
          <p:cNvSpPr>
            <a:spLocks noGrp="1"/>
          </p:cNvSpPr>
          <p:nvPr>
            <p:ph sz="half" idx="1"/>
          </p:nvPr>
        </p:nvSpPr>
        <p:spPr/>
        <p:txBody>
          <a:bodyPr>
            <a:normAutofit/>
          </a:bodyPr>
          <a:lstStyle/>
          <a:p>
            <a:r>
              <a:rPr lang="en-US" dirty="0"/>
              <a:t>Women who wish to enter into business ventures are being encouraged through savings clubs and opportunities are equally accorded to both men and women for stand seekers. Flea Markets and Green Markets are mostly allocated to women since they are affordable.</a:t>
            </a:r>
          </a:p>
          <a:p>
            <a:r>
              <a:rPr lang="en-US" dirty="0"/>
              <a:t>The data is sex disaggregated.</a:t>
            </a:r>
          </a:p>
          <a:p>
            <a:endParaRPr lang="en-ZA" dirty="0"/>
          </a:p>
        </p:txBody>
      </p:sp>
      <p:sp>
        <p:nvSpPr>
          <p:cNvPr id="10" name="Content Placeholder 9">
            <a:extLst>
              <a:ext uri="{FF2B5EF4-FFF2-40B4-BE49-F238E27FC236}">
                <a16:creationId xmlns:a16="http://schemas.microsoft.com/office/drawing/2014/main" id="{69EDB863-4C76-4BD0-F6D0-211301A84896}"/>
              </a:ext>
            </a:extLst>
          </p:cNvPr>
          <p:cNvSpPr>
            <a:spLocks noGrp="1"/>
          </p:cNvSpPr>
          <p:nvPr>
            <p:ph sz="half" idx="2"/>
          </p:nvPr>
        </p:nvSpPr>
        <p:spPr>
          <a:xfrm>
            <a:off x="6096000" y="1663424"/>
            <a:ext cx="4419600" cy="4735362"/>
          </a:xfrm>
        </p:spPr>
        <p:txBody>
          <a:bodyPr>
            <a:normAutofit/>
          </a:bodyPr>
          <a:lstStyle/>
          <a:p>
            <a:pPr marL="0" indent="0">
              <a:buNone/>
            </a:pPr>
            <a:endParaRPr lang="en-GB" sz="2400" dirty="0"/>
          </a:p>
        </p:txBody>
      </p:sp>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pic>
        <p:nvPicPr>
          <p:cNvPr id="11" name="Picture 10">
            <a:extLst>
              <a:ext uri="{FF2B5EF4-FFF2-40B4-BE49-F238E27FC236}">
                <a16:creationId xmlns:a16="http://schemas.microsoft.com/office/drawing/2014/main" id="{2B8594E3-D57F-41BD-A73A-AD77B5D47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2" y="3854024"/>
            <a:ext cx="4686298" cy="2259849"/>
          </a:xfrm>
          <a:prstGeom prst="rect">
            <a:avLst/>
          </a:prstGeom>
        </p:spPr>
      </p:pic>
      <p:pic>
        <p:nvPicPr>
          <p:cNvPr id="13" name="Picture 12">
            <a:extLst>
              <a:ext uri="{FF2B5EF4-FFF2-40B4-BE49-F238E27FC236}">
                <a16:creationId xmlns:a16="http://schemas.microsoft.com/office/drawing/2014/main" id="{1EF40B43-54AA-4018-B596-B02474068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758" y="1981199"/>
            <a:ext cx="4528930" cy="1702551"/>
          </a:xfrm>
          <a:prstGeom prst="rect">
            <a:avLst/>
          </a:prstGeom>
        </p:spPr>
      </p:pic>
    </p:spTree>
    <p:extLst>
      <p:ext uri="{BB962C8B-B14F-4D97-AF65-F5344CB8AC3E}">
        <p14:creationId xmlns:p14="http://schemas.microsoft.com/office/powerpoint/2010/main" val="18755558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 EXAMPLE  </a:t>
            </a:r>
            <a:endParaRPr lang="en-ZW" sz="2800" dirty="0">
              <a:solidFill>
                <a:prstClr val="black"/>
              </a:solidFill>
              <a:ea typeface="+mn-ea"/>
              <a:cs typeface="+mn-cs"/>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12638979"/>
              </p:ext>
            </p:extLst>
          </p:nvPr>
        </p:nvGraphicFramePr>
        <p:xfrm>
          <a:off x="1371600" y="1981200"/>
          <a:ext cx="8991600" cy="2819399"/>
        </p:xfrm>
        <a:graphic>
          <a:graphicData uri="http://schemas.openxmlformats.org/drawingml/2006/table">
            <a:tbl>
              <a:tblPr firstRow="1" firstCol="1" bandRow="1">
                <a:tableStyleId>{5C22544A-7EE6-4342-B048-85BDC9FD1C3A}</a:tableStyleId>
              </a:tblPr>
              <a:tblGrid>
                <a:gridCol w="3574393">
                  <a:extLst>
                    <a:ext uri="{9D8B030D-6E8A-4147-A177-3AD203B41FA5}">
                      <a16:colId xmlns:a16="http://schemas.microsoft.com/office/drawing/2014/main" val="2176365499"/>
                    </a:ext>
                  </a:extLst>
                </a:gridCol>
                <a:gridCol w="1983714">
                  <a:extLst>
                    <a:ext uri="{9D8B030D-6E8A-4147-A177-3AD203B41FA5}">
                      <a16:colId xmlns:a16="http://schemas.microsoft.com/office/drawing/2014/main" val="346331403"/>
                    </a:ext>
                  </a:extLst>
                </a:gridCol>
                <a:gridCol w="2073630">
                  <a:extLst>
                    <a:ext uri="{9D8B030D-6E8A-4147-A177-3AD203B41FA5}">
                      <a16:colId xmlns:a16="http://schemas.microsoft.com/office/drawing/2014/main" val="3019309887"/>
                    </a:ext>
                  </a:extLst>
                </a:gridCol>
                <a:gridCol w="1359863">
                  <a:extLst>
                    <a:ext uri="{9D8B030D-6E8A-4147-A177-3AD203B41FA5}">
                      <a16:colId xmlns:a16="http://schemas.microsoft.com/office/drawing/2014/main" val="1010328093"/>
                    </a:ext>
                  </a:extLst>
                </a:gridCol>
              </a:tblGrid>
              <a:tr h="497053">
                <a:tc>
                  <a:txBody>
                    <a:bodyPr/>
                    <a:lstStyle/>
                    <a:p>
                      <a:pPr>
                        <a:lnSpc>
                          <a:spcPct val="107000"/>
                        </a:lnSpc>
                        <a:spcAft>
                          <a:spcPts val="800"/>
                        </a:spcAft>
                      </a:pPr>
                      <a:r>
                        <a:rPr lang="en-ZA"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6009269"/>
                  </a:ext>
                </a:extLst>
              </a:tr>
              <a:tr h="381161">
                <a:tc>
                  <a:txBody>
                    <a:bodyPr/>
                    <a:lstStyle/>
                    <a:p>
                      <a:pPr>
                        <a:lnSpc>
                          <a:spcPct val="107000"/>
                        </a:lnSpc>
                        <a:spcAft>
                          <a:spcPts val="800"/>
                        </a:spcAft>
                      </a:pPr>
                      <a:r>
                        <a:rPr lang="en-ZA" sz="1800" kern="100" dirty="0">
                          <a:effectLst/>
                        </a:rPr>
                        <a:t>Total Expenditure</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en-GB" sz="1100" kern="100" dirty="0">
                          <a:solidFill>
                            <a:srgbClr val="000000"/>
                          </a:solidFill>
                          <a:effectLst/>
                          <a:latin typeface="Tahoma" panose="020B0604030504040204" pitchFamily="34" charset="0"/>
                          <a:ea typeface="Times New Roman" panose="02020603050405020304" pitchFamily="18" charset="0"/>
                          <a:cs typeface="Liberation Sans Narrow"/>
                        </a:rPr>
                        <a:t>13,054,150,119.40</a:t>
                      </a:r>
                      <a:endParaRPr lang="en-ZW" sz="1100" kern="100" dirty="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GB" sz="1100" b="1" kern="100">
                          <a:solidFill>
                            <a:srgbClr val="FF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GB" sz="1100" b="1" kern="100">
                          <a:solidFill>
                            <a:srgbClr val="FF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1797577554"/>
                  </a:ext>
                </a:extLst>
              </a:tr>
              <a:tr h="780012">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GB" sz="1100" kern="100">
                          <a:solidFill>
                            <a:srgbClr val="000000"/>
                          </a:solidFill>
                          <a:effectLst/>
                          <a:latin typeface="Tahoma" panose="020B0604030504040204" pitchFamily="34" charset="0"/>
                          <a:ea typeface="Times New Roman" panose="02020603050405020304" pitchFamily="18" charset="0"/>
                          <a:cs typeface="Liberation Sans Narrow"/>
                        </a:rPr>
                        <a:t>2400</a:t>
                      </a:r>
                      <a:endParaRPr lang="en-ZW" sz="1100" kern="10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65%</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4072814753"/>
                  </a:ext>
                </a:extLst>
              </a:tr>
              <a:tr h="780012">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en-ZA" sz="1100" kern="100" dirty="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dirty="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GB" sz="1100" kern="100">
                          <a:solidFill>
                            <a:srgbClr val="000000"/>
                          </a:solidFill>
                          <a:effectLst/>
                          <a:latin typeface="Tahoma" panose="020B0604030504040204" pitchFamily="34" charset="0"/>
                          <a:ea typeface="Times New Roman" panose="02020603050405020304" pitchFamily="18" charset="0"/>
                          <a:cs typeface="Liberation Sans Narrow"/>
                        </a:rPr>
                        <a:t>1270</a:t>
                      </a:r>
                      <a:endParaRPr lang="en-ZW" sz="1100" kern="10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35%</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2394458046"/>
                  </a:ext>
                </a:extLst>
              </a:tr>
              <a:tr h="381161">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en-ZA" sz="1100" b="1"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GB" sz="1100" b="1" kern="100">
                          <a:solidFill>
                            <a:srgbClr val="000000"/>
                          </a:solidFill>
                          <a:effectLst/>
                          <a:latin typeface="Tahoma" panose="020B0604030504040204" pitchFamily="34" charset="0"/>
                          <a:ea typeface="Times New Roman" panose="02020603050405020304" pitchFamily="18" charset="0"/>
                          <a:cs typeface="Liberation Sans Narrow"/>
                        </a:rPr>
                        <a:t>3670</a:t>
                      </a:r>
                      <a:endParaRPr lang="en-ZW" sz="1100" kern="10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ZA" sz="1100" b="1" kern="100" dirty="0">
                          <a:solidFill>
                            <a:srgbClr val="000000"/>
                          </a:solidFill>
                          <a:effectLst/>
                          <a:latin typeface="Tahoma" panose="020B0604030504040204" pitchFamily="34" charset="0"/>
                          <a:ea typeface="Times New Roman" panose="02020603050405020304" pitchFamily="18" charset="0"/>
                          <a:cs typeface="Liberation Sans Narrow"/>
                        </a:rPr>
                        <a:t>100% </a:t>
                      </a:r>
                      <a:endParaRPr lang="en-ZW" sz="1100" kern="100" dirty="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4009824008"/>
                  </a:ext>
                </a:extLst>
              </a:tr>
            </a:tbl>
          </a:graphicData>
        </a:graphic>
      </p:graphicFrame>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42719454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3" name="Content Placeholder 2"/>
          <p:cNvSpPr>
            <a:spLocks noGrp="1"/>
          </p:cNvSpPr>
          <p:nvPr>
            <p:ph idx="1"/>
          </p:nvPr>
        </p:nvSpPr>
        <p:spPr>
          <a:xfrm>
            <a:off x="1981200" y="4419601"/>
            <a:ext cx="8229600" cy="1706563"/>
          </a:xfrm>
          <a:ln>
            <a:solidFill>
              <a:schemeClr val="tx1"/>
            </a:solidFill>
          </a:ln>
        </p:spPr>
        <p:txBody>
          <a:bodyPr>
            <a:normAutofit/>
          </a:bodyPr>
          <a:lstStyle/>
          <a:p>
            <a:pPr marL="0" marR="191135" indent="0">
              <a:lnSpc>
                <a:spcPct val="115000"/>
              </a:lnSpc>
              <a:buNone/>
            </a:pPr>
            <a:endParaRPr lang="en-ZA"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7" name="TextBox 6"/>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8" name="Table 8">
            <a:extLst>
              <a:ext uri="{FF2B5EF4-FFF2-40B4-BE49-F238E27FC236}">
                <a16:creationId xmlns:a16="http://schemas.microsoft.com/office/drawing/2014/main" id="{972E4A84-E591-9A23-75A2-94588F73F8FF}"/>
              </a:ext>
            </a:extLst>
          </p:cNvPr>
          <p:cNvGraphicFramePr>
            <a:graphicFrameLocks noGrp="1"/>
          </p:cNvGraphicFramePr>
          <p:nvPr>
            <p:extLst>
              <p:ext uri="{D42A27DB-BD31-4B8C-83A1-F6EECF244321}">
                <p14:modId xmlns:p14="http://schemas.microsoft.com/office/powerpoint/2010/main" val="669340304"/>
              </p:ext>
            </p:extLst>
          </p:nvPr>
        </p:nvGraphicFramePr>
        <p:xfrm>
          <a:off x="1752600" y="1828799"/>
          <a:ext cx="9750426" cy="4724400"/>
        </p:xfrm>
        <a:graphic>
          <a:graphicData uri="http://schemas.openxmlformats.org/drawingml/2006/table">
            <a:tbl>
              <a:tblPr firstRow="1" bandRow="1">
                <a:tableStyleId>{5C22544A-7EE6-4342-B048-85BDC9FD1C3A}</a:tableStyleId>
              </a:tblPr>
              <a:tblGrid>
                <a:gridCol w="1625071">
                  <a:extLst>
                    <a:ext uri="{9D8B030D-6E8A-4147-A177-3AD203B41FA5}">
                      <a16:colId xmlns:a16="http://schemas.microsoft.com/office/drawing/2014/main" val="243963026"/>
                    </a:ext>
                  </a:extLst>
                </a:gridCol>
                <a:gridCol w="1625071">
                  <a:extLst>
                    <a:ext uri="{9D8B030D-6E8A-4147-A177-3AD203B41FA5}">
                      <a16:colId xmlns:a16="http://schemas.microsoft.com/office/drawing/2014/main" val="3025819700"/>
                    </a:ext>
                  </a:extLst>
                </a:gridCol>
                <a:gridCol w="1625071">
                  <a:extLst>
                    <a:ext uri="{9D8B030D-6E8A-4147-A177-3AD203B41FA5}">
                      <a16:colId xmlns:a16="http://schemas.microsoft.com/office/drawing/2014/main" val="3934976339"/>
                    </a:ext>
                  </a:extLst>
                </a:gridCol>
                <a:gridCol w="1625071">
                  <a:extLst>
                    <a:ext uri="{9D8B030D-6E8A-4147-A177-3AD203B41FA5}">
                      <a16:colId xmlns:a16="http://schemas.microsoft.com/office/drawing/2014/main" val="3175072978"/>
                    </a:ext>
                  </a:extLst>
                </a:gridCol>
                <a:gridCol w="1625071">
                  <a:extLst>
                    <a:ext uri="{9D8B030D-6E8A-4147-A177-3AD203B41FA5}">
                      <a16:colId xmlns:a16="http://schemas.microsoft.com/office/drawing/2014/main" val="4056010509"/>
                    </a:ext>
                  </a:extLst>
                </a:gridCol>
                <a:gridCol w="1625071">
                  <a:extLst>
                    <a:ext uri="{9D8B030D-6E8A-4147-A177-3AD203B41FA5}">
                      <a16:colId xmlns:a16="http://schemas.microsoft.com/office/drawing/2014/main" val="3130151300"/>
                    </a:ext>
                  </a:extLst>
                </a:gridCol>
              </a:tblGrid>
              <a:tr h="609108">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Surplus/Deficit</a:t>
                      </a:r>
                      <a:endParaRPr lang="en-GB" dirty="0">
                        <a:solidFill>
                          <a:schemeClr val="tx1"/>
                        </a:solidFill>
                      </a:endParaRPr>
                    </a:p>
                  </a:txBody>
                  <a:tcPr/>
                </a:tc>
                <a:extLst>
                  <a:ext uri="{0D108BD9-81ED-4DB2-BD59-A6C34878D82A}">
                    <a16:rowId xmlns:a16="http://schemas.microsoft.com/office/drawing/2014/main" val="236791387"/>
                  </a:ext>
                </a:extLst>
              </a:tr>
              <a:tr h="551098">
                <a:tc>
                  <a:txBody>
                    <a:bodyPr/>
                    <a:lstStyle/>
                    <a:p>
                      <a:r>
                        <a:rPr lang="en-US" sz="1600" dirty="0"/>
                        <a:t>Governance &amp; Administration</a:t>
                      </a:r>
                      <a:endParaRPr lang="en-GB" sz="1600" dirty="0"/>
                    </a:p>
                  </a:txBody>
                  <a:tcPr/>
                </a:tc>
                <a:tc>
                  <a:txBody>
                    <a:bodyPr/>
                    <a:lstStyle/>
                    <a:p>
                      <a:pPr algn="r">
                        <a:spcAft>
                          <a:spcPts val="0"/>
                        </a:spcAft>
                      </a:pPr>
                      <a:r>
                        <a:rPr lang="en-US" sz="1100" dirty="0">
                          <a:effectLst/>
                          <a:latin typeface="Tahoma" panose="020B0604030504040204" pitchFamily="34" charset="0"/>
                          <a:ea typeface="Liberation Sans Narrow"/>
                          <a:cs typeface="Liberation Sans Narrow"/>
                        </a:rPr>
                        <a:t>2473212105</a:t>
                      </a:r>
                      <a:endParaRPr lang="en-ZW" sz="1100" dirty="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4.57</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14206654410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26.31</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-11733442305</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1427444436"/>
                  </a:ext>
                </a:extLst>
              </a:tr>
              <a:tr h="783140">
                <a:tc>
                  <a:txBody>
                    <a:bodyPr/>
                    <a:lstStyle/>
                    <a:p>
                      <a:r>
                        <a:rPr lang="en-US" sz="1600" dirty="0"/>
                        <a:t>Water, Sanitation &amp; Hygiene</a:t>
                      </a:r>
                      <a:endParaRPr lang="en-GB" sz="1600" dirty="0"/>
                    </a:p>
                  </a:txBody>
                  <a:tcPr/>
                </a:tc>
                <a:tc>
                  <a:txBody>
                    <a:bodyPr/>
                    <a:lstStyle/>
                    <a:p>
                      <a:pPr algn="r">
                        <a:spcAft>
                          <a:spcPts val="0"/>
                        </a:spcAft>
                      </a:pPr>
                      <a:r>
                        <a:rPr lang="en-US" sz="1100">
                          <a:effectLst/>
                          <a:latin typeface="Tahoma" panose="020B0604030504040204" pitchFamily="34" charset="0"/>
                          <a:ea typeface="Liberation Sans Narrow"/>
                          <a:cs typeface="Liberation Sans Narrow"/>
                        </a:rPr>
                        <a:t>1643356000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3.05</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2040380745</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3.78</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-397024745</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146695595"/>
                  </a:ext>
                </a:extLst>
              </a:tr>
              <a:tr h="319056">
                <a:tc>
                  <a:txBody>
                    <a:bodyPr/>
                    <a:lstStyle/>
                    <a:p>
                      <a:r>
                        <a:rPr lang="en-US" sz="1600" dirty="0"/>
                        <a:t>Social Services</a:t>
                      </a:r>
                      <a:endParaRPr lang="en-GB" sz="1600" dirty="0"/>
                    </a:p>
                  </a:txBody>
                  <a:tcPr/>
                </a:tc>
                <a:tc>
                  <a:txBody>
                    <a:bodyPr/>
                    <a:lstStyle/>
                    <a:p>
                      <a:pPr algn="r">
                        <a:spcAft>
                          <a:spcPts val="0"/>
                        </a:spcAft>
                      </a:pPr>
                      <a:r>
                        <a:rPr lang="en-US" sz="1100" dirty="0">
                          <a:effectLst/>
                          <a:latin typeface="Tahoma" panose="020B0604030504040204" pitchFamily="34" charset="0"/>
                          <a:ea typeface="Liberation Sans Narrow"/>
                          <a:cs typeface="Liberation Sans Narrow"/>
                        </a:rPr>
                        <a:t>34353026630</a:t>
                      </a:r>
                      <a:endParaRPr lang="en-ZW" sz="1100" dirty="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63.62</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22557124980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41.77</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11795901650</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4289499622"/>
                  </a:ext>
                </a:extLst>
              </a:tr>
              <a:tr h="319056">
                <a:tc>
                  <a:txBody>
                    <a:bodyPr/>
                    <a:lstStyle/>
                    <a:p>
                      <a:r>
                        <a:rPr lang="en-US" sz="1600" dirty="0"/>
                        <a:t>Roads</a:t>
                      </a:r>
                      <a:endParaRPr lang="en-GB" sz="1600" dirty="0"/>
                    </a:p>
                  </a:txBody>
                  <a:tcPr/>
                </a:tc>
                <a:tc>
                  <a:txBody>
                    <a:bodyPr/>
                    <a:lstStyle/>
                    <a:p>
                      <a:pPr algn="r">
                        <a:spcAft>
                          <a:spcPts val="0"/>
                        </a:spcAft>
                      </a:pPr>
                      <a:r>
                        <a:rPr lang="en-US" sz="1100">
                          <a:effectLst/>
                          <a:latin typeface="Tahoma" panose="020B0604030504040204" pitchFamily="34" charset="0"/>
                          <a:ea typeface="Liberation Sans Narrow"/>
                          <a:cs typeface="Liberation Sans Narrow"/>
                        </a:rPr>
                        <a:t>9675020550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dirty="0">
                          <a:effectLst/>
                          <a:latin typeface="Tahoma" panose="020B0604030504040204" pitchFamily="34" charset="0"/>
                          <a:ea typeface="Liberation Sans Narrow"/>
                          <a:cs typeface="Liberation Sans Narrow"/>
                        </a:rPr>
                        <a:t>17.91</a:t>
                      </a:r>
                      <a:endParaRPr lang="en-ZW" sz="1100" dirty="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13260449150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24.55</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-3585428600</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577597650"/>
                  </a:ext>
                </a:extLst>
              </a:tr>
              <a:tr h="551098">
                <a:tc>
                  <a:txBody>
                    <a:bodyPr/>
                    <a:lstStyle/>
                    <a:p>
                      <a:r>
                        <a:rPr lang="en-US" sz="1600" dirty="0"/>
                        <a:t>Public Safety and Security</a:t>
                      </a:r>
                      <a:endParaRPr lang="en-GB" sz="1600" dirty="0"/>
                    </a:p>
                  </a:txBody>
                  <a:tcPr/>
                </a:tc>
                <a:tc>
                  <a:txBody>
                    <a:bodyPr/>
                    <a:lstStyle/>
                    <a:p>
                      <a:pPr algn="r">
                        <a:spcAft>
                          <a:spcPts val="0"/>
                        </a:spcAft>
                      </a:pPr>
                      <a:r>
                        <a:rPr lang="en-US" sz="1100">
                          <a:effectLst/>
                          <a:latin typeface="Tahoma" panose="020B0604030504040204" pitchFamily="34" charset="0"/>
                          <a:ea typeface="Liberation Sans Narrow"/>
                          <a:cs typeface="Liberation Sans Narrow"/>
                        </a:rPr>
                        <a:t>0.00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0.00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0.00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0.00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0.00</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4134463939"/>
                  </a:ext>
                </a:extLst>
              </a:tr>
              <a:tr h="1015180">
                <a:tc>
                  <a:txBody>
                    <a:bodyPr/>
                    <a:lstStyle/>
                    <a:p>
                      <a:r>
                        <a:rPr lang="en-US" sz="1600" dirty="0"/>
                        <a:t>Natural Resources &amp; Conservation Mgt</a:t>
                      </a:r>
                      <a:endParaRPr lang="en-GB" sz="1600" dirty="0"/>
                    </a:p>
                  </a:txBody>
                  <a:tcPr/>
                </a:tc>
                <a:tc>
                  <a:txBody>
                    <a:bodyPr/>
                    <a:lstStyle/>
                    <a:p>
                      <a:pPr algn="r">
                        <a:spcAft>
                          <a:spcPts val="0"/>
                        </a:spcAft>
                      </a:pPr>
                      <a:r>
                        <a:rPr lang="en-US" sz="1100">
                          <a:effectLst/>
                          <a:latin typeface="Tahoma" panose="020B0604030504040204" pitchFamily="34" charset="0"/>
                          <a:ea typeface="Liberation Sans Narrow"/>
                          <a:cs typeface="Liberation Sans Narrow"/>
                        </a:rPr>
                        <a:t>5860725000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10.85</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dirty="0">
                          <a:effectLst/>
                          <a:latin typeface="Tahoma" panose="020B0604030504040204" pitchFamily="34" charset="0"/>
                          <a:ea typeface="Liberation Sans Narrow"/>
                          <a:cs typeface="Liberation Sans Narrow"/>
                        </a:rPr>
                        <a:t>1940731000</a:t>
                      </a:r>
                      <a:endParaRPr lang="en-ZW" sz="1100" dirty="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3.59</a:t>
                      </a:r>
                      <a:endParaRPr lang="en-ZW" sz="1100">
                        <a:effectLst/>
                        <a:latin typeface="Liberation Sans Narrow"/>
                        <a:ea typeface="Liberation Sans Narrow"/>
                        <a:cs typeface="Liberation Sans Narrow"/>
                      </a:endParaRPr>
                    </a:p>
                    <a:p>
                      <a:pPr algn="r">
                        <a:spcAft>
                          <a:spcPts val="0"/>
                        </a:spcAft>
                      </a:pPr>
                      <a:r>
                        <a:rPr lang="en-US" sz="1100">
                          <a:effectLst/>
                          <a:latin typeface="Tahoma" panose="020B0604030504040204" pitchFamily="34" charset="0"/>
                          <a:ea typeface="Liberation Sans Narrow"/>
                          <a:cs typeface="Liberation Sans Narrow"/>
                        </a:rPr>
                        <a:t> </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a:effectLst/>
                          <a:latin typeface="Tahoma" panose="020B0604030504040204" pitchFamily="34" charset="0"/>
                          <a:ea typeface="Liberation Sans Narrow"/>
                          <a:cs typeface="Liberation Sans Narrow"/>
                        </a:rPr>
                        <a:t>3919994000</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39956510"/>
                  </a:ext>
                </a:extLst>
              </a:tr>
              <a:tr h="348062">
                <a:tc>
                  <a:txBody>
                    <a:bodyPr/>
                    <a:lstStyle/>
                    <a:p>
                      <a:r>
                        <a:rPr lang="en-US" b="1" dirty="0"/>
                        <a:t>Total</a:t>
                      </a:r>
                      <a:endParaRPr lang="en-GB" b="1" dirty="0"/>
                    </a:p>
                  </a:txBody>
                  <a:tcPr/>
                </a:tc>
                <a:tc>
                  <a:txBody>
                    <a:bodyPr/>
                    <a:lstStyle/>
                    <a:p>
                      <a:pPr algn="r">
                        <a:spcAft>
                          <a:spcPts val="0"/>
                        </a:spcAft>
                      </a:pPr>
                      <a:r>
                        <a:rPr lang="en-US" sz="1100" b="1" dirty="0">
                          <a:effectLst/>
                          <a:latin typeface="Tahoma" panose="020B0604030504040204" pitchFamily="34" charset="0"/>
                          <a:ea typeface="Liberation Sans Narrow"/>
                          <a:cs typeface="Liberation Sans Narrow"/>
                        </a:rPr>
                        <a:t>54005340285</a:t>
                      </a:r>
                      <a:endParaRPr lang="en-ZW" sz="1100" dirty="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b="1" dirty="0">
                          <a:effectLst/>
                          <a:latin typeface="Tahoma" panose="020B0604030504040204" pitchFamily="34" charset="0"/>
                          <a:ea typeface="Liberation Sans Narrow"/>
                          <a:cs typeface="Liberation Sans Narrow"/>
                        </a:rPr>
                        <a:t>100</a:t>
                      </a:r>
                      <a:endParaRPr lang="en-ZW" sz="1100" dirty="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b="1">
                          <a:effectLst/>
                          <a:latin typeface="Tahoma" panose="020B0604030504040204" pitchFamily="34" charset="0"/>
                          <a:ea typeface="Liberation Sans Narrow"/>
                          <a:cs typeface="Liberation Sans Narrow"/>
                        </a:rPr>
                        <a:t>54005340285</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b="1">
                          <a:effectLst/>
                          <a:latin typeface="Tahoma" panose="020B0604030504040204" pitchFamily="34" charset="0"/>
                          <a:ea typeface="Liberation Sans Narrow"/>
                          <a:cs typeface="Liberation Sans Narrow"/>
                        </a:rPr>
                        <a:t>100</a:t>
                      </a:r>
                      <a:endParaRPr lang="en-ZW" sz="1100">
                        <a:effectLst/>
                        <a:latin typeface="Liberation Sans Narrow"/>
                        <a:ea typeface="Liberation Sans Narrow"/>
                        <a:cs typeface="Liberation Sans Narrow"/>
                      </a:endParaRPr>
                    </a:p>
                  </a:txBody>
                  <a:tcPr marL="68580" marR="68580" marT="0" marB="0"/>
                </a:tc>
                <a:tc>
                  <a:txBody>
                    <a:bodyPr/>
                    <a:lstStyle/>
                    <a:p>
                      <a:pPr algn="r">
                        <a:spcAft>
                          <a:spcPts val="0"/>
                        </a:spcAft>
                      </a:pPr>
                      <a:r>
                        <a:rPr lang="en-US" sz="1100" b="1" dirty="0">
                          <a:effectLst/>
                          <a:latin typeface="Tahoma" panose="020B0604030504040204" pitchFamily="34" charset="0"/>
                          <a:ea typeface="Liberation Sans Narrow"/>
                          <a:cs typeface="Liberation Sans Narrow"/>
                        </a:rPr>
                        <a:t>0.00</a:t>
                      </a:r>
                      <a:endParaRPr lang="en-ZW" sz="1100" dirty="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3152774393"/>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9" name="Content Placeholder 8">
            <a:extLst>
              <a:ext uri="{FF2B5EF4-FFF2-40B4-BE49-F238E27FC236}">
                <a16:creationId xmlns:a16="http://schemas.microsoft.com/office/drawing/2014/main" id="{C0249B11-A253-BA76-6140-9C152BCE20CE}"/>
              </a:ext>
            </a:extLst>
          </p:cNvPr>
          <p:cNvSpPr>
            <a:spLocks noGrp="1"/>
          </p:cNvSpPr>
          <p:nvPr>
            <p:ph idx="1"/>
          </p:nvPr>
        </p:nvSpPr>
        <p:spPr>
          <a:xfrm>
            <a:off x="1484310" y="2057401"/>
            <a:ext cx="10018713" cy="3733800"/>
          </a:xfrm>
        </p:spPr>
        <p:txBody>
          <a:bodyPr>
            <a:normAutofit/>
          </a:bodyPr>
          <a:lstStyle/>
          <a:p>
            <a:pPr algn="just">
              <a:lnSpc>
                <a:spcPct val="150000"/>
              </a:lnSpc>
              <a:spcBef>
                <a:spcPts val="0"/>
              </a:spcBef>
            </a:pPr>
            <a:r>
              <a:rPr lang="en-US" sz="2000" dirty="0"/>
              <a:t>The Local Authority is non-profit organization and hence expenditure is equal to income. In addition, Governance, WASH and Roads incurs the highest expenditure whilst incurring huge being subsided by other programs such as Natural Resources and Social Services. </a:t>
            </a:r>
            <a:endParaRPr lang="en-ZW" sz="2000" dirty="0"/>
          </a:p>
          <a:p>
            <a:pPr>
              <a:lnSpc>
                <a:spcPct val="150000"/>
              </a:lnSpc>
              <a:spcBef>
                <a:spcPts val="0"/>
              </a:spcBef>
            </a:pPr>
            <a:r>
              <a:rPr lang="en-GB" sz="2000" dirty="0">
                <a:ea typeface="Calibri" panose="020F0502020204030204" pitchFamily="34" charset="0"/>
                <a:cs typeface="Times New Roman" panose="02020603050405020304" pitchFamily="18" charset="0"/>
              </a:rPr>
              <a:t>Gender considerations has influenced the cross-subsidisation of services as resources have been  directed to wash, empowerment, employment creation</a:t>
            </a:r>
          </a:p>
          <a:p>
            <a:pPr algn="just">
              <a:lnSpc>
                <a:spcPct val="150000"/>
              </a:lnSpc>
              <a:spcBef>
                <a:spcPts val="0"/>
              </a:spcBef>
            </a:pPr>
            <a:r>
              <a:rPr lang="en-GB" sz="2000" dirty="0">
                <a:ea typeface="Calibri" panose="020F0502020204030204" pitchFamily="34" charset="0"/>
                <a:cs typeface="Times New Roman" panose="02020603050405020304" pitchFamily="18" charset="0"/>
              </a:rPr>
              <a:t> The percentage of allocations have been influenced by gender considerations is 25%</a:t>
            </a:r>
          </a:p>
          <a:p>
            <a:pPr marL="0" indent="0">
              <a:buNone/>
            </a:pPr>
            <a:endParaRPr lang="en-GB" sz="2000" dirty="0"/>
          </a:p>
        </p:txBody>
      </p:sp>
      <p:sp>
        <p:nvSpPr>
          <p:cNvPr id="7" name="TextBox 6"/>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24336765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1981200" y="914401"/>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890253316"/>
              </p:ext>
            </p:extLst>
          </p:nvPr>
        </p:nvGraphicFramePr>
        <p:xfrm>
          <a:off x="2362201" y="914400"/>
          <a:ext cx="7848599" cy="5125404"/>
        </p:xfrm>
        <a:graphic>
          <a:graphicData uri="http://schemas.openxmlformats.org/drawingml/2006/table">
            <a:tbl>
              <a:tblPr firstRow="1" firstCol="1" bandRow="1">
                <a:tableStyleId>{5C22544A-7EE6-4342-B048-85BDC9FD1C3A}</a:tableStyleId>
              </a:tblPr>
              <a:tblGrid>
                <a:gridCol w="2575064">
                  <a:extLst>
                    <a:ext uri="{9D8B030D-6E8A-4147-A177-3AD203B41FA5}">
                      <a16:colId xmlns:a16="http://schemas.microsoft.com/office/drawing/2014/main" val="20000"/>
                    </a:ext>
                  </a:extLst>
                </a:gridCol>
                <a:gridCol w="1468153">
                  <a:extLst>
                    <a:ext uri="{9D8B030D-6E8A-4147-A177-3AD203B41FA5}">
                      <a16:colId xmlns:a16="http://schemas.microsoft.com/office/drawing/2014/main" val="20001"/>
                    </a:ext>
                  </a:extLst>
                </a:gridCol>
                <a:gridCol w="1744133">
                  <a:extLst>
                    <a:ext uri="{9D8B030D-6E8A-4147-A177-3AD203B41FA5}">
                      <a16:colId xmlns:a16="http://schemas.microsoft.com/office/drawing/2014/main" val="20002"/>
                    </a:ext>
                  </a:extLst>
                </a:gridCol>
                <a:gridCol w="1109903">
                  <a:extLst>
                    <a:ext uri="{9D8B030D-6E8A-4147-A177-3AD203B41FA5}">
                      <a16:colId xmlns:a16="http://schemas.microsoft.com/office/drawing/2014/main" val="20003"/>
                    </a:ext>
                  </a:extLst>
                </a:gridCol>
                <a:gridCol w="951346">
                  <a:extLst>
                    <a:ext uri="{9D8B030D-6E8A-4147-A177-3AD203B41FA5}">
                      <a16:colId xmlns:a16="http://schemas.microsoft.com/office/drawing/2014/main" val="20004"/>
                    </a:ext>
                  </a:extLst>
                </a:gridCol>
              </a:tblGrid>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200" dirty="0">
                          <a:solidFill>
                            <a:schemeClr val="tx1"/>
                          </a:solidFill>
                          <a:effectLst/>
                        </a:rPr>
                        <a:t> ZIMBABWE</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COUNCIL (HUB/SPOKE)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200" dirty="0">
                          <a:solidFill>
                            <a:schemeClr val="tx1"/>
                          </a:solidFill>
                          <a:effectLst/>
                        </a:rPr>
                        <a:t> SPOKE</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200" dirty="0">
                          <a:solidFill>
                            <a:schemeClr val="tx1"/>
                          </a:solidFill>
                          <a:effectLst/>
                        </a:rPr>
                        <a:t> FLORENCE KHUMALO</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200" dirty="0">
                          <a:solidFill>
                            <a:schemeClr val="tx1"/>
                          </a:solidFill>
                          <a:effectLst/>
                        </a:rPr>
                        <a:t> JOICE GUMBO</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8956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Latest score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200" dirty="0">
                          <a:solidFill>
                            <a:schemeClr val="tx1"/>
                          </a:solidFill>
                          <a:effectLst/>
                        </a:rPr>
                        <a:t> 2024</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60680">
                <a:tc>
                  <a:txBody>
                    <a:bodyPr/>
                    <a:lstStyle/>
                    <a:p>
                      <a:pPr>
                        <a:lnSpc>
                          <a:spcPct val="115000"/>
                        </a:lnSpc>
                        <a:spcAft>
                          <a:spcPts val="0"/>
                        </a:spcAft>
                      </a:pPr>
                      <a:endPar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b="1" dirty="0">
                          <a:solidFill>
                            <a:schemeClr val="tx1"/>
                          </a:solidFill>
                          <a:effectLst/>
                          <a:latin typeface="+mn-lt"/>
                          <a:ea typeface="Times New Roman"/>
                          <a:cs typeface="Times New Roman"/>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1" dirty="0">
                          <a:solidFill>
                            <a:schemeClr val="tx1"/>
                          </a:solidFill>
                          <a:effectLst/>
                          <a:latin typeface="+mn-lt"/>
                          <a:ea typeface="Times New Roman"/>
                          <a:cs typeface="Times New Roman"/>
                        </a:rPr>
                        <a:t>Expenditure</a:t>
                      </a:r>
                      <a:endParaRPr lang="en-GB" sz="32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2000" b="1" dirty="0">
                          <a:solidFill>
                            <a:schemeClr val="tx1"/>
                          </a:solidFill>
                          <a:latin typeface="+mn-lt"/>
                        </a:rPr>
                        <a:t>% Gender Specific</a:t>
                      </a:r>
                      <a:endParaRPr lang="en-GB" sz="20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1733292"/>
                  </a:ext>
                </a:extLst>
              </a:tr>
              <a:tr h="28956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Budget  (YEAR)</a:t>
                      </a:r>
                      <a:r>
                        <a:rPr lang="en-ZA" sz="16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2000" dirty="0">
                          <a:solidFill>
                            <a:schemeClr val="tx1"/>
                          </a:solidFill>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6468650"/>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dirty="0">
                          <a:solidFill>
                            <a:schemeClr val="tx1"/>
                          </a:solidFill>
                          <a:effectLst/>
                        </a:rPr>
                        <a:t>Women </a:t>
                      </a:r>
                      <a:endParaRPr lang="en-ZA" sz="18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a:solidFill>
                            <a:schemeClr val="tx1"/>
                          </a:solidFill>
                          <a:effectLst/>
                        </a:rPr>
                        <a:t>Men </a:t>
                      </a:r>
                      <a:endParaRPr lang="en-ZA" sz="180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a:solidFill>
                            <a:schemeClr val="tx1"/>
                          </a:solidFill>
                          <a:effectLst/>
                        </a:rPr>
                        <a:t>Total </a:t>
                      </a:r>
                      <a:endParaRPr lang="en-ZA" sz="180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dirty="0">
                          <a:solidFill>
                            <a:schemeClr val="tx1"/>
                          </a:solidFill>
                          <a:effectLst/>
                        </a:rPr>
                        <a:t>% Women </a:t>
                      </a:r>
                      <a:endParaRPr lang="en-ZA" sz="18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 8</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 25</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33</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 24.24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1</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latin typeface="Calibri"/>
                          <a:ea typeface="Times New Roman"/>
                          <a:cs typeface="Times New Roman"/>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latin typeface="Calibri"/>
                          <a:ea typeface="Times New Roman"/>
                          <a:cs typeface="Times New Roman"/>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16.67</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 9</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 30</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 39</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rPr>
                        <a:t> 23.07</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200" dirty="0">
                          <a:solidFill>
                            <a:schemeClr val="tx1"/>
                          </a:solidFill>
                          <a:effectLst/>
                        </a:rPr>
                        <a:t> 208 458</a:t>
                      </a:r>
                      <a:endParaRPr lang="en-ZA" sz="12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r h="294640">
                <a:tc>
                  <a:txBody>
                    <a:bodyPr/>
                    <a:lstStyle/>
                    <a:p>
                      <a:pPr>
                        <a:lnSpc>
                          <a:spcPct val="115000"/>
                        </a:lnSpc>
                        <a:spcAft>
                          <a:spcPts val="0"/>
                        </a:spcAft>
                      </a:pPr>
                      <a:r>
                        <a:rPr lang="en-ZA"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400" dirty="0">
                          <a:solidFill>
                            <a:schemeClr val="tx1"/>
                          </a:solidFill>
                          <a:effectLst/>
                        </a:rPr>
                        <a:t> A</a:t>
                      </a:r>
                      <a:r>
                        <a:rPr lang="en-US" sz="1400" kern="1200" dirty="0">
                          <a:solidFill>
                            <a:schemeClr val="tx1"/>
                          </a:solidFill>
                          <a:effectLst/>
                          <a:latin typeface="+mn-lt"/>
                          <a:ea typeface="+mn-ea"/>
                          <a:cs typeface="+mn-cs"/>
                        </a:rPr>
                        <a:t> summary of measures taken by Council in response to the Ministry of Finance Budget Directive.</a:t>
                      </a:r>
                      <a:endParaRPr lang="en-ZA" sz="14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a16="http://schemas.microsoft.com/office/drawing/2014/main" id="{AAB69D43-64BD-7825-87DA-82AFF55A727B}"/>
              </a:ext>
            </a:extLst>
          </p:cNvPr>
          <p:cNvSpPr>
            <a:spLocks noGrp="1"/>
          </p:cNvSpPr>
          <p:nvPr>
            <p:ph idx="1"/>
          </p:nvPr>
        </p:nvSpPr>
        <p:spPr/>
        <p:txBody>
          <a:bodyPr>
            <a:normAutofit fontScale="92500" lnSpcReduction="20000"/>
          </a:bodyPr>
          <a:lstStyle/>
          <a:p>
            <a:r>
              <a:rPr lang="en-US" dirty="0"/>
              <a:t>The council budget addressed gender equality by involving both men and women in the planning processes i.e. budget consultations. This has addressed both practical and strategic needs. </a:t>
            </a:r>
            <a:endParaRPr lang="en-ZW" dirty="0"/>
          </a:p>
          <a:p>
            <a:r>
              <a:rPr lang="en-US"/>
              <a:t>25% </a:t>
            </a:r>
            <a:r>
              <a:rPr lang="en-US" dirty="0"/>
              <a:t>of the budget has been spent on gender </a:t>
            </a:r>
            <a:r>
              <a:rPr lang="en-US" dirty="0" err="1"/>
              <a:t>programmes</a:t>
            </a:r>
            <a:r>
              <a:rPr lang="en-US" dirty="0"/>
              <a:t> as council is planning and constructing more schools and health facilities to reduce the walking distance.</a:t>
            </a:r>
            <a:endParaRPr lang="en-ZW" dirty="0"/>
          </a:p>
          <a:p>
            <a:r>
              <a:rPr lang="en-US" dirty="0"/>
              <a:t> </a:t>
            </a:r>
            <a:endParaRPr lang="en-ZW" dirty="0"/>
          </a:p>
          <a:p>
            <a:r>
              <a:rPr lang="en-US" dirty="0"/>
              <a:t>Council to follow-up on budgeted projects and review all gender management systems. Council to source and ensure adequate funding of gender specific </a:t>
            </a:r>
            <a:r>
              <a:rPr lang="en-US" dirty="0" err="1"/>
              <a:t>programmes</a:t>
            </a:r>
            <a:r>
              <a:rPr lang="en-US" dirty="0"/>
              <a:t>.</a:t>
            </a:r>
            <a:endParaRPr lang="en-ZW" dirty="0"/>
          </a:p>
          <a:p>
            <a:pPr marL="0" indent="0" algn="just">
              <a:lnSpc>
                <a:spcPct val="107000"/>
              </a:lnSpc>
              <a:spcBef>
                <a:spcPts val="0"/>
              </a:spcBef>
              <a:buNone/>
            </a:pPr>
            <a:endParaRPr lang="en-GB" sz="4000" dirty="0"/>
          </a:p>
        </p:txBody>
      </p:sp>
      <p:sp>
        <p:nvSpPr>
          <p:cNvPr id="6" name="TextBox 5"/>
          <p:cNvSpPr txBox="1"/>
          <p:nvPr/>
        </p:nvSpPr>
        <p:spPr>
          <a:xfrm>
            <a:off x="152400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r>
              <a:rPr lang="en-GB" sz="2400" i="1" dirty="0"/>
              <a:t> </a:t>
            </a: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marR="191135" lvl="1">
              <a:lnSpc>
                <a:spcPct val="115000"/>
              </a:lnSpc>
            </a:pPr>
            <a:br>
              <a:rPr lang="en-ZW" b="1" dirty="0"/>
            </a:br>
            <a:r>
              <a:rPr lang="en-ZA" sz="3100"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I. POLICY FRAMEWORK  </a:t>
            </a:r>
            <a:br>
              <a:rPr lang="en-ZA" dirty="0">
                <a:effectLst/>
                <a:latin typeface="Calibri" panose="020F0502020204030204" pitchFamily="34" charset="0"/>
                <a:ea typeface="Calibri" panose="020F0502020204030204" pitchFamily="34" charset="0"/>
                <a:cs typeface="Times New Roman" panose="02020603050405020304" pitchFamily="18" charset="0"/>
              </a:rPr>
            </a:br>
            <a:br>
              <a:rPr lang="en-ZW" b="1" dirty="0"/>
            </a:br>
            <a:endParaRPr lang="en-ZW" b="1" dirty="0"/>
          </a:p>
        </p:txBody>
      </p:sp>
      <p:sp>
        <p:nvSpPr>
          <p:cNvPr id="3" name="Content Placeholder 2"/>
          <p:cNvSpPr>
            <a:spLocks noGrp="1"/>
          </p:cNvSpPr>
          <p:nvPr>
            <p:ph sz="half" idx="1"/>
          </p:nvPr>
        </p:nvSpPr>
        <p:spPr>
          <a:xfrm>
            <a:off x="688976" y="1600201"/>
            <a:ext cx="5711824" cy="4525963"/>
          </a:xfrm>
          <a:ln>
            <a:solidFill>
              <a:schemeClr val="tx1"/>
            </a:solidFill>
          </a:ln>
        </p:spPr>
        <p:txBody>
          <a:bodyPr>
            <a:noAutofit/>
          </a:bodyPr>
          <a:lstStyle/>
          <a:p>
            <a:pPr marL="0" indent="0" algn="just">
              <a:lnSpc>
                <a:spcPts val="1365"/>
              </a:lnSpc>
              <a:spcBef>
                <a:spcPts val="0"/>
              </a:spcBef>
              <a:spcAft>
                <a:spcPts val="0"/>
              </a:spcAft>
              <a:buNone/>
            </a:pPr>
            <a:endParaRPr lang="en-US" sz="2400" dirty="0">
              <a:ea typeface="Liberation Sans Narrow"/>
              <a:cs typeface="Liberation Sans Narrow"/>
            </a:endParaRPr>
          </a:p>
          <a:p>
            <a:pPr algn="just">
              <a:spcBef>
                <a:spcPts val="0"/>
              </a:spcBef>
            </a:pPr>
            <a:r>
              <a:rPr lang="en-US" sz="2000" dirty="0">
                <a:ea typeface="Liberation Sans Narrow"/>
                <a:cs typeface="Liberation Sans Narrow"/>
              </a:rPr>
              <a:t>Gender provisions and policies  guide the council budget National Gender Policy, Constitution of Zimbabwe, National Development Strategy 1, SADC Protocol on Gender and Development CEDAW SDGs.  </a:t>
            </a:r>
            <a:endParaRPr lang="en-GB" sz="2000" dirty="0">
              <a:ea typeface="Calibri" panose="020F0502020204030204" pitchFamily="34" charset="0"/>
              <a:cs typeface="Times New Roman" panose="02020603050405020304" pitchFamily="18" charset="0"/>
            </a:endParaRPr>
          </a:p>
          <a:p>
            <a:pPr marL="342900" indent="-342900" algn="just">
              <a:lnSpc>
                <a:spcPct val="107000"/>
              </a:lnSpc>
              <a:spcBef>
                <a:spcPts val="25"/>
              </a:spcBef>
              <a:spcAft>
                <a:spcPts val="5"/>
              </a:spcAft>
              <a:buFont typeface="Wingdings" panose="05000000000000000000" pitchFamily="2" charset="2"/>
              <a:buChar char=""/>
            </a:pPr>
            <a:endParaRPr lang="en-GB" sz="2000" dirty="0">
              <a:ea typeface="Calibri" panose="020F0502020204030204" pitchFamily="34" charset="0"/>
              <a:cs typeface="Times New Roman" panose="02020603050405020304" pitchFamily="18" charset="0"/>
            </a:endParaRPr>
          </a:p>
          <a:p>
            <a:pPr algn="just">
              <a:lnSpc>
                <a:spcPct val="107000"/>
              </a:lnSpc>
              <a:spcBef>
                <a:spcPts val="25"/>
              </a:spcBef>
              <a:spcAft>
                <a:spcPts val="5"/>
              </a:spcAft>
            </a:pPr>
            <a:r>
              <a:rPr lang="en-GB" sz="2000" dirty="0">
                <a:ea typeface="Calibri" panose="020F0502020204030204" pitchFamily="34" charset="0"/>
                <a:cs typeface="Times New Roman" panose="02020603050405020304" pitchFamily="18" charset="0"/>
              </a:rPr>
              <a:t>The council have a gender policy and does make address issues on gender budgeting through equal involvement in budget consultations.</a:t>
            </a:r>
          </a:p>
          <a:p>
            <a:pPr marL="0" indent="0">
              <a:spcBef>
                <a:spcPts val="0"/>
              </a:spcBef>
              <a:spcAft>
                <a:spcPts val="0"/>
              </a:spcAft>
              <a:buNone/>
            </a:pPr>
            <a:endParaRPr lang="en-ZW" sz="2000" dirty="0"/>
          </a:p>
        </p:txBody>
      </p:sp>
      <p:sp>
        <p:nvSpPr>
          <p:cNvPr id="5" name="Content Placeholder 4"/>
          <p:cNvSpPr>
            <a:spLocks noGrp="1"/>
          </p:cNvSpPr>
          <p:nvPr>
            <p:ph sz="half" idx="2"/>
          </p:nvPr>
        </p:nvSpPr>
        <p:spPr>
          <a:xfrm>
            <a:off x="7010400" y="1600201"/>
            <a:ext cx="3200400" cy="4525963"/>
          </a:xfrm>
          <a:ln>
            <a:solidFill>
              <a:schemeClr val="tx1"/>
            </a:solidFill>
          </a:ln>
        </p:spPr>
        <p:txBody>
          <a:bodyPr/>
          <a:lstStyle/>
          <a:p>
            <a:r>
              <a:rPr lang="en-ZA" dirty="0">
                <a:solidFill>
                  <a:srgbClr val="FF0000"/>
                </a:solidFill>
              </a:rPr>
              <a:t>Photo of the Gender Policy </a:t>
            </a:r>
          </a:p>
        </p:txBody>
      </p:sp>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pic>
        <p:nvPicPr>
          <p:cNvPr id="8" name="Picture 7">
            <a:extLst>
              <a:ext uri="{FF2B5EF4-FFF2-40B4-BE49-F238E27FC236}">
                <a16:creationId xmlns:a16="http://schemas.microsoft.com/office/drawing/2014/main" id="{60505E23-3E4C-4164-8067-641C5B6DD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447801"/>
            <a:ext cx="5181600" cy="4678363"/>
          </a:xfrm>
          <a:prstGeom prst="rect">
            <a:avLst/>
          </a:prstGeom>
        </p:spPr>
      </p:pic>
    </p:spTree>
    <p:extLst>
      <p:ext uri="{BB962C8B-B14F-4D97-AF65-F5344CB8AC3E}">
        <p14:creationId xmlns:p14="http://schemas.microsoft.com/office/powerpoint/2010/main" val="1224357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1400" b="1" dirty="0"/>
              <a:t>II. </a:t>
            </a:r>
            <a:r>
              <a:rPr lang="en-US" sz="1400" b="1" dirty="0">
                <a:latin typeface="+mn-lt"/>
                <a:ea typeface="Liberation Sans Narrow"/>
                <a:cs typeface="Liberation Sans Narrow"/>
              </a:rPr>
              <a:t>THE BUDGET PROCESS</a:t>
            </a:r>
            <a:br>
              <a:rPr lang="en-GB" sz="1400" dirty="0">
                <a:latin typeface="Liberation Sans Narrow"/>
                <a:ea typeface="Liberation Sans Narrow"/>
                <a:cs typeface="Liberation Sans Narrow"/>
              </a:rPr>
            </a:br>
            <a:r>
              <a:rPr lang="en-ZA" sz="1400" b="1" dirty="0"/>
              <a:t>  </a:t>
            </a:r>
            <a:endParaRPr lang="en-ZA" sz="1400" dirty="0"/>
          </a:p>
        </p:txBody>
      </p:sp>
      <p:sp>
        <p:nvSpPr>
          <p:cNvPr id="5" name="Text Placeholder 4"/>
          <p:cNvSpPr>
            <a:spLocks noGrp="1"/>
          </p:cNvSpPr>
          <p:nvPr>
            <p:ph type="body" idx="1"/>
          </p:nvPr>
        </p:nvSpPr>
        <p:spPr>
          <a:xfrm>
            <a:off x="1905000" y="914188"/>
            <a:ext cx="4040188" cy="639762"/>
          </a:xfrm>
        </p:spPr>
        <p:txBody>
          <a:bodyPr>
            <a:normAutofit/>
          </a:bodyPr>
          <a:lstStyle/>
          <a:p>
            <a:r>
              <a:rPr lang="en-ZA" sz="1400" dirty="0"/>
              <a:t>Detail</a:t>
            </a:r>
          </a:p>
        </p:txBody>
      </p:sp>
      <p:sp>
        <p:nvSpPr>
          <p:cNvPr id="7" name="Content Placeholder 6"/>
          <p:cNvSpPr>
            <a:spLocks noGrp="1"/>
          </p:cNvSpPr>
          <p:nvPr>
            <p:ph sz="half" idx="2"/>
          </p:nvPr>
        </p:nvSpPr>
        <p:spPr>
          <a:xfrm>
            <a:off x="304800" y="1535113"/>
            <a:ext cx="6248400" cy="4746199"/>
          </a:xfrm>
          <a:ln>
            <a:solidFill>
              <a:schemeClr val="tx1"/>
            </a:solidFill>
          </a:ln>
        </p:spPr>
        <p:txBody>
          <a:bodyPr>
            <a:noAutofit/>
          </a:bodyPr>
          <a:lstStyle/>
          <a:p>
            <a:pPr marR="151130" algn="just">
              <a:spcBef>
                <a:spcPts val="0"/>
              </a:spcBef>
              <a:tabLst>
                <a:tab pos="3150235" algn="l"/>
              </a:tabLst>
            </a:pPr>
            <a:r>
              <a:rPr lang="en-US" sz="1400" dirty="0">
                <a:ea typeface="Liberation Sans Narrow"/>
                <a:cs typeface="Liberation Sans Narrow"/>
              </a:rPr>
              <a:t>The council integrate gender </a:t>
            </a:r>
            <a:r>
              <a:rPr lang="en-US" sz="1400" dirty="0"/>
              <a:t>by</a:t>
            </a:r>
            <a:r>
              <a:rPr lang="en-US" sz="1400" b="1" dirty="0"/>
              <a:t> </a:t>
            </a:r>
            <a:r>
              <a:rPr lang="en-US" sz="1400" dirty="0"/>
              <a:t>doing citizen engagements where everyone would participate and electronic means such as telephone calls, text messages and emails were used to disseminate information.</a:t>
            </a:r>
            <a:endParaRPr lang="en-US" sz="1400" dirty="0">
              <a:ea typeface="Liberation Sans Narrow"/>
              <a:cs typeface="Liberation Sans Narrow"/>
            </a:endParaRPr>
          </a:p>
          <a:p>
            <a:pPr marL="0" marR="151130" indent="0" algn="just">
              <a:spcBef>
                <a:spcPts val="0"/>
              </a:spcBef>
              <a:spcAft>
                <a:spcPts val="0"/>
              </a:spcAft>
              <a:buNone/>
              <a:tabLst>
                <a:tab pos="3150235" algn="l"/>
              </a:tabLst>
            </a:pPr>
            <a:r>
              <a:rPr lang="en-US" sz="1400" dirty="0">
                <a:ea typeface="Liberation Sans Narrow"/>
                <a:cs typeface="Liberation Sans Narrow"/>
              </a:rPr>
              <a:t> </a:t>
            </a:r>
            <a:endParaRPr lang="en-GB" sz="1400" dirty="0">
              <a:ea typeface="Liberation Sans Narrow"/>
              <a:cs typeface="Liberation Sans Narrow"/>
            </a:endParaRPr>
          </a:p>
          <a:p>
            <a:pPr marR="151130" algn="just">
              <a:spcBef>
                <a:spcPts val="0"/>
              </a:spcBef>
              <a:tabLst>
                <a:tab pos="3150235" algn="l"/>
              </a:tabLst>
            </a:pPr>
            <a:r>
              <a:rPr lang="en-US" sz="1400" dirty="0">
                <a:ea typeface="Liberation Sans Narrow"/>
                <a:cs typeface="Liberation Sans Narrow"/>
              </a:rPr>
              <a:t>The council integrate gender and inclusion into budget consultations </a:t>
            </a:r>
            <a:r>
              <a:rPr lang="en-US" sz="1400" dirty="0"/>
              <a:t> through physical meetings and online meetings with special groups</a:t>
            </a:r>
            <a:r>
              <a:rPr lang="en-US" sz="1400" dirty="0">
                <a:ea typeface="Liberation Sans Narrow"/>
                <a:cs typeface="Liberation Sans Narrow"/>
              </a:rPr>
              <a:t>  for example Electronic means such as telephone calls, text messages and emails were used to disseminate information. Mberengwa Rural District Council have sex/age/disability statistics on those who participated in the consultations. </a:t>
            </a:r>
            <a:endParaRPr lang="en-GB" sz="1400" dirty="0">
              <a:ea typeface="Liberation Sans Narrow"/>
              <a:cs typeface="Liberation Sans Narrow"/>
            </a:endParaRPr>
          </a:p>
          <a:p>
            <a:pPr marL="0" marR="151130" indent="0" algn="just">
              <a:spcBef>
                <a:spcPts val="0"/>
              </a:spcBef>
              <a:spcAft>
                <a:spcPts val="0"/>
              </a:spcAft>
              <a:buNone/>
              <a:tabLst>
                <a:tab pos="3150235" algn="l"/>
              </a:tabLst>
            </a:pPr>
            <a:endParaRPr lang="en-US" sz="1400" dirty="0">
              <a:ea typeface="Liberation Sans Narrow"/>
              <a:cs typeface="Liberation Sans Narrow"/>
            </a:endParaRPr>
          </a:p>
          <a:p>
            <a:pPr marR="151130" algn="just">
              <a:spcBef>
                <a:spcPts val="0"/>
              </a:spcBef>
              <a:tabLst>
                <a:tab pos="3150235" algn="l"/>
              </a:tabLst>
            </a:pPr>
            <a:r>
              <a:rPr lang="en-US" sz="1400" dirty="0">
                <a:ea typeface="Liberation Sans Narrow"/>
                <a:cs typeface="Liberation Sans Narrow"/>
              </a:rPr>
              <a:t>The council ensure that the budget consultation process was inclusive  of everyone is left behind through intensive campaign news paper advertisement and schedule of meetings including the use of sign language for the  visually impaired knew about meetings.</a:t>
            </a:r>
          </a:p>
          <a:p>
            <a:pPr marL="0" marR="151130" indent="0" algn="just">
              <a:spcBef>
                <a:spcPts val="0"/>
              </a:spcBef>
              <a:spcAft>
                <a:spcPts val="0"/>
              </a:spcAft>
              <a:buNone/>
              <a:tabLst>
                <a:tab pos="3150235" algn="l"/>
              </a:tabLst>
            </a:pPr>
            <a:endParaRPr lang="en-US" sz="1400" dirty="0">
              <a:ea typeface="Liberation Sans Narrow"/>
              <a:cs typeface="Liberation Sans Narrow"/>
            </a:endParaRPr>
          </a:p>
        </p:txBody>
      </p:sp>
      <p:sp>
        <p:nvSpPr>
          <p:cNvPr id="8" name="Text Placeholder 7"/>
          <p:cNvSpPr>
            <a:spLocks noGrp="1"/>
          </p:cNvSpPr>
          <p:nvPr>
            <p:ph type="body" sz="quarter" idx="3"/>
          </p:nvPr>
        </p:nvSpPr>
        <p:spPr>
          <a:xfrm>
            <a:off x="6122277" y="923117"/>
            <a:ext cx="4041775" cy="639762"/>
          </a:xfrm>
        </p:spPr>
        <p:txBody>
          <a:bodyPr>
            <a:normAutofit/>
          </a:bodyPr>
          <a:lstStyle/>
          <a:p>
            <a:endParaRPr lang="en-ZA" sz="1400" dirty="0"/>
          </a:p>
        </p:txBody>
      </p:sp>
      <p:sp>
        <p:nvSpPr>
          <p:cNvPr id="9" name="Content Placeholder 8"/>
          <p:cNvSpPr>
            <a:spLocks noGrp="1"/>
          </p:cNvSpPr>
          <p:nvPr>
            <p:ph sz="quarter" idx="4"/>
          </p:nvPr>
        </p:nvSpPr>
        <p:spPr>
          <a:xfrm>
            <a:off x="7010400" y="1534347"/>
            <a:ext cx="4876800" cy="4561653"/>
          </a:xfrm>
          <a:ln>
            <a:solidFill>
              <a:schemeClr val="tx1"/>
            </a:solidFill>
          </a:ln>
        </p:spPr>
        <p:txBody>
          <a:bodyPr>
            <a:normAutofit/>
          </a:bodyPr>
          <a:lstStyle/>
          <a:p>
            <a:r>
              <a:rPr lang="en-ZA" sz="1400" dirty="0">
                <a:solidFill>
                  <a:srgbClr val="FF0000"/>
                </a:solidFill>
              </a:rPr>
              <a:t>Photos of budget consultation</a:t>
            </a:r>
          </a:p>
        </p:txBody>
      </p:sp>
      <p:sp>
        <p:nvSpPr>
          <p:cNvPr id="10" name="TextBox 9"/>
          <p:cNvSpPr txBox="1"/>
          <p:nvPr/>
        </p:nvSpPr>
        <p:spPr>
          <a:xfrm>
            <a:off x="1524000" y="6398786"/>
            <a:ext cx="9334500" cy="31265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1400" dirty="0"/>
          </a:p>
        </p:txBody>
      </p:sp>
      <p:pic>
        <p:nvPicPr>
          <p:cNvPr id="13" name="Picture 12">
            <a:extLst>
              <a:ext uri="{FF2B5EF4-FFF2-40B4-BE49-F238E27FC236}">
                <a16:creationId xmlns:a16="http://schemas.microsoft.com/office/drawing/2014/main" id="{E235D5E6-94F3-4644-A6A6-BF9AF95D3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354" y="1807753"/>
            <a:ext cx="4378670" cy="1921327"/>
          </a:xfrm>
          <a:prstGeom prst="rect">
            <a:avLst/>
          </a:prstGeom>
        </p:spPr>
      </p:pic>
      <p:pic>
        <p:nvPicPr>
          <p:cNvPr id="15" name="Picture 14">
            <a:extLst>
              <a:ext uri="{FF2B5EF4-FFF2-40B4-BE49-F238E27FC236}">
                <a16:creationId xmlns:a16="http://schemas.microsoft.com/office/drawing/2014/main" id="{A789B9DE-6826-48F1-91D7-AFE3C1479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799" y="3787817"/>
            <a:ext cx="4340225" cy="2147066"/>
          </a:xfrm>
          <a:prstGeom prst="rect">
            <a:avLst/>
          </a:prstGeom>
        </p:spPr>
      </p:pic>
    </p:spTree>
    <p:extLst>
      <p:ext uri="{BB962C8B-B14F-4D97-AF65-F5344CB8AC3E}">
        <p14:creationId xmlns:p14="http://schemas.microsoft.com/office/powerpoint/2010/main" val="21581044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II. </a:t>
            </a:r>
            <a:r>
              <a:rPr lang="en-US" sz="3600" b="1" dirty="0">
                <a:latin typeface="+mn-lt"/>
                <a:ea typeface="Liberation Sans Narrow"/>
                <a:cs typeface="Liberation Sans Narrow"/>
              </a:rPr>
              <a:t>THE BUDGET PROCESS</a:t>
            </a:r>
            <a:br>
              <a:rPr lang="en-GB" sz="1800" dirty="0">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1905000" y="914188"/>
            <a:ext cx="4040188" cy="639762"/>
          </a:xfrm>
        </p:spPr>
        <p:txBody>
          <a:bodyPr/>
          <a:lstStyle/>
          <a:p>
            <a:r>
              <a:rPr lang="en-ZA" dirty="0"/>
              <a:t>Detail</a:t>
            </a:r>
          </a:p>
        </p:txBody>
      </p:sp>
      <p:sp>
        <p:nvSpPr>
          <p:cNvPr id="7" name="Content Placeholder 6"/>
          <p:cNvSpPr>
            <a:spLocks noGrp="1"/>
          </p:cNvSpPr>
          <p:nvPr>
            <p:ph sz="half" idx="2"/>
          </p:nvPr>
        </p:nvSpPr>
        <p:spPr>
          <a:xfrm>
            <a:off x="228600" y="1535113"/>
            <a:ext cx="5792788" cy="4591050"/>
          </a:xfrm>
          <a:ln>
            <a:solidFill>
              <a:schemeClr val="tx1"/>
            </a:solidFill>
          </a:ln>
        </p:spPr>
        <p:txBody>
          <a:bodyPr>
            <a:noAutofit/>
          </a:bodyPr>
          <a:lstStyle/>
          <a:p>
            <a:pPr marR="151130" algn="just">
              <a:spcBef>
                <a:spcPts val="0"/>
              </a:spcBef>
              <a:tabLst>
                <a:tab pos="3150235" algn="l"/>
              </a:tabLst>
            </a:pPr>
            <a:r>
              <a:rPr lang="en-US" dirty="0">
                <a:ea typeface="Liberation Sans Narrow"/>
                <a:cs typeface="Liberation Sans Narrow"/>
              </a:rPr>
              <a:t>Last quarter of the year all wards and implemented meeting strategies through consultations , trainings to ensure inclusion targeting  women to be consulted targeting churches, ward meeting suiting their needs capabilities. </a:t>
            </a:r>
            <a:endParaRPr lang="en-GB" dirty="0">
              <a:ea typeface="Liberation Sans Narrow"/>
              <a:cs typeface="Liberation Sans Narrow"/>
            </a:endParaRPr>
          </a:p>
          <a:p>
            <a:pPr marL="0" marR="151130" indent="0" algn="just">
              <a:spcBef>
                <a:spcPts val="0"/>
              </a:spcBef>
              <a:spcAft>
                <a:spcPts val="0"/>
              </a:spcAft>
              <a:buNone/>
              <a:tabLst>
                <a:tab pos="3150235" algn="l"/>
              </a:tabLst>
            </a:pPr>
            <a:endParaRPr lang="en-GB" dirty="0">
              <a:ea typeface="Calibri" panose="020F0502020204030204" pitchFamily="34" charset="0"/>
            </a:endParaRPr>
          </a:p>
          <a:p>
            <a:pPr marR="151130" algn="just">
              <a:spcBef>
                <a:spcPts val="0"/>
              </a:spcBef>
              <a:tabLst>
                <a:tab pos="3150235" algn="l"/>
              </a:tabLst>
            </a:pPr>
            <a:r>
              <a:rPr lang="en-GB" dirty="0">
                <a:ea typeface="Calibri" panose="020F0502020204030204" pitchFamily="34" charset="0"/>
              </a:rPr>
              <a:t>The council make use of technology through the networking through Facebook, twitter and WhatsApp interactions.</a:t>
            </a:r>
          </a:p>
          <a:p>
            <a:pPr marR="151130" algn="just">
              <a:spcBef>
                <a:spcPts val="0"/>
              </a:spcBef>
              <a:tabLst>
                <a:tab pos="3150235" algn="l"/>
              </a:tabLst>
            </a:pPr>
            <a:r>
              <a:rPr lang="en-GB" dirty="0">
                <a:ea typeface="Calibri" panose="020F0502020204030204" pitchFamily="34" charset="0"/>
              </a:rPr>
              <a:t>The technological input has bought about efficiency in communication channelling</a:t>
            </a:r>
          </a:p>
          <a:p>
            <a:pPr marL="0" marR="151130" indent="0" algn="just">
              <a:spcBef>
                <a:spcPts val="0"/>
              </a:spcBef>
              <a:spcAft>
                <a:spcPts val="0"/>
              </a:spcAft>
              <a:buNone/>
              <a:tabLst>
                <a:tab pos="3150235" algn="l"/>
              </a:tabLst>
            </a:pPr>
            <a:endParaRPr lang="en-GB" sz="1400" dirty="0">
              <a:ea typeface="Calibri" panose="020F0502020204030204" pitchFamily="34" charset="0"/>
            </a:endParaRPr>
          </a:p>
          <a:p>
            <a:pPr marL="0" marR="151130" indent="0" algn="just">
              <a:spcBef>
                <a:spcPts val="0"/>
              </a:spcBef>
              <a:spcAft>
                <a:spcPts val="0"/>
              </a:spcAft>
              <a:buNone/>
              <a:tabLst>
                <a:tab pos="3150235" algn="l"/>
              </a:tabLst>
            </a:pPr>
            <a:endParaRPr lang="en-US" sz="1050" dirty="0">
              <a:ea typeface="Liberation Sans Narrow"/>
              <a:cs typeface="Liberation Sans Narrow"/>
            </a:endParaRPr>
          </a:p>
        </p:txBody>
      </p:sp>
      <p:sp>
        <p:nvSpPr>
          <p:cNvPr id="8" name="Text Placeholder 7"/>
          <p:cNvSpPr>
            <a:spLocks noGrp="1"/>
          </p:cNvSpPr>
          <p:nvPr>
            <p:ph type="body" sz="quarter" idx="3"/>
          </p:nvPr>
        </p:nvSpPr>
        <p:spPr>
          <a:xfrm>
            <a:off x="6122277" y="923117"/>
            <a:ext cx="4041775" cy="639762"/>
          </a:xfrm>
        </p:spPr>
        <p:txBody>
          <a:bodyPr/>
          <a:lstStyle/>
          <a:p>
            <a:r>
              <a:rPr lang="en-ZA" dirty="0"/>
              <a:t>Evidence</a:t>
            </a:r>
          </a:p>
        </p:txBody>
      </p:sp>
      <p:pic>
        <p:nvPicPr>
          <p:cNvPr id="6" name="Content Placeholder 5">
            <a:extLst>
              <a:ext uri="{FF2B5EF4-FFF2-40B4-BE49-F238E27FC236}">
                <a16:creationId xmlns:a16="http://schemas.microsoft.com/office/drawing/2014/main" id="{F6A5136A-A925-4963-90C1-3F0E809A8C64}"/>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91250" y="1690262"/>
            <a:ext cx="5010150" cy="2424539"/>
          </a:xfrm>
        </p:spPr>
      </p:pic>
      <p:sp>
        <p:nvSpPr>
          <p:cNvPr id="10" name="TextBox 9"/>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pic>
        <p:nvPicPr>
          <p:cNvPr id="13" name="Picture 12">
            <a:extLst>
              <a:ext uri="{FF2B5EF4-FFF2-40B4-BE49-F238E27FC236}">
                <a16:creationId xmlns:a16="http://schemas.microsoft.com/office/drawing/2014/main" id="{7C13EBA1-12DB-41A4-9DAC-AACA79983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4161320"/>
            <a:ext cx="5010150" cy="2237467"/>
          </a:xfrm>
          <a:prstGeom prst="rect">
            <a:avLst/>
          </a:prstGeom>
        </p:spPr>
      </p:pic>
    </p:spTree>
    <p:extLst>
      <p:ext uri="{BB962C8B-B14F-4D97-AF65-F5344CB8AC3E}">
        <p14:creationId xmlns:p14="http://schemas.microsoft.com/office/powerpoint/2010/main" val="42626535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2" y="228600"/>
            <a:ext cx="8229600" cy="639762"/>
          </a:xfrm>
        </p:spPr>
        <p:txBody>
          <a:bodyPr>
            <a:normAutofit fontScale="90000"/>
          </a:bodyPr>
          <a:lstStyle/>
          <a:p>
            <a:r>
              <a:rPr lang="en-ZA" b="1" dirty="0"/>
              <a:t>II. </a:t>
            </a:r>
            <a:r>
              <a:rPr lang="en-US" sz="3600" b="1" dirty="0">
                <a:latin typeface="+mn-lt"/>
                <a:ea typeface="Liberation Sans Narrow"/>
                <a:cs typeface="Liberation Sans Narrow"/>
              </a:rPr>
              <a:t>THE BUDGET PROCESS</a:t>
            </a:r>
            <a:br>
              <a:rPr lang="en-GB" sz="1800" dirty="0">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a16="http://schemas.microsoft.com/office/drawing/2014/main" id="{E3F2E008-324E-644E-78D4-EFC94C39738D}"/>
              </a:ext>
            </a:extLst>
          </p:cNvPr>
          <p:cNvGraphicFramePr>
            <a:graphicFrameLocks noGrp="1"/>
          </p:cNvGraphicFramePr>
          <p:nvPr>
            <p:ph idx="1"/>
            <p:extLst>
              <p:ext uri="{D42A27DB-BD31-4B8C-83A1-F6EECF244321}">
                <p14:modId xmlns:p14="http://schemas.microsoft.com/office/powerpoint/2010/main" val="379719462"/>
              </p:ext>
            </p:extLst>
          </p:nvPr>
        </p:nvGraphicFramePr>
        <p:xfrm>
          <a:off x="152400" y="1801813"/>
          <a:ext cx="11811002" cy="4205091"/>
        </p:xfrm>
        <a:graphic>
          <a:graphicData uri="http://schemas.openxmlformats.org/drawingml/2006/table">
            <a:tbl>
              <a:tblPr firstRow="1" bandRow="1">
                <a:tableStyleId>{5C22544A-7EE6-4342-B048-85BDC9FD1C3A}</a:tableStyleId>
              </a:tblPr>
              <a:tblGrid>
                <a:gridCol w="1674367">
                  <a:extLst>
                    <a:ext uri="{9D8B030D-6E8A-4147-A177-3AD203B41FA5}">
                      <a16:colId xmlns:a16="http://schemas.microsoft.com/office/drawing/2014/main" val="56608404"/>
                    </a:ext>
                  </a:extLst>
                </a:gridCol>
                <a:gridCol w="218131">
                  <a:extLst>
                    <a:ext uri="{9D8B030D-6E8A-4147-A177-3AD203B41FA5}">
                      <a16:colId xmlns:a16="http://schemas.microsoft.com/office/drawing/2014/main" val="380872478"/>
                    </a:ext>
                  </a:extLst>
                </a:gridCol>
                <a:gridCol w="826542">
                  <a:extLst>
                    <a:ext uri="{9D8B030D-6E8A-4147-A177-3AD203B41FA5}">
                      <a16:colId xmlns:a16="http://schemas.microsoft.com/office/drawing/2014/main" val="1457223945"/>
                    </a:ext>
                  </a:extLst>
                </a:gridCol>
                <a:gridCol w="826542">
                  <a:extLst>
                    <a:ext uri="{9D8B030D-6E8A-4147-A177-3AD203B41FA5}">
                      <a16:colId xmlns:a16="http://schemas.microsoft.com/office/drawing/2014/main" val="2940392165"/>
                    </a:ext>
                  </a:extLst>
                </a:gridCol>
                <a:gridCol w="826542">
                  <a:extLst>
                    <a:ext uri="{9D8B030D-6E8A-4147-A177-3AD203B41FA5}">
                      <a16:colId xmlns:a16="http://schemas.microsoft.com/office/drawing/2014/main" val="3605606572"/>
                    </a:ext>
                  </a:extLst>
                </a:gridCol>
                <a:gridCol w="826542">
                  <a:extLst>
                    <a:ext uri="{9D8B030D-6E8A-4147-A177-3AD203B41FA5}">
                      <a16:colId xmlns:a16="http://schemas.microsoft.com/office/drawing/2014/main" val="1241101679"/>
                    </a:ext>
                  </a:extLst>
                </a:gridCol>
                <a:gridCol w="826542">
                  <a:extLst>
                    <a:ext uri="{9D8B030D-6E8A-4147-A177-3AD203B41FA5}">
                      <a16:colId xmlns:a16="http://schemas.microsoft.com/office/drawing/2014/main" val="662765075"/>
                    </a:ext>
                  </a:extLst>
                </a:gridCol>
                <a:gridCol w="826542">
                  <a:extLst>
                    <a:ext uri="{9D8B030D-6E8A-4147-A177-3AD203B41FA5}">
                      <a16:colId xmlns:a16="http://schemas.microsoft.com/office/drawing/2014/main" val="1649991834"/>
                    </a:ext>
                  </a:extLst>
                </a:gridCol>
                <a:gridCol w="826542">
                  <a:extLst>
                    <a:ext uri="{9D8B030D-6E8A-4147-A177-3AD203B41FA5}">
                      <a16:colId xmlns:a16="http://schemas.microsoft.com/office/drawing/2014/main" val="2185934482"/>
                    </a:ext>
                  </a:extLst>
                </a:gridCol>
                <a:gridCol w="826542">
                  <a:extLst>
                    <a:ext uri="{9D8B030D-6E8A-4147-A177-3AD203B41FA5}">
                      <a16:colId xmlns:a16="http://schemas.microsoft.com/office/drawing/2014/main" val="2077918054"/>
                    </a:ext>
                  </a:extLst>
                </a:gridCol>
                <a:gridCol w="826542">
                  <a:extLst>
                    <a:ext uri="{9D8B030D-6E8A-4147-A177-3AD203B41FA5}">
                      <a16:colId xmlns:a16="http://schemas.microsoft.com/office/drawing/2014/main" val="791894052"/>
                    </a:ext>
                  </a:extLst>
                </a:gridCol>
                <a:gridCol w="650824">
                  <a:extLst>
                    <a:ext uri="{9D8B030D-6E8A-4147-A177-3AD203B41FA5}">
                      <a16:colId xmlns:a16="http://schemas.microsoft.com/office/drawing/2014/main" val="3302416731"/>
                    </a:ext>
                  </a:extLst>
                </a:gridCol>
                <a:gridCol w="838200">
                  <a:extLst>
                    <a:ext uri="{9D8B030D-6E8A-4147-A177-3AD203B41FA5}">
                      <a16:colId xmlns:a16="http://schemas.microsoft.com/office/drawing/2014/main" val="430883825"/>
                    </a:ext>
                  </a:extLst>
                </a:gridCol>
                <a:gridCol w="990602">
                  <a:extLst>
                    <a:ext uri="{9D8B030D-6E8A-4147-A177-3AD203B41FA5}">
                      <a16:colId xmlns:a16="http://schemas.microsoft.com/office/drawing/2014/main" val="1432351515"/>
                    </a:ext>
                  </a:extLst>
                </a:gridCol>
              </a:tblGrid>
              <a:tr h="859936">
                <a:tc>
                  <a:txBody>
                    <a:bodyPr/>
                    <a:lstStyle/>
                    <a:p>
                      <a:r>
                        <a:rPr lang="en-US" dirty="0"/>
                        <a:t>Consultation</a:t>
                      </a:r>
                      <a:endParaRPr lang="en-GB" dirty="0"/>
                    </a:p>
                  </a:txBody>
                  <a:tcPr/>
                </a:tc>
                <a:tc gridSpan="5">
                  <a:txBody>
                    <a:bodyPr/>
                    <a:lstStyle/>
                    <a:p>
                      <a:r>
                        <a:rPr lang="en-US" dirty="0"/>
                        <a:t>Women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dirty="0"/>
                        <a:t>Total</a:t>
                      </a:r>
                      <a:endParaRPr lang="en-GB" dirty="0"/>
                    </a:p>
                  </a:txBody>
                  <a:tcPr/>
                </a:tc>
                <a:tc gridSpan="4">
                  <a:txBody>
                    <a:bodyPr/>
                    <a:lstStyle/>
                    <a:p>
                      <a:r>
                        <a:rPr lang="en-US" dirty="0"/>
                        <a:t>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a:p>
                  </a:txBody>
                  <a:tcPr/>
                </a:tc>
                <a:tc>
                  <a:txBody>
                    <a:bodyPr/>
                    <a:lstStyle/>
                    <a:p>
                      <a:r>
                        <a:rPr lang="en-US" dirty="0"/>
                        <a:t>Total</a:t>
                      </a:r>
                      <a:endParaRPr lang="en-GB" dirty="0"/>
                    </a:p>
                  </a:txBody>
                  <a:tcPr/>
                </a:tc>
                <a:tc>
                  <a:txBody>
                    <a:bodyPr/>
                    <a:lstStyle/>
                    <a:p>
                      <a:r>
                        <a:rPr lang="en-US" dirty="0"/>
                        <a:t>% Women</a:t>
                      </a:r>
                      <a:endParaRPr lang="en-GB" dirty="0"/>
                    </a:p>
                  </a:txBody>
                  <a:tcPr/>
                </a:tc>
                <a:extLst>
                  <a:ext uri="{0D108BD9-81ED-4DB2-BD59-A6C34878D82A}">
                    <a16:rowId xmlns:a16="http://schemas.microsoft.com/office/drawing/2014/main" val="4267298776"/>
                  </a:ext>
                </a:extLst>
              </a:tr>
              <a:tr h="348752">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70912337"/>
                  </a:ext>
                </a:extLst>
              </a:tr>
              <a:tr h="859936">
                <a:tc>
                  <a:txBody>
                    <a:bodyPr/>
                    <a:lstStyle/>
                    <a:p>
                      <a:endParaRPr lang="en-GB" dirty="0"/>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36825304"/>
                  </a:ext>
                </a:extLst>
              </a:tr>
              <a:tr h="601955">
                <a:tc>
                  <a:txBody>
                    <a:bodyPr/>
                    <a:lstStyle/>
                    <a:p>
                      <a:r>
                        <a:rPr lang="en-GB" dirty="0"/>
                        <a:t>37 wards</a:t>
                      </a:r>
                    </a:p>
                  </a:txBody>
                  <a:tcPr/>
                </a:tc>
                <a:tc>
                  <a:txBody>
                    <a:bodyPr/>
                    <a:lstStyle/>
                    <a:p>
                      <a:r>
                        <a:rPr lang="en-GB" dirty="0"/>
                        <a:t>4</a:t>
                      </a:r>
                    </a:p>
                  </a:txBody>
                  <a:tcPr/>
                </a:tc>
                <a:tc>
                  <a:txBody>
                    <a:bodyPr/>
                    <a:lstStyle/>
                    <a:p>
                      <a:r>
                        <a:rPr lang="en-GB" dirty="0"/>
                        <a:t>300</a:t>
                      </a:r>
                    </a:p>
                  </a:txBody>
                  <a:tcPr/>
                </a:tc>
                <a:tc>
                  <a:txBody>
                    <a:bodyPr/>
                    <a:lstStyle/>
                    <a:p>
                      <a:r>
                        <a:rPr lang="en-GB" dirty="0"/>
                        <a:t>900</a:t>
                      </a:r>
                    </a:p>
                  </a:txBody>
                  <a:tcPr/>
                </a:tc>
                <a:tc>
                  <a:txBody>
                    <a:bodyPr/>
                    <a:lstStyle/>
                    <a:p>
                      <a:r>
                        <a:rPr lang="en-GB" dirty="0"/>
                        <a:t>100</a:t>
                      </a:r>
                    </a:p>
                  </a:txBody>
                  <a:tcPr/>
                </a:tc>
                <a:tc>
                  <a:txBody>
                    <a:bodyPr/>
                    <a:lstStyle/>
                    <a:p>
                      <a:r>
                        <a:rPr lang="en-GB" dirty="0"/>
                        <a:t>4</a:t>
                      </a:r>
                    </a:p>
                  </a:txBody>
                  <a:tcPr/>
                </a:tc>
                <a:tc>
                  <a:txBody>
                    <a:bodyPr/>
                    <a:lstStyle/>
                    <a:p>
                      <a:r>
                        <a:rPr lang="en-GB" dirty="0"/>
                        <a:t>1308</a:t>
                      </a:r>
                    </a:p>
                  </a:txBody>
                  <a:tcPr/>
                </a:tc>
                <a:tc>
                  <a:txBody>
                    <a:bodyPr/>
                    <a:lstStyle/>
                    <a:p>
                      <a:r>
                        <a:rPr lang="en-GB" dirty="0"/>
                        <a:t>10</a:t>
                      </a:r>
                    </a:p>
                  </a:txBody>
                  <a:tcPr/>
                </a:tc>
                <a:tc>
                  <a:txBody>
                    <a:bodyPr/>
                    <a:lstStyle/>
                    <a:p>
                      <a:r>
                        <a:rPr lang="en-GB" dirty="0"/>
                        <a:t>200</a:t>
                      </a:r>
                    </a:p>
                  </a:txBody>
                  <a:tcPr/>
                </a:tc>
                <a:tc>
                  <a:txBody>
                    <a:bodyPr/>
                    <a:lstStyle/>
                    <a:p>
                      <a:r>
                        <a:rPr lang="en-GB" dirty="0"/>
                        <a:t>1000</a:t>
                      </a:r>
                    </a:p>
                  </a:txBody>
                  <a:tcPr/>
                </a:tc>
                <a:tc>
                  <a:txBody>
                    <a:bodyPr/>
                    <a:lstStyle/>
                    <a:p>
                      <a:r>
                        <a:rPr lang="en-GB" dirty="0"/>
                        <a:t>67</a:t>
                      </a:r>
                    </a:p>
                  </a:txBody>
                  <a:tcPr/>
                </a:tc>
                <a:tc>
                  <a:txBody>
                    <a:bodyPr/>
                    <a:lstStyle/>
                    <a:p>
                      <a:r>
                        <a:rPr lang="en-GB" dirty="0"/>
                        <a:t>3</a:t>
                      </a:r>
                    </a:p>
                  </a:txBody>
                  <a:tcPr/>
                </a:tc>
                <a:tc>
                  <a:txBody>
                    <a:bodyPr/>
                    <a:lstStyle/>
                    <a:p>
                      <a:r>
                        <a:rPr lang="en-GB" dirty="0"/>
                        <a:t>1280</a:t>
                      </a:r>
                    </a:p>
                  </a:txBody>
                  <a:tcPr/>
                </a:tc>
                <a:tc>
                  <a:txBody>
                    <a:bodyPr/>
                    <a:lstStyle/>
                    <a:p>
                      <a:r>
                        <a:rPr lang="en-GB" dirty="0"/>
                        <a:t>50.54%</a:t>
                      </a:r>
                    </a:p>
                  </a:txBody>
                  <a:tcPr/>
                </a:tc>
                <a:extLst>
                  <a:ext uri="{0D108BD9-81ED-4DB2-BD59-A6C34878D82A}">
                    <a16:rowId xmlns:a16="http://schemas.microsoft.com/office/drawing/2014/main" val="2257679851"/>
                  </a:ext>
                </a:extLst>
              </a:tr>
              <a:tr h="34875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54946839"/>
                  </a:ext>
                </a:extLst>
              </a:tr>
              <a:tr h="34875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61915414"/>
                  </a:ext>
                </a:extLst>
              </a:tr>
              <a:tr h="34875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429898524"/>
                  </a:ext>
                </a:extLst>
              </a:tr>
              <a:tr h="348752">
                <a:tc>
                  <a:txBody>
                    <a:bodyPr/>
                    <a:lstStyle/>
                    <a:p>
                      <a:r>
                        <a:rPr lang="en-US" dirty="0"/>
                        <a:t>%</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r>
                        <a:rPr lang="en-US" dirty="0"/>
                        <a:t>100%</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US" dirty="0"/>
                        <a:t>100%</a:t>
                      </a:r>
                      <a:endParaRPr lang="en-GB" dirty="0"/>
                    </a:p>
                  </a:txBody>
                  <a:tcPr/>
                </a:tc>
                <a:tc>
                  <a:txBody>
                    <a:bodyPr/>
                    <a:lstStyle/>
                    <a:p>
                      <a:endParaRPr lang="en-GB" dirty="0"/>
                    </a:p>
                  </a:txBody>
                  <a:tcPr/>
                </a:tc>
                <a:extLst>
                  <a:ext uri="{0D108BD9-81ED-4DB2-BD59-A6C34878D82A}">
                    <a16:rowId xmlns:a16="http://schemas.microsoft.com/office/drawing/2014/main" val="2067044557"/>
                  </a:ext>
                </a:extLst>
              </a:tr>
            </a:tbl>
          </a:graphicData>
        </a:graphic>
      </p:graphicFrame>
      <p:sp>
        <p:nvSpPr>
          <p:cNvPr id="5" name="Text Placeholder 4"/>
          <p:cNvSpPr>
            <a:spLocks noGrp="1"/>
          </p:cNvSpPr>
          <p:nvPr>
            <p:ph type="body" idx="4294967295"/>
          </p:nvPr>
        </p:nvSpPr>
        <p:spPr>
          <a:xfrm>
            <a:off x="0" y="1162050"/>
            <a:ext cx="8686800" cy="639763"/>
          </a:xfrm>
        </p:spPr>
        <p:txBody>
          <a:bodyPr>
            <a:normAutofit fontScale="85000" lnSpcReduction="20000"/>
          </a:bodyPr>
          <a:lstStyle/>
          <a:p>
            <a:pPr marL="0" indent="0">
              <a:buNone/>
            </a:pPr>
            <a:r>
              <a:rPr lang="en-US" dirty="0"/>
              <a:t>Does the council have sex/age/PLWD statistics on those who participated in the consultations? – refer to consultation registers and populate table below</a:t>
            </a:r>
          </a:p>
        </p:txBody>
      </p:sp>
      <p:sp>
        <p:nvSpPr>
          <p:cNvPr id="10" name="TextBox 9"/>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23218131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xfrm>
            <a:off x="688976" y="1828800"/>
            <a:ext cx="5690391" cy="3962401"/>
          </a:xfrm>
          <a:ln>
            <a:solidFill>
              <a:schemeClr val="tx1"/>
            </a:solidFill>
          </a:ln>
        </p:spPr>
        <p:txBody>
          <a:bodyPr>
            <a:normAutofit/>
          </a:bodyPr>
          <a:lstStyle/>
          <a:p>
            <a:pPr marL="0" indent="0">
              <a:buNone/>
            </a:pPr>
            <a:r>
              <a:rPr lang="en-ZA" sz="1600" dirty="0"/>
              <a:t>The break down  internal and external sources of funding is mainly dependant on external funds as per pie chart</a:t>
            </a:r>
          </a:p>
          <a:p>
            <a:r>
              <a:rPr lang="en-GB" sz="1600" dirty="0">
                <a:ea typeface="Calibri" panose="020F0502020204030204" pitchFamily="34" charset="0"/>
              </a:rPr>
              <a:t>Gender considerations informed decisions concerning the budgeting of revenue through budget consultation, building of shelter waiting rooms at clinics and inclusion in water and sanitation identification of water points, committees </a:t>
            </a:r>
          </a:p>
          <a:p>
            <a:r>
              <a:rPr lang="en-GB" sz="1600" dirty="0">
                <a:ea typeface="Calibri" panose="020F0502020204030204" pitchFamily="34" charset="0"/>
                <a:cs typeface="Times New Roman" panose="02020603050405020304" pitchFamily="18" charset="0"/>
              </a:rPr>
              <a:t>The decisions are influenced by budget consultations, in particular the views of women through the statistics</a:t>
            </a:r>
          </a:p>
          <a:p>
            <a:r>
              <a:rPr lang="en-GB" sz="1600" dirty="0">
                <a:ea typeface="Calibri" panose="020F0502020204030204" pitchFamily="34" charset="0"/>
                <a:cs typeface="Times New Roman" panose="02020603050405020304" pitchFamily="18" charset="0"/>
              </a:rPr>
              <a:t>The external financing are specifically targeted at gender through WASH and roads  and infrastructure by </a:t>
            </a:r>
            <a:r>
              <a:rPr lang="en-GB" sz="1600" dirty="0" err="1">
                <a:ea typeface="Calibri" panose="020F0502020204030204" pitchFamily="34" charset="0"/>
                <a:cs typeface="Times New Roman" panose="02020603050405020304" pitchFamily="18" charset="0"/>
              </a:rPr>
              <a:t>Zinara</a:t>
            </a:r>
            <a:r>
              <a:rPr lang="en-GB" sz="1600" dirty="0">
                <a:ea typeface="Calibri" panose="020F0502020204030204" pitchFamily="34" charset="0"/>
                <a:cs typeface="Times New Roman" panose="02020603050405020304" pitchFamily="18" charset="0"/>
              </a:rPr>
              <a:t> and devolution funding  for building schools, clinics, boreholes </a:t>
            </a:r>
          </a:p>
          <a:p>
            <a:endParaRPr lang="en-ZA" sz="1600" b="1" dirty="0"/>
          </a:p>
          <a:p>
            <a:pPr marL="0" indent="0">
              <a:buNone/>
            </a:pPr>
            <a:endParaRPr lang="en-ZW" sz="1600" b="1" dirty="0"/>
          </a:p>
        </p:txBody>
      </p:sp>
      <p:graphicFrame>
        <p:nvGraphicFramePr>
          <p:cNvPr id="10" name="Content Placeholder 9">
            <a:extLst>
              <a:ext uri="{FF2B5EF4-FFF2-40B4-BE49-F238E27FC236}">
                <a16:creationId xmlns:a16="http://schemas.microsoft.com/office/drawing/2014/main" id="{C2249562-EE3B-3712-AC08-CADFE6B41B7B}"/>
              </a:ext>
            </a:extLst>
          </p:cNvPr>
          <p:cNvGraphicFramePr>
            <a:graphicFrameLocks noGrp="1"/>
          </p:cNvGraphicFramePr>
          <p:nvPr>
            <p:ph sz="half" idx="2"/>
            <p:extLst>
              <p:ext uri="{D42A27DB-BD31-4B8C-83A1-F6EECF244321}">
                <p14:modId xmlns:p14="http://schemas.microsoft.com/office/powerpoint/2010/main" val="3534831058"/>
              </p:ext>
            </p:extLst>
          </p:nvPr>
        </p:nvGraphicFramePr>
        <p:xfrm>
          <a:off x="6470650" y="2667000"/>
          <a:ext cx="3740150" cy="33464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graphicFrame>
        <p:nvGraphicFramePr>
          <p:cNvPr id="7" name="Chart 6">
            <a:extLst>
              <a:ext uri="{FF2B5EF4-FFF2-40B4-BE49-F238E27FC236}">
                <a16:creationId xmlns:a16="http://schemas.microsoft.com/office/drawing/2014/main" id="{7DAA23A8-BECB-C3E4-A69F-9A1C1A0DA2C9}"/>
              </a:ext>
            </a:extLst>
          </p:cNvPr>
          <p:cNvGraphicFramePr/>
          <p:nvPr>
            <p:extLst>
              <p:ext uri="{D42A27DB-BD31-4B8C-83A1-F6EECF244321}">
                <p14:modId xmlns:p14="http://schemas.microsoft.com/office/powerpoint/2010/main" val="95650945"/>
              </p:ext>
            </p:extLst>
          </p:nvPr>
        </p:nvGraphicFramePr>
        <p:xfrm>
          <a:off x="6172200" y="1600200"/>
          <a:ext cx="569039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2422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normAutofit/>
          </a:bodyPr>
          <a:lstStyle/>
          <a:p>
            <a:pPr>
              <a:lnSpc>
                <a:spcPct val="107000"/>
              </a:lnSpc>
              <a:spcBef>
                <a:spcPts val="0"/>
              </a:spcBef>
            </a:pPr>
            <a:r>
              <a:rPr lang="en-ZA" sz="3600" b="1" dirty="0">
                <a:solidFill>
                  <a:prstClr val="black"/>
                </a:solidFill>
                <a:latin typeface="+mn-lt"/>
                <a:ea typeface="+mn-ea"/>
                <a:cs typeface="+mn-cs"/>
              </a:rPr>
              <a:t>IV. </a:t>
            </a:r>
            <a:r>
              <a:rPr lang="en-GB" sz="3600" b="1" dirty="0">
                <a:latin typeface="+mn-lt"/>
                <a:ea typeface="Calibri" panose="020F0502020204030204" pitchFamily="34" charset="0"/>
                <a:cs typeface="Times New Roman" panose="02020603050405020304" pitchFamily="18" charset="0"/>
              </a:rPr>
              <a:t>EXPENDITURE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sp>
        <p:nvSpPr>
          <p:cNvPr id="3" name="Content Placeholder 2"/>
          <p:cNvSpPr>
            <a:spLocks noGrp="1"/>
          </p:cNvSpPr>
          <p:nvPr>
            <p:ph sz="half" idx="1"/>
          </p:nvPr>
        </p:nvSpPr>
        <p:spPr>
          <a:xfrm>
            <a:off x="762000" y="1905001"/>
            <a:ext cx="5617367" cy="3886200"/>
          </a:xfrm>
          <a:ln>
            <a:solidFill>
              <a:schemeClr val="tx1"/>
            </a:solidFill>
          </a:ln>
        </p:spPr>
        <p:txBody>
          <a:bodyPr>
            <a:normAutofit/>
          </a:bodyPr>
          <a:lstStyle/>
          <a:p>
            <a:pPr marL="0" indent="0">
              <a:buNone/>
            </a:pPr>
            <a:r>
              <a:rPr lang="en-US" b="1" dirty="0"/>
              <a:t>Employment equity related expenditure </a:t>
            </a:r>
            <a:endParaRPr lang="en-ZW" dirty="0"/>
          </a:p>
          <a:p>
            <a:r>
              <a:rPr lang="en-US" dirty="0"/>
              <a:t> There is expenditure allocated for policies/actions to bring about gender parity at all levels as council has put a Gender Policy in place with relevant structures in place. Equity is accorded in terms of job adverts as well students on attachment and graduate internship.</a:t>
            </a:r>
            <a:r>
              <a:rPr lang="en-GB" dirty="0">
                <a:ea typeface="Tahoma" panose="020B0604030504040204" pitchFamily="34" charset="0"/>
                <a:cs typeface="Tahoma" panose="020B0604030504040204" pitchFamily="34" charset="0"/>
              </a:rPr>
              <a:t>and the proportion 25% of  each  </a:t>
            </a:r>
          </a:p>
        </p:txBody>
      </p:sp>
      <p:graphicFrame>
        <p:nvGraphicFramePr>
          <p:cNvPr id="8" name="Content Placeholder 7">
            <a:extLst>
              <a:ext uri="{FF2B5EF4-FFF2-40B4-BE49-F238E27FC236}">
                <a16:creationId xmlns:a16="http://schemas.microsoft.com/office/drawing/2014/main" id="{E71A25E4-ABFA-4878-BCC6-2369CE03D72F}"/>
              </a:ext>
            </a:extLst>
          </p:cNvPr>
          <p:cNvGraphicFramePr>
            <a:graphicFrameLocks noGrp="1"/>
          </p:cNvGraphicFramePr>
          <p:nvPr>
            <p:ph sz="half" idx="2"/>
            <p:extLst>
              <p:ext uri="{D42A27DB-BD31-4B8C-83A1-F6EECF244321}">
                <p14:modId xmlns:p14="http://schemas.microsoft.com/office/powerpoint/2010/main" val="2712025424"/>
              </p:ext>
            </p:extLst>
          </p:nvPr>
        </p:nvGraphicFramePr>
        <p:xfrm>
          <a:off x="6470650" y="1905002"/>
          <a:ext cx="495935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4519960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Bef>
                <a:spcPts val="0"/>
              </a:spcBef>
            </a:pPr>
            <a:r>
              <a:rPr lang="en-ZA" sz="3600" b="1" dirty="0">
                <a:solidFill>
                  <a:prstClr val="black"/>
                </a:solidFill>
                <a:latin typeface="+mn-lt"/>
                <a:ea typeface="+mn-ea"/>
                <a:cs typeface="+mn-cs"/>
              </a:rPr>
              <a:t>IV. </a:t>
            </a:r>
            <a:r>
              <a:rPr lang="en-GB" sz="3600" b="1" dirty="0">
                <a:latin typeface="+mn-lt"/>
                <a:ea typeface="Calibri" panose="020F0502020204030204" pitchFamily="34" charset="0"/>
                <a:cs typeface="Times New Roman" panose="02020603050405020304" pitchFamily="18" charset="0"/>
              </a:rPr>
              <a:t>EXPENDITURE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a16="http://schemas.microsoft.com/office/drawing/2014/main" id="{3A23FAEA-850F-45E8-D245-8D1325A6AFBA}"/>
              </a:ext>
            </a:extLst>
          </p:cNvPr>
          <p:cNvGraphicFramePr>
            <a:graphicFrameLocks noGrp="1"/>
          </p:cNvGraphicFramePr>
          <p:nvPr>
            <p:ph idx="1"/>
            <p:extLst>
              <p:ext uri="{D42A27DB-BD31-4B8C-83A1-F6EECF244321}">
                <p14:modId xmlns:p14="http://schemas.microsoft.com/office/powerpoint/2010/main" val="3667065043"/>
              </p:ext>
            </p:extLst>
          </p:nvPr>
        </p:nvGraphicFramePr>
        <p:xfrm>
          <a:off x="990600" y="1600198"/>
          <a:ext cx="10210800" cy="4343400"/>
        </p:xfrm>
        <a:graphic>
          <a:graphicData uri="http://schemas.openxmlformats.org/drawingml/2006/table">
            <a:tbl>
              <a:tblPr firstRow="1" bandRow="1">
                <a:tableStyleId>{5C22544A-7EE6-4342-B048-85BDC9FD1C3A}</a:tableStyleId>
              </a:tblPr>
              <a:tblGrid>
                <a:gridCol w="5010855">
                  <a:extLst>
                    <a:ext uri="{9D8B030D-6E8A-4147-A177-3AD203B41FA5}">
                      <a16:colId xmlns:a16="http://schemas.microsoft.com/office/drawing/2014/main" val="3028236975"/>
                    </a:ext>
                  </a:extLst>
                </a:gridCol>
                <a:gridCol w="3119966">
                  <a:extLst>
                    <a:ext uri="{9D8B030D-6E8A-4147-A177-3AD203B41FA5}">
                      <a16:colId xmlns:a16="http://schemas.microsoft.com/office/drawing/2014/main" val="1778747858"/>
                    </a:ext>
                  </a:extLst>
                </a:gridCol>
                <a:gridCol w="2079979">
                  <a:extLst>
                    <a:ext uri="{9D8B030D-6E8A-4147-A177-3AD203B41FA5}">
                      <a16:colId xmlns:a16="http://schemas.microsoft.com/office/drawing/2014/main" val="2139355507"/>
                    </a:ext>
                  </a:extLst>
                </a:gridCol>
              </a:tblGrid>
              <a:tr h="485747">
                <a:tc>
                  <a:txBody>
                    <a:bodyPr/>
                    <a:lstStyle/>
                    <a:p>
                      <a:pPr algn="just">
                        <a:lnSpc>
                          <a:spcPct val="107000"/>
                        </a:lnSpc>
                        <a:spcAft>
                          <a:spcPts val="0"/>
                        </a:spcAft>
                      </a:pPr>
                      <a:r>
                        <a:rPr lang="en-ZA" sz="1100" b="1" kern="100" dirty="0">
                          <a:solidFill>
                            <a:srgbClr val="000000"/>
                          </a:solidFill>
                          <a:effectLst/>
                          <a:latin typeface="Tahoma" panose="020B0604030504040204" pitchFamily="34" charset="0"/>
                          <a:ea typeface="Times New Roman" panose="02020603050405020304" pitchFamily="18" charset="0"/>
                          <a:cs typeface="Liberation Sans Narrow"/>
                        </a:rPr>
                        <a:t>Type of Expenditure</a:t>
                      </a:r>
                      <a:endParaRPr lang="en-ZW" sz="1100" kern="100" dirty="0">
                        <a:effectLst/>
                        <a:latin typeface="Liberation Sans Narrow"/>
                        <a:ea typeface="Liberation Sans Narrow"/>
                        <a:cs typeface="Liberation Sans Narrow"/>
                      </a:endParaRPr>
                    </a:p>
                  </a:txBody>
                  <a:tcPr marL="68580" marR="68580" marT="0" marB="0"/>
                </a:tc>
                <a:tc>
                  <a:txBody>
                    <a:bodyPr/>
                    <a:lstStyle/>
                    <a:p>
                      <a:pPr algn="just">
                        <a:lnSpc>
                          <a:spcPct val="107000"/>
                        </a:lnSpc>
                        <a:spcAft>
                          <a:spcPts val="0"/>
                        </a:spcAft>
                      </a:pPr>
                      <a:r>
                        <a:rPr lang="en-ZA" sz="1100" b="1" kern="100">
                          <a:solidFill>
                            <a:srgbClr val="000000"/>
                          </a:solidFill>
                          <a:effectLst/>
                          <a:latin typeface="Tahoma" panose="020B0604030504040204" pitchFamily="34" charset="0"/>
                          <a:ea typeface="Times New Roman" panose="02020603050405020304" pitchFamily="18" charset="0"/>
                          <a:cs typeface="Liberation Sans Narrow"/>
                        </a:rPr>
                        <a:t>Amount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just">
                        <a:lnSpc>
                          <a:spcPct val="107000"/>
                        </a:lnSpc>
                        <a:spcAft>
                          <a:spcPts val="0"/>
                        </a:spcAft>
                      </a:pPr>
                      <a:r>
                        <a:rPr lang="en-ZA" sz="1100" b="1" kern="100">
                          <a:solidFill>
                            <a:srgbClr val="000000"/>
                          </a:solidFill>
                          <a:effectLst/>
                          <a:latin typeface="Tahoma" panose="020B0604030504040204" pitchFamily="34" charset="0"/>
                          <a:ea typeface="Times New Roman" panose="02020603050405020304" pitchFamily="18" charset="0"/>
                          <a:cs typeface="Liberation Sans Narrow"/>
                        </a:rPr>
                        <a:t>%</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1696426788"/>
                  </a:ext>
                </a:extLst>
              </a:tr>
              <a:tr h="485747">
                <a:tc>
                  <a:txBody>
                    <a:bodyPr/>
                    <a:lstStyle/>
                    <a:p>
                      <a:pPr algn="just">
                        <a:lnSpc>
                          <a:spcPct val="107000"/>
                        </a:lnSpc>
                        <a:spcAft>
                          <a:spcPts val="0"/>
                        </a:spcAft>
                      </a:pPr>
                      <a:r>
                        <a:rPr lang="en-ZA" sz="1100" kern="100" dirty="0">
                          <a:solidFill>
                            <a:srgbClr val="000000"/>
                          </a:solidFill>
                          <a:effectLst/>
                          <a:latin typeface="Tahoma" panose="020B0604030504040204" pitchFamily="34" charset="0"/>
                          <a:ea typeface="Times New Roman" panose="02020603050405020304" pitchFamily="18" charset="0"/>
                          <a:cs typeface="Liberation Sans Narrow"/>
                        </a:rPr>
                        <a:t>Gender Management System (GMS) </a:t>
                      </a:r>
                      <a:endParaRPr lang="en-ZW" sz="1100" kern="100" dirty="0">
                        <a:effectLst/>
                        <a:latin typeface="Liberation Sans Narrow"/>
                        <a:ea typeface="Liberation Sans Narrow"/>
                        <a:cs typeface="Liberation Sans Narrow"/>
                      </a:endParaRPr>
                    </a:p>
                  </a:txBody>
                  <a:tcPr marL="68580" marR="68580" marT="0" marB="0"/>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         3,721,918,401.60 </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7.93%</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2594365503"/>
                  </a:ext>
                </a:extLst>
              </a:tr>
              <a:tr h="816061">
                <a:tc>
                  <a:txBody>
                    <a:bodyPr/>
                    <a:lstStyle/>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Employment expenditure (Human Capital Expenditure)</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           6,430,678,306.08 </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29.76%</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4039648564"/>
                  </a:ext>
                </a:extLst>
              </a:tr>
              <a:tr h="485747">
                <a:tc>
                  <a:txBody>
                    <a:bodyPr/>
                    <a:lstStyle/>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Gender Specific Programming</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          20,817,975,736.32 </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44.35%</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3537071230"/>
                  </a:ext>
                </a:extLst>
              </a:tr>
              <a:tr h="549302">
                <a:tc>
                  <a:txBody>
                    <a:bodyPr/>
                    <a:lstStyle/>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Mainstream Programmes </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          13,966,063,212.64 </a:t>
                      </a:r>
                      <a:endParaRPr lang="en-ZW" sz="1100" kern="100">
                        <a:effectLst/>
                        <a:latin typeface="Liberation Sans Narrow"/>
                        <a:ea typeface="Liberation Sans Narrow"/>
                        <a:cs typeface="Liberation Sans Narrow"/>
                      </a:endParaRPr>
                    </a:p>
                    <a:p>
                      <a:pPr algn="r">
                        <a:lnSpc>
                          <a:spcPct val="107000"/>
                        </a:lnSpc>
                        <a:spcAft>
                          <a:spcPts val="0"/>
                        </a:spcAft>
                      </a:pPr>
                      <a:r>
                        <a:rPr lang="en-US" sz="1100" kern="100">
                          <a:solidFill>
                            <a:srgbClr val="000000"/>
                          </a:solidFill>
                          <a:effectLst/>
                          <a:latin typeface="Tahoma" panose="020B0604030504040204" pitchFamily="34" charset="0"/>
                          <a:ea typeface="Liberation Sans Narrow"/>
                          <a:cs typeface="Liberation Sans Narrow"/>
                        </a:rPr>
                        <a:t>           </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29.76%</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3633499837"/>
                  </a:ext>
                </a:extLst>
              </a:tr>
              <a:tr h="549302">
                <a:tc>
                  <a:txBody>
                    <a:bodyPr/>
                    <a:lstStyle/>
                    <a:p>
                      <a:pPr algn="just">
                        <a:lnSpc>
                          <a:spcPct val="107000"/>
                        </a:lnSpc>
                        <a:spcAft>
                          <a:spcPts val="0"/>
                        </a:spcAft>
                      </a:pPr>
                      <a:r>
                        <a:rPr lang="en-ZA" sz="1100" kern="100">
                          <a:solidFill>
                            <a:srgbClr val="000000"/>
                          </a:solidFill>
                          <a:effectLst/>
                          <a:latin typeface="Tahoma" panose="020B0604030504040204" pitchFamily="34" charset="0"/>
                          <a:ea typeface="Times New Roman" panose="02020603050405020304" pitchFamily="18" charset="0"/>
                          <a:cs typeface="Liberation Sans Narrow"/>
                        </a:rPr>
                        <a:t>Other</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US" sz="1100" kern="100">
                          <a:solidFill>
                            <a:srgbClr val="000000"/>
                          </a:solidFill>
                          <a:effectLst/>
                          <a:latin typeface="Tahoma" panose="020B0604030504040204" pitchFamily="34" charset="0"/>
                          <a:ea typeface="Liberation Sans Narrow"/>
                          <a:cs typeface="Liberation Sans Narrow"/>
                        </a:rPr>
                        <a:t>1,998,976,000.00</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 </a:t>
                      </a:r>
                      <a:endParaRPr lang="en-ZW" sz="1100" kern="100">
                        <a:effectLst/>
                        <a:latin typeface="Liberation Sans Narrow"/>
                        <a:ea typeface="Liberation Sans Narrow"/>
                        <a:cs typeface="Liberation Sans Narrow"/>
                      </a:endParaRPr>
                    </a:p>
                    <a:p>
                      <a:pPr algn="r">
                        <a:lnSpc>
                          <a:spcPct val="107000"/>
                        </a:lnSpc>
                        <a:spcAft>
                          <a:spcPts val="0"/>
                        </a:spcAft>
                      </a:pPr>
                      <a:r>
                        <a:rPr lang="en-ZA" sz="1100" kern="100">
                          <a:solidFill>
                            <a:srgbClr val="000000"/>
                          </a:solidFill>
                          <a:effectLst/>
                          <a:latin typeface="Tahoma" panose="020B0604030504040204" pitchFamily="34" charset="0"/>
                          <a:ea typeface="Liberation Sans Narrow"/>
                          <a:cs typeface="Liberation Sans Narrow"/>
                        </a:rPr>
                        <a:t>4.26%</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4141272286"/>
                  </a:ext>
                </a:extLst>
              </a:tr>
              <a:tr h="485747">
                <a:tc>
                  <a:txBody>
                    <a:bodyPr/>
                    <a:lstStyle/>
                    <a:p>
                      <a:pPr algn="just">
                        <a:lnSpc>
                          <a:spcPct val="107000"/>
                        </a:lnSpc>
                        <a:spcAft>
                          <a:spcPts val="0"/>
                        </a:spcAft>
                      </a:pPr>
                      <a:r>
                        <a:rPr lang="en-ZA" sz="1100" b="1" kern="100">
                          <a:solidFill>
                            <a:srgbClr val="000000"/>
                          </a:solidFill>
                          <a:effectLst/>
                          <a:latin typeface="Tahoma" panose="020B0604030504040204" pitchFamily="34" charset="0"/>
                          <a:ea typeface="Times New Roman" panose="02020603050405020304" pitchFamily="18" charset="0"/>
                          <a:cs typeface="Liberation Sans Narrow"/>
                        </a:rPr>
                        <a:t>Total </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US" sz="1100" b="1" kern="100">
                          <a:solidFill>
                            <a:srgbClr val="000000"/>
                          </a:solidFill>
                          <a:effectLst/>
                          <a:latin typeface="Tahoma" panose="020B0604030504040204" pitchFamily="34" charset="0"/>
                          <a:ea typeface="Liberation Sans Narrow"/>
                          <a:cs typeface="Liberation Sans Narrow"/>
                        </a:rPr>
                        <a:t>      46,935,611,656.64 </a:t>
                      </a:r>
                      <a:endParaRPr lang="en-ZW" sz="1100" kern="100">
                        <a:effectLst/>
                        <a:latin typeface="Liberation Sans Narrow"/>
                        <a:ea typeface="Liberation Sans Narrow"/>
                        <a:cs typeface="Liberation Sans Narrow"/>
                      </a:endParaRPr>
                    </a:p>
                    <a:p>
                      <a:pPr algn="r">
                        <a:lnSpc>
                          <a:spcPct val="107000"/>
                        </a:lnSpc>
                        <a:spcAft>
                          <a:spcPts val="0"/>
                        </a:spcAft>
                      </a:pPr>
                      <a:r>
                        <a:rPr lang="en-ZW" sz="1100" b="1" kern="10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a:effectLst/>
                        <a:latin typeface="Liberation Sans Narrow"/>
                        <a:ea typeface="Liberation Sans Narrow"/>
                        <a:cs typeface="Liberation Sans Narrow"/>
                      </a:endParaRPr>
                    </a:p>
                  </a:txBody>
                  <a:tcPr marL="68580" marR="68580" marT="0" marB="0" anchor="ctr"/>
                </a:tc>
                <a:tc>
                  <a:txBody>
                    <a:bodyPr/>
                    <a:lstStyle/>
                    <a:p>
                      <a:pPr algn="r">
                        <a:lnSpc>
                          <a:spcPct val="107000"/>
                        </a:lnSpc>
                        <a:spcAft>
                          <a:spcPts val="0"/>
                        </a:spcAft>
                      </a:pPr>
                      <a:r>
                        <a:rPr lang="en-ZA" sz="1100" b="1" kern="100" dirty="0">
                          <a:solidFill>
                            <a:srgbClr val="000000"/>
                          </a:solidFill>
                          <a:effectLst/>
                          <a:latin typeface="Tahoma" panose="020B0604030504040204" pitchFamily="34" charset="0"/>
                          <a:ea typeface="Liberation Sans Narrow"/>
                          <a:cs typeface="Liberation Sans Narrow"/>
                        </a:rPr>
                        <a:t>100.00%</a:t>
                      </a:r>
                      <a:endParaRPr lang="en-ZW" sz="1100" kern="100" dirty="0">
                        <a:effectLst/>
                        <a:latin typeface="Liberation Sans Narrow"/>
                        <a:ea typeface="Liberation Sans Narrow"/>
                        <a:cs typeface="Liberation Sans Narrow"/>
                      </a:endParaRPr>
                    </a:p>
                    <a:p>
                      <a:pPr algn="r">
                        <a:lnSpc>
                          <a:spcPct val="107000"/>
                        </a:lnSpc>
                        <a:spcAft>
                          <a:spcPts val="0"/>
                        </a:spcAft>
                      </a:pPr>
                      <a:r>
                        <a:rPr lang="en-ZW" sz="1100" b="1" kern="100" dirty="0">
                          <a:solidFill>
                            <a:srgbClr val="000000"/>
                          </a:solidFill>
                          <a:effectLst/>
                          <a:latin typeface="Tahoma" panose="020B0604030504040204" pitchFamily="34" charset="0"/>
                          <a:ea typeface="Times New Roman" panose="02020603050405020304" pitchFamily="18" charset="0"/>
                          <a:cs typeface="Liberation Sans Narrow"/>
                        </a:rPr>
                        <a:t> </a:t>
                      </a:r>
                      <a:endParaRPr lang="en-ZW" sz="1100" kern="100" dirty="0">
                        <a:effectLst/>
                        <a:latin typeface="Liberation Sans Narrow"/>
                        <a:ea typeface="Liberation Sans Narrow"/>
                        <a:cs typeface="Liberation Sans Narrow"/>
                      </a:endParaRPr>
                    </a:p>
                  </a:txBody>
                  <a:tcPr marL="68580" marR="68580" marT="0" marB="0" anchor="ctr"/>
                </a:tc>
                <a:extLst>
                  <a:ext uri="{0D108BD9-81ED-4DB2-BD59-A6C34878D82A}">
                    <a16:rowId xmlns:a16="http://schemas.microsoft.com/office/drawing/2014/main" val="1731612640"/>
                  </a:ext>
                </a:extLst>
              </a:tr>
              <a:tr h="485747">
                <a:tc>
                  <a:txBody>
                    <a:bodyPr/>
                    <a:lstStyle/>
                    <a:p>
                      <a:endParaRPr lang="en-GB" b="1"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96237841"/>
                  </a:ext>
                </a:extLst>
              </a:tr>
            </a:tbl>
          </a:graphicData>
        </a:graphic>
      </p:graphicFrame>
      <p:sp>
        <p:nvSpPr>
          <p:cNvPr id="6" name="TextBox 5"/>
          <p:cNvSpPr txBox="1"/>
          <p:nvPr/>
        </p:nvSpPr>
        <p:spPr>
          <a:xfrm>
            <a:off x="152400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5E51EE-2B4A-4D72-8861-9CB0C1EED28F}">
  <ds:schemaRefs>
    <ds:schemaRef ds:uri="5c72703c-1067-4fa7-89cc-ef245258de7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d0128bf-0240-4a00-b00a-ea9f2cdab004"/>
    <ds:schemaRef ds:uri="http://www.w3.org/XML/1998/namespace"/>
  </ds:schemaRefs>
</ds:datastoreItem>
</file>

<file path=customXml/itemProps2.xml><?xml version="1.0" encoding="utf-8"?>
<ds:datastoreItem xmlns:ds="http://schemas.openxmlformats.org/officeDocument/2006/customXml" ds:itemID="{89EF5C1D-D880-43EA-BEC1-1A9DA8456B08}"/>
</file>

<file path=customXml/itemProps3.xml><?xml version="1.0" encoding="utf-8"?>
<ds:datastoreItem xmlns:ds="http://schemas.openxmlformats.org/officeDocument/2006/customXml" ds:itemID="{64B9AA27-9761-4E4B-B6EF-22624EC19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7183</TotalTime>
  <Words>1720</Words>
  <Application>Microsoft Office PowerPoint</Application>
  <PresentationFormat>Widescreen</PresentationFormat>
  <Paragraphs>480</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Corbel</vt:lpstr>
      <vt:lpstr>Liberation Sans Narrow</vt:lpstr>
      <vt:lpstr>Tahoma</vt:lpstr>
      <vt:lpstr>Times New Roman</vt:lpstr>
      <vt:lpstr>Wingdings</vt:lpstr>
      <vt:lpstr>Parallax</vt:lpstr>
      <vt:lpstr>PowerPoint Presentation</vt:lpstr>
      <vt:lpstr>OVERVIEW </vt:lpstr>
      <vt:lpstr> I. POLICY FRAMEWORK    </vt:lpstr>
      <vt:lpstr>II. THE BUDGET PROCESS   </vt:lpstr>
      <vt:lpstr>II. THE BUDGET PROCESS   </vt:lpstr>
      <vt:lpstr>II. THE BUDGET PROCESS   </vt:lpstr>
      <vt:lpstr>III. REVENUE</vt:lpstr>
      <vt:lpstr>IV. EXPENDITURE  </vt:lpstr>
      <vt:lpstr>IV. EXPENDITURE  </vt:lpstr>
      <vt:lpstr>IV. EXPENDITURE- GMS </vt:lpstr>
      <vt:lpstr>IV. Gender Specific expenditure </vt:lpstr>
      <vt:lpstr>IV. EMPLOYMENT EXPENDITURE </vt:lpstr>
      <vt:lpstr>IV. EMPLOYMENT EXPENDITURE- Gender Wage Gap Analysis </vt:lpstr>
      <vt:lpstr>V. EXPENDITURE- GENDER IN MAINSTREAM BUDGET </vt:lpstr>
      <vt:lpstr>V. EXPENDITURE- ANALYSIS OF ONE SECTOR =HOUSING ALLOCATION</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F. ZINGWARA</cp:lastModifiedBy>
  <cp:revision>163</cp:revision>
  <dcterms:created xsi:type="dcterms:W3CDTF">2014-03-06T12:27:13Z</dcterms:created>
  <dcterms:modified xsi:type="dcterms:W3CDTF">2024-11-07T21:53:49Z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