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63" r:id="rId8"/>
    <p:sldId id="286" r:id="rId9"/>
    <p:sldId id="285" r:id="rId10"/>
    <p:sldId id="273" r:id="rId11"/>
    <p:sldId id="275" r:id="rId12"/>
    <p:sldId id="287" r:id="rId13"/>
    <p:sldId id="288" r:id="rId14"/>
    <p:sldId id="292" r:id="rId15"/>
    <p:sldId id="289" r:id="rId16"/>
    <p:sldId id="290" r:id="rId17"/>
    <p:sldId id="280" r:id="rId18"/>
    <p:sldId id="297" r:id="rId19"/>
    <p:sldId id="296" r:id="rId20"/>
    <p:sldId id="295" r:id="rId21"/>
    <p:sldId id="279" r:id="rId22"/>
    <p:sldId id="291"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A325C-1DDC-4867-A6C5-71CC22E7747D}" v="7" dt="2024-11-05T05:39:38.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p:cViewPr>
        <p:scale>
          <a:sx n="71" d="100"/>
          <a:sy n="71" d="100"/>
        </p:scale>
        <p:origin x="-1356"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asha Zinhanga" userId="73c25f64f24d4db2" providerId="LiveId" clId="{219A325C-1DDC-4867-A6C5-71CC22E7747D}"/>
    <pc:docChg chg="undo custSel modSld">
      <pc:chgData name="Nyasha Zinhanga" userId="73c25f64f24d4db2" providerId="LiveId" clId="{219A325C-1DDC-4867-A6C5-71CC22E7747D}" dt="2024-11-05T05:52:26.045" v="141" actId="20577"/>
      <pc:docMkLst>
        <pc:docMk/>
      </pc:docMkLst>
      <pc:sldChg chg="addSp delSp modSp mod addAnim delAnim modAnim">
        <pc:chgData name="Nyasha Zinhanga" userId="73c25f64f24d4db2" providerId="LiveId" clId="{219A325C-1DDC-4867-A6C5-71CC22E7747D}" dt="2024-11-05T05:52:26.045" v="141" actId="20577"/>
        <pc:sldMkLst>
          <pc:docMk/>
          <pc:sldMk cId="2158104489" sldId="263"/>
        </pc:sldMkLst>
        <pc:spChg chg="mod">
          <ac:chgData name="Nyasha Zinhanga" userId="73c25f64f24d4db2" providerId="LiveId" clId="{219A325C-1DDC-4867-A6C5-71CC22E7747D}" dt="2024-11-05T05:52:26.045" v="141" actId="20577"/>
          <ac:spMkLst>
            <pc:docMk/>
            <pc:sldMk cId="2158104489" sldId="263"/>
            <ac:spMk id="7" creationId="{00000000-0000-0000-0000-000000000000}"/>
          </ac:spMkLst>
        </pc:spChg>
        <pc:spChg chg="add del mod">
          <ac:chgData name="Nyasha Zinhanga" userId="73c25f64f24d4db2" providerId="LiveId" clId="{219A325C-1DDC-4867-A6C5-71CC22E7747D}" dt="2024-11-05T05:31:39.131" v="57"/>
          <ac:spMkLst>
            <pc:docMk/>
            <pc:sldMk cId="2158104489" sldId="263"/>
            <ac:spMk id="9" creationId="{00000000-0000-0000-0000-000000000000}"/>
          </ac:spMkLst>
        </pc:spChg>
        <pc:spChg chg="add del mod">
          <ac:chgData name="Nyasha Zinhanga" userId="73c25f64f24d4db2" providerId="LiveId" clId="{219A325C-1DDC-4867-A6C5-71CC22E7747D}" dt="2024-11-05T05:31:23.109" v="54" actId="478"/>
          <ac:spMkLst>
            <pc:docMk/>
            <pc:sldMk cId="2158104489" sldId="263"/>
            <ac:spMk id="13" creationId="{BAF3460B-4875-4797-3FCD-99F4507D93D5}"/>
          </ac:spMkLst>
        </pc:spChg>
        <pc:picChg chg="add del mod">
          <ac:chgData name="Nyasha Zinhanga" userId="73c25f64f24d4db2" providerId="LiveId" clId="{219A325C-1DDC-4867-A6C5-71CC22E7747D}" dt="2024-11-05T05:20:23.650" v="44" actId="478"/>
          <ac:picMkLst>
            <pc:docMk/>
            <pc:sldMk cId="2158104489" sldId="263"/>
            <ac:picMk id="4" creationId="{908515BE-A607-264E-28D5-9DBC90B76F8C}"/>
          </ac:picMkLst>
        </pc:picChg>
        <pc:picChg chg="add mod">
          <ac:chgData name="Nyasha Zinhanga" userId="73c25f64f24d4db2" providerId="LiveId" clId="{219A325C-1DDC-4867-A6C5-71CC22E7747D}" dt="2024-11-05T05:22:11.141" v="50"/>
          <ac:picMkLst>
            <pc:docMk/>
            <pc:sldMk cId="2158104489" sldId="263"/>
            <ac:picMk id="6" creationId="{2AE4A316-EDA2-86A6-C3ED-92BECD556F40}"/>
          </ac:picMkLst>
        </pc:picChg>
        <pc:picChg chg="add del mod ord">
          <ac:chgData name="Nyasha Zinhanga" userId="73c25f64f24d4db2" providerId="LiveId" clId="{219A325C-1DDC-4867-A6C5-71CC22E7747D}" dt="2024-11-05T05:31:25.681" v="56"/>
          <ac:picMkLst>
            <pc:docMk/>
            <pc:sldMk cId="2158104489" sldId="263"/>
            <ac:picMk id="11" creationId="{79EAAF8B-7DB5-D47F-889E-C75CEAD94FEB}"/>
          </ac:picMkLst>
        </pc:picChg>
        <pc:picChg chg="add mod">
          <ac:chgData name="Nyasha Zinhanga" userId="73c25f64f24d4db2" providerId="LiveId" clId="{219A325C-1DDC-4867-A6C5-71CC22E7747D}" dt="2024-11-05T05:32:08.101" v="65" actId="14100"/>
          <ac:picMkLst>
            <pc:docMk/>
            <pc:sldMk cId="2158104489" sldId="263"/>
            <ac:picMk id="14" creationId="{6E3A9654-BFF5-8DF2-837F-141B489D8150}"/>
          </ac:picMkLst>
        </pc:picChg>
      </pc:sldChg>
      <pc:sldChg chg="addSp delSp modSp mod">
        <pc:chgData name="Nyasha Zinhanga" userId="73c25f64f24d4db2" providerId="LiveId" clId="{219A325C-1DDC-4867-A6C5-71CC22E7747D}" dt="2024-11-05T05:39:38.606" v="100"/>
        <pc:sldMkLst>
          <pc:docMk/>
          <pc:sldMk cId="1451996036" sldId="275"/>
        </pc:sldMkLst>
        <pc:spChg chg="del mod">
          <ac:chgData name="Nyasha Zinhanga" userId="73c25f64f24d4db2" providerId="LiveId" clId="{219A325C-1DDC-4867-A6C5-71CC22E7747D}" dt="2024-11-05T05:39:38.606" v="100"/>
          <ac:spMkLst>
            <pc:docMk/>
            <pc:sldMk cId="1451996036" sldId="275"/>
            <ac:spMk id="4" creationId="{01F0C5C0-8EB8-D476-A47D-BCD974CDBC34}"/>
          </ac:spMkLst>
        </pc:spChg>
        <pc:graphicFrameChg chg="add mod">
          <ac:chgData name="Nyasha Zinhanga" userId="73c25f64f24d4db2" providerId="LiveId" clId="{219A325C-1DDC-4867-A6C5-71CC22E7747D}" dt="2024-11-05T05:39:38.606" v="100"/>
          <ac:graphicFrameMkLst>
            <pc:docMk/>
            <pc:sldMk cId="1451996036" sldId="275"/>
            <ac:graphicFrameMk id="5" creationId="{1CB4265C-A94E-A1F1-995C-68B957B0DAEA}"/>
          </ac:graphicFrameMkLst>
        </pc:graphicFrame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Sources of Revenue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B86-4CB7-8ABE-6D95085609B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B86-4CB7-8ABE-6D95085609B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Internal</c:v>
                </c:pt>
                <c:pt idx="1">
                  <c:v>External</c:v>
                </c:pt>
              </c:strCache>
            </c:strRef>
          </c:cat>
          <c:val>
            <c:numRef>
              <c:f>Sheet1!$B$2:$B$3</c:f>
              <c:numCache>
                <c:formatCode>General</c:formatCode>
                <c:ptCount val="2"/>
                <c:pt idx="0">
                  <c:v>21610608600</c:v>
                </c:pt>
                <c:pt idx="1">
                  <c:v>24132568250</c:v>
                </c:pt>
              </c:numCache>
            </c:numRef>
          </c:val>
          <c:extLst xmlns:c16r2="http://schemas.microsoft.com/office/drawing/2015/06/chart">
            <c:ext xmlns:c16="http://schemas.microsoft.com/office/drawing/2014/chart" uri="{C3380CC4-5D6E-409C-BE32-E72D297353CC}">
              <c16:uniqueId val="{00000000-6EE8-4B69-9521-BBE9633987E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Sheet1!$C$3</c:f>
              <c:strCache>
                <c:ptCount val="1"/>
                <c:pt idx="0">
                  <c:v>Amount </c:v>
                </c:pt>
              </c:strCache>
            </c:strRef>
          </c:tx>
          <c:dLbls>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Sheet1!$B$4:$B$8</c:f>
              <c:strCache>
                <c:ptCount val="5"/>
                <c:pt idx="0">
                  <c:v>Gender Management System (GMS) </c:v>
                </c:pt>
                <c:pt idx="1">
                  <c:v>Employment expenditure (Human Capital Expenditure)</c:v>
                </c:pt>
                <c:pt idx="2">
                  <c:v>Gender Specific Programming</c:v>
                </c:pt>
                <c:pt idx="3">
                  <c:v>Mainstream Programmes </c:v>
                </c:pt>
                <c:pt idx="4">
                  <c:v>Other</c:v>
                </c:pt>
              </c:strCache>
            </c:strRef>
          </c:cat>
          <c:val>
            <c:numRef>
              <c:f>Sheet1!$C$4:$C$8</c:f>
              <c:numCache>
                <c:formatCode>_(* #,##0.00_);_(* \(#,##0.00\);_(* "-"??_);_(@_)</c:formatCode>
                <c:ptCount val="5"/>
                <c:pt idx="0">
                  <c:v>87200</c:v>
                </c:pt>
                <c:pt idx="1">
                  <c:v>1149906.8</c:v>
                </c:pt>
                <c:pt idx="2">
                  <c:v>311300</c:v>
                </c:pt>
                <c:pt idx="3">
                  <c:v>2313422.66</c:v>
                </c:pt>
                <c:pt idx="4">
                  <c:v>1488258.46</c:v>
                </c:pt>
              </c:numCache>
            </c:numRef>
          </c:val>
          <c:extLst xmlns:c16r2="http://schemas.microsoft.com/office/drawing/2015/06/chart">
            <c:ext xmlns:c16="http://schemas.microsoft.com/office/drawing/2014/chart" uri="{C3380CC4-5D6E-409C-BE32-E72D297353CC}">
              <c16:uniqueId val="{00000000-34DE-4FA8-8B11-2022A284A91E}"/>
            </c:ext>
          </c:extLst>
        </c:ser>
        <c:ser>
          <c:idx val="1"/>
          <c:order val="1"/>
          <c:tx>
            <c:strRef>
              <c:f>Sheet1!$D$3</c:f>
              <c:strCache>
                <c:ptCount val="1"/>
                <c:pt idx="0">
                  <c:v>%</c:v>
                </c:pt>
              </c:strCache>
            </c:strRef>
          </c:tx>
          <c:dLbls>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Sheet1!$B$4:$B$8</c:f>
              <c:strCache>
                <c:ptCount val="5"/>
                <c:pt idx="0">
                  <c:v>Gender Management System (GMS) </c:v>
                </c:pt>
                <c:pt idx="1">
                  <c:v>Employment expenditure (Human Capital Expenditure)</c:v>
                </c:pt>
                <c:pt idx="2">
                  <c:v>Gender Specific Programming</c:v>
                </c:pt>
                <c:pt idx="3">
                  <c:v>Mainstream Programmes </c:v>
                </c:pt>
                <c:pt idx="4">
                  <c:v>Other</c:v>
                </c:pt>
              </c:strCache>
            </c:strRef>
          </c:cat>
          <c:val>
            <c:numRef>
              <c:f>Sheet1!$D$4:$D$8</c:f>
              <c:numCache>
                <c:formatCode>0.00%</c:formatCode>
                <c:ptCount val="5"/>
                <c:pt idx="0">
                  <c:v>9.5823245341561794E-2</c:v>
                </c:pt>
                <c:pt idx="1">
                  <c:v>0.12402376465026828</c:v>
                </c:pt>
                <c:pt idx="2">
                  <c:v>0.28999999999999998</c:v>
                </c:pt>
                <c:pt idx="3">
                  <c:v>0.46829180505420009</c:v>
                </c:pt>
                <c:pt idx="4">
                  <c:v>2.1861184953969808E-2</c:v>
                </c:pt>
              </c:numCache>
            </c:numRef>
          </c:val>
          <c:extLst xmlns:c16r2="http://schemas.microsoft.com/office/drawing/2015/06/chart">
            <c:ext xmlns:c16="http://schemas.microsoft.com/office/drawing/2014/chart" uri="{C3380CC4-5D6E-409C-BE32-E72D297353CC}">
              <c16:uniqueId val="{00000001-34DE-4FA8-8B11-2022A284A91E}"/>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216666666666667"/>
          <c:y val="8.863481448337845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Expenditure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009-4078-9F91-2FD092F0EC0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009-4078-9F91-2FD092F0EC0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009-4078-9F91-2FD092F0EC0C}"/>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009-4078-9F91-2FD092F0EC0C}"/>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009-4078-9F91-2FD092F0EC0C}"/>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5009-4078-9F91-2FD092F0EC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GOVERNANCE &amp; ADMINISTRATION</c:v>
                </c:pt>
                <c:pt idx="1">
                  <c:v>WATER SANITATION &amp; HYGIENE</c:v>
                </c:pt>
                <c:pt idx="2">
                  <c:v>SOCIAL SERVICES</c:v>
                </c:pt>
                <c:pt idx="3">
                  <c:v>ROADS</c:v>
                </c:pt>
                <c:pt idx="4">
                  <c:v>PUBLIC SAFETY &amp; SECURITY SERVICES</c:v>
                </c:pt>
                <c:pt idx="5">
                  <c:v>NATURAL RESOURCES CONSERVATION &amp; MANAGEMENT</c:v>
                </c:pt>
              </c:strCache>
            </c:strRef>
          </c:cat>
          <c:val>
            <c:numRef>
              <c:f>Sheet1!$B$2:$B$7</c:f>
              <c:numCache>
                <c:formatCode>_(* #,##0.00_);_(* \(#,##0.00\);_(* "-"??_);_(@_)</c:formatCode>
                <c:ptCount val="6"/>
                <c:pt idx="0">
                  <c:v>2008730.11</c:v>
                </c:pt>
                <c:pt idx="1">
                  <c:v>733387.19</c:v>
                </c:pt>
                <c:pt idx="2">
                  <c:v>1214025.6200000001</c:v>
                </c:pt>
                <c:pt idx="3">
                  <c:v>1068822.2</c:v>
                </c:pt>
                <c:pt idx="4">
                  <c:v>29495.4</c:v>
                </c:pt>
                <c:pt idx="5">
                  <c:v>295627.40000000002</c:v>
                </c:pt>
              </c:numCache>
            </c:numRef>
          </c:val>
          <c:extLst xmlns:c16r2="http://schemas.microsoft.com/office/drawing/2015/06/chart">
            <c:ext xmlns:c16="http://schemas.microsoft.com/office/drawing/2014/chart" uri="{C3380CC4-5D6E-409C-BE32-E72D297353CC}">
              <c16:uniqueId val="{00000000-B166-4C34-89B6-464341E91F8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67AC4-FAAE-40C7-9D5F-93FB15DECFD0}" type="datetimeFigureOut">
              <a:rPr lang="en-GB" smtClean="0"/>
              <a:t>07/11/2024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D5587-7577-41D4-90F2-B824B19906F8}" type="slidenum">
              <a:rPr lang="en-GB" smtClean="0"/>
              <a:t>‹#›</a:t>
            </a:fld>
            <a:endParaRPr lang="en-GB" dirty="0"/>
          </a:p>
        </p:txBody>
      </p:sp>
    </p:spTree>
    <p:extLst>
      <p:ext uri="{BB962C8B-B14F-4D97-AF65-F5344CB8AC3E}">
        <p14:creationId xmlns:p14="http://schemas.microsoft.com/office/powerpoint/2010/main" val="3219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FD5587-7577-41D4-90F2-B824B19906F8}" type="slidenum">
              <a:rPr lang="en-GB" smtClean="0"/>
              <a:t>1</a:t>
            </a:fld>
            <a:endParaRPr lang="en-GB" dirty="0"/>
          </a:p>
        </p:txBody>
      </p:sp>
    </p:spTree>
    <p:extLst>
      <p:ext uri="{BB962C8B-B14F-4D97-AF65-F5344CB8AC3E}">
        <p14:creationId xmlns:p14="http://schemas.microsoft.com/office/powerpoint/2010/main" val="296243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1DFD5587-7577-41D4-90F2-B824B19906F8}" type="slidenum">
              <a:rPr lang="en-GB" smtClean="0"/>
              <a:t>10</a:t>
            </a:fld>
            <a:endParaRPr lang="en-GB"/>
          </a:p>
        </p:txBody>
      </p:sp>
    </p:spTree>
    <p:extLst>
      <p:ext uri="{BB962C8B-B14F-4D97-AF65-F5344CB8AC3E}">
        <p14:creationId xmlns:p14="http://schemas.microsoft.com/office/powerpoint/2010/main" val="404190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FD5587-7577-41D4-90F2-B824B19906F8}" type="slidenum">
              <a:rPr lang="en-GB" smtClean="0"/>
              <a:t>12</a:t>
            </a:fld>
            <a:endParaRPr lang="en-GB"/>
          </a:p>
        </p:txBody>
      </p:sp>
    </p:spTree>
    <p:extLst>
      <p:ext uri="{BB962C8B-B14F-4D97-AF65-F5344CB8AC3E}">
        <p14:creationId xmlns:p14="http://schemas.microsoft.com/office/powerpoint/2010/main" val="418911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7/11/2024</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BDB4485F-ED24-47DB-AFF9-387090B6200D}" type="datetimeFigureOut">
              <a:rPr lang="en-ZW" smtClean="0"/>
              <a:t>7/11/2024</a:t>
            </a:fld>
            <a:endParaRPr lang="en-ZW" dirty="0"/>
          </a:p>
        </p:txBody>
      </p:sp>
      <p:sp>
        <p:nvSpPr>
          <p:cNvPr id="8" name="Footer Placeholder 7"/>
          <p:cNvSpPr>
            <a:spLocks noGrp="1"/>
          </p:cNvSpPr>
          <p:nvPr>
            <p:ph type="ftr" sz="quarter" idx="11"/>
          </p:nvPr>
        </p:nvSpPr>
        <p:spPr/>
        <p:txBody>
          <a:bodyPr/>
          <a:lstStyle/>
          <a:p>
            <a:endParaRPr lang="en-ZW" dirty="0"/>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BDB4485F-ED24-47DB-AFF9-387090B6200D}" type="datetimeFigureOut">
              <a:rPr lang="en-ZW" smtClean="0"/>
              <a:t>7/11/2024</a:t>
            </a:fld>
            <a:endParaRPr lang="en-ZW" dirty="0"/>
          </a:p>
        </p:txBody>
      </p:sp>
      <p:sp>
        <p:nvSpPr>
          <p:cNvPr id="4" name="Footer Placeholder 3"/>
          <p:cNvSpPr>
            <a:spLocks noGrp="1"/>
          </p:cNvSpPr>
          <p:nvPr>
            <p:ph type="ftr" sz="quarter" idx="11"/>
          </p:nvPr>
        </p:nvSpPr>
        <p:spPr/>
        <p:txBody>
          <a:bodyPr/>
          <a:lstStyle/>
          <a:p>
            <a:endParaRPr lang="en-ZW" dirty="0"/>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7/11/2024</a:t>
            </a:fld>
            <a:endParaRPr lang="en-ZW" dirty="0"/>
          </a:p>
        </p:txBody>
      </p:sp>
      <p:sp>
        <p:nvSpPr>
          <p:cNvPr id="3" name="Footer Placeholder 2"/>
          <p:cNvSpPr>
            <a:spLocks noGrp="1"/>
          </p:cNvSpPr>
          <p:nvPr>
            <p:ph type="ftr" sz="quarter" idx="11"/>
          </p:nvPr>
        </p:nvSpPr>
        <p:spPr/>
        <p:txBody>
          <a:bodyPr/>
          <a:lstStyle/>
          <a:p>
            <a:endParaRPr lang="en-ZW" dirty="0"/>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7/11/2024</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dirty="0"/>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7/11/2024</a:t>
            </a:fld>
            <a:endParaRPr lang="en-ZW"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dirty="0"/>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5496" y="1524000"/>
            <a:ext cx="7391400" cy="923330"/>
          </a:xfrm>
          <a:prstGeom prst="rect">
            <a:avLst/>
          </a:prstGeom>
          <a:noFill/>
        </p:spPr>
        <p:txBody>
          <a:bodyPr wrap="square" rtlCol="0">
            <a:spAutoFit/>
          </a:bodyPr>
          <a:lstStyle/>
          <a:p>
            <a:pPr algn="ctr"/>
            <a:r>
              <a:rPr lang="en-GB" b="1" dirty="0">
                <a:latin typeface="Tahoma" panose="020B0604030504040204" pitchFamily="34" charset="0"/>
                <a:ea typeface="Times New Roman" panose="02020603050405020304" pitchFamily="18" charset="0"/>
              </a:rPr>
              <a:t>SADC PROTOCOL@WORK SUMMITS AND AWARDS </a:t>
            </a:r>
            <a:endParaRPr lang="en-ZW" b="1" dirty="0"/>
          </a:p>
          <a:p>
            <a:pPr algn="ctr"/>
            <a:r>
              <a:rPr lang="en-ZW" b="1" dirty="0"/>
              <a:t> 2024 </a:t>
            </a:r>
          </a:p>
          <a:p>
            <a:pPr algn="ctr"/>
            <a:r>
              <a:rPr lang="en-ZW" b="1" dirty="0"/>
              <a:t>GENDER RESPONSIVE BUDGETING </a:t>
            </a:r>
          </a:p>
        </p:txBody>
      </p:sp>
      <p:sp>
        <p:nvSpPr>
          <p:cNvPr id="9" name="TextBox 8"/>
          <p:cNvSpPr txBox="1"/>
          <p:nvPr/>
        </p:nvSpPr>
        <p:spPr>
          <a:xfrm>
            <a:off x="76200" y="6692153"/>
            <a:ext cx="9334500" cy="88267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ZW" sz="2400" dirty="0" smtClean="0"/>
              <a:t>ZIMBABWE, ZIBAGWE RURAL DISTRICT COUNCIL, NOVEMBER 2024</a:t>
            </a:r>
          </a:p>
          <a:p>
            <a:pPr algn="ctr">
              <a:lnSpc>
                <a:spcPct val="107000"/>
              </a:lnSpc>
              <a:spcAft>
                <a:spcPts val="0"/>
              </a:spcAft>
            </a:pPr>
            <a:r>
              <a:rPr lang="en-ZW" sz="2400" dirty="0" smtClean="0"/>
              <a:t>ZINHANGA NYASHA</a:t>
            </a:r>
            <a:endParaRPr lang="en-ZW" sz="2400" dirty="0"/>
          </a:p>
        </p:txBody>
      </p:sp>
      <p:grpSp>
        <p:nvGrpSpPr>
          <p:cNvPr id="7" name="Group 6"/>
          <p:cNvGrpSpPr/>
          <p:nvPr/>
        </p:nvGrpSpPr>
        <p:grpSpPr>
          <a:xfrm>
            <a:off x="65896" y="76200"/>
            <a:ext cx="8915400" cy="1219200"/>
            <a:chOff x="543012" y="237175"/>
            <a:chExt cx="11206620" cy="140214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986" y="638676"/>
              <a:ext cx="2322740" cy="100063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12" y="237175"/>
              <a:ext cx="1506626" cy="131450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838" y="679919"/>
              <a:ext cx="2298794" cy="80770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3129" y="719376"/>
              <a:ext cx="2592015" cy="768246"/>
            </a:xfrm>
            <a:prstGeom prst="rect">
              <a:avLst/>
            </a:prstGeom>
          </p:spPr>
        </p:pic>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447331"/>
            <a:ext cx="9144000" cy="4258270"/>
          </a:xfrm>
          <a:prstGeom prst="rect">
            <a:avLst/>
          </a:prstGeom>
        </p:spPr>
      </p:pic>
      <p:pic>
        <p:nvPicPr>
          <p:cNvPr id="1026" name="Picture 2" descr="C:\Users\User\Desktop\Summit Pictures\ZIBAGWE RDC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1383" y="84534"/>
            <a:ext cx="1414619" cy="121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3210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GMS</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a16="http://schemas.microsoft.com/office/drawing/2014/main" xmlns="" id="{94987554-FA33-8625-B0EF-900FA6317A7F}"/>
              </a:ext>
            </a:extLst>
          </p:cNvPr>
          <p:cNvSpPr>
            <a:spLocks noGrp="1"/>
          </p:cNvSpPr>
          <p:nvPr>
            <p:ph idx="1"/>
          </p:nvPr>
        </p:nvSpPr>
        <p:spPr/>
        <p:txBody>
          <a:bodyPr>
            <a:normAutofit fontScale="85000" lnSpcReduction="20000"/>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The council does have a Gender Management System in place, which includes structures such as a Gender Committee, Gender Focal Person, and Gender Champion to oversee gender-related initiatives.</a:t>
            </a:r>
          </a:p>
          <a:p>
            <a:r>
              <a:rPr lang="en-GB" sz="3200" dirty="0">
                <a:effectLst/>
                <a:latin typeface="Calibri" panose="020F0502020204030204" pitchFamily="34" charset="0"/>
                <a:ea typeface="Calibri" panose="020F0502020204030204" pitchFamily="34" charset="0"/>
                <a:cs typeface="Times New Roman" panose="02020603050405020304" pitchFamily="18" charset="0"/>
              </a:rPr>
              <a:t>Activities within the Gender Management System, are indeed budgeted for </a:t>
            </a:r>
          </a:p>
          <a:p>
            <a:r>
              <a:rPr lang="en-GB" dirty="0">
                <a:latin typeface="Calibri" panose="020F0502020204030204" pitchFamily="34" charset="0"/>
                <a:ea typeface="Calibri" panose="020F0502020204030204" pitchFamily="34" charset="0"/>
                <a:cs typeface="Times New Roman" panose="02020603050405020304" pitchFamily="18" charset="0"/>
              </a:rPr>
              <a:t>T</a:t>
            </a:r>
            <a:r>
              <a:rPr lang="en-GB" sz="3200" dirty="0">
                <a:effectLst/>
                <a:latin typeface="Calibri" panose="020F0502020204030204" pitchFamily="34" charset="0"/>
                <a:ea typeface="Calibri" panose="020F0502020204030204" pitchFamily="34" charset="0"/>
                <a:cs typeface="Times New Roman" panose="02020603050405020304" pitchFamily="18" charset="0"/>
              </a:rPr>
              <a:t>hese budget allocations can typically be found within the Governance and Administration program specifically presented to the Gender Committee for review and approval</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5400" b="1" dirty="0">
                <a:effectLst/>
                <a:latin typeface="+mn-lt"/>
                <a:ea typeface="Calibri" panose="020F0502020204030204" pitchFamily="34" charset="0"/>
                <a:cs typeface="Times New Roman" panose="02020603050405020304" pitchFamily="18" charset="0"/>
              </a:rPr>
              <a:t> </a:t>
            </a:r>
            <a:r>
              <a:rPr lang="en-GB" sz="5400" dirty="0">
                <a:effectLst/>
                <a:latin typeface="Calibri" panose="020F0502020204030204" pitchFamily="34" charset="0"/>
                <a:ea typeface="Calibri" panose="020F0502020204030204" pitchFamily="34" charset="0"/>
                <a:cs typeface="Times New Roman" panose="02020603050405020304" pitchFamily="18" charset="0"/>
              </a:rPr>
              <a:t/>
            </a:r>
            <a:br>
              <a:rPr lang="en-GB" sz="5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39182478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Gender Specific </a:t>
            </a:r>
            <a:r>
              <a:rPr lang="en-GB" sz="3600" b="1" dirty="0">
                <a:effectLst/>
                <a:latin typeface="+mn-lt"/>
                <a:ea typeface="Calibri" panose="020F0502020204030204" pitchFamily="34" charset="0"/>
                <a:cs typeface="Times New Roman" panose="02020603050405020304" pitchFamily="18" charset="0"/>
              </a:rPr>
              <a:t>expenditure</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a16="http://schemas.microsoft.com/office/drawing/2014/main" xmlns="" id="{94987554-FA33-8625-B0EF-900FA6317A7F}"/>
              </a:ext>
            </a:extLst>
          </p:cNvPr>
          <p:cNvSpPr>
            <a:spLocks noGrp="1"/>
          </p:cNvSpPr>
          <p:nvPr>
            <p:ph idx="1"/>
          </p:nvPr>
        </p:nvSpPr>
        <p:spPr/>
        <p:txBody>
          <a:bodyPr>
            <a:normAutofit fontScale="32500" lnSpcReduction="20000"/>
          </a:bodyPr>
          <a:lstStyle/>
          <a:p>
            <a:pPr marL="0" indent="0" algn="just">
              <a:lnSpc>
                <a:spcPts val="1350"/>
              </a:lnSpc>
              <a:buNone/>
            </a:pPr>
            <a:r>
              <a:rPr lang="en-US" sz="4900" dirty="0">
                <a:effectLst/>
                <a:latin typeface="Tahoma" panose="020B0604030504040204" pitchFamily="34" charset="0"/>
                <a:ea typeface="Tahoma" pitchFamily="34" charset="0"/>
                <a:cs typeface="Tahoma" pitchFamily="34" charset="0"/>
              </a:rPr>
              <a:t>The Council has the following Gender specific </a:t>
            </a:r>
            <a:r>
              <a:rPr lang="en-US" sz="4900" dirty="0" err="1">
                <a:effectLst/>
                <a:latin typeface="Tahoma" panose="020B0604030504040204" pitchFamily="34" charset="0"/>
                <a:ea typeface="Tahoma" pitchFamily="34" charset="0"/>
                <a:cs typeface="Tahoma" pitchFamily="34" charset="0"/>
              </a:rPr>
              <a:t>programmes</a:t>
            </a:r>
            <a:r>
              <a:rPr lang="en-US" sz="4900" dirty="0">
                <a:effectLst/>
                <a:latin typeface="Tahoma" panose="020B0604030504040204" pitchFamily="34" charset="0"/>
                <a:ea typeface="Tahoma" pitchFamily="34" charset="0"/>
                <a:cs typeface="Tahoma" pitchFamily="34" charset="0"/>
              </a:rPr>
              <a:t> </a:t>
            </a:r>
          </a:p>
          <a:p>
            <a:pPr algn="just">
              <a:lnSpc>
                <a:spcPts val="1350"/>
              </a:lnSpc>
            </a:pPr>
            <a:r>
              <a:rPr lang="en-US" sz="4900" dirty="0">
                <a:effectLst/>
                <a:latin typeface="Tahoma" panose="020B0604030504040204" pitchFamily="34" charset="0"/>
                <a:ea typeface="Tahoma" pitchFamily="34" charset="0"/>
                <a:cs typeface="Tahoma" pitchFamily="34" charset="0"/>
              </a:rPr>
              <a:t>Gender Training workshops.</a:t>
            </a:r>
          </a:p>
          <a:p>
            <a:pPr algn="just">
              <a:lnSpc>
                <a:spcPts val="1350"/>
              </a:lnSpc>
            </a:pPr>
            <a:r>
              <a:rPr lang="en-US" sz="4900" dirty="0">
                <a:effectLst/>
                <a:latin typeface="Tahoma" panose="020B0604030504040204" pitchFamily="34" charset="0"/>
                <a:ea typeface="Tahoma" pitchFamily="34" charset="0"/>
                <a:cs typeface="Tahoma" pitchFamily="34" charset="0"/>
              </a:rPr>
              <a:t>Junior Councils.</a:t>
            </a:r>
          </a:p>
          <a:p>
            <a:pPr algn="just">
              <a:lnSpc>
                <a:spcPts val="1350"/>
              </a:lnSpc>
            </a:pPr>
            <a:r>
              <a:rPr lang="en-US" sz="4900" dirty="0">
                <a:effectLst/>
                <a:latin typeface="Tahoma" panose="020B0604030504040204" pitchFamily="34" charset="0"/>
                <a:ea typeface="Tahoma" pitchFamily="34" charset="0"/>
                <a:cs typeface="Tahoma" pitchFamily="34" charset="0"/>
              </a:rPr>
              <a:t>Commemoration of international days e.g., Women's Day, Sixteen Days of Activism, Girl Child. </a:t>
            </a:r>
          </a:p>
          <a:p>
            <a:r>
              <a:rPr lang="en-US" sz="4900" kern="0" dirty="0">
                <a:effectLst/>
                <a:latin typeface="Tahoma" panose="020B0604030504040204" pitchFamily="34" charset="0"/>
                <a:ea typeface="Tahoma" pitchFamily="34" charset="0"/>
                <a:cs typeface="Tahoma" pitchFamily="34" charset="0"/>
              </a:rPr>
              <a:t>Sexual Reproductive Health and Rights</a:t>
            </a:r>
          </a:p>
          <a:p>
            <a:r>
              <a:rPr lang="en-US" sz="4900" dirty="0">
                <a:latin typeface="Tahoma" pitchFamily="34" charset="0"/>
                <a:ea typeface="Tahoma" pitchFamily="34" charset="0"/>
                <a:cs typeface="Tahoma" pitchFamily="34" charset="0"/>
              </a:rPr>
              <a:t>Construction of mothers waiting shelter, SRHR facilities, girl user friendly toilets</a:t>
            </a:r>
          </a:p>
          <a:p>
            <a:pPr marL="0" indent="0">
              <a:buNone/>
            </a:pPr>
            <a:r>
              <a:rPr lang="en-US" sz="4900" b="1" dirty="0">
                <a:latin typeface="Tahoma" pitchFamily="34" charset="0"/>
                <a:ea typeface="Tahoma" pitchFamily="34" charset="0"/>
                <a:cs typeface="Tahoma" pitchFamily="34" charset="0"/>
              </a:rPr>
              <a:t>On budget consultation </a:t>
            </a:r>
            <a:r>
              <a:rPr lang="en-US" sz="4900" b="1" dirty="0">
                <a:solidFill>
                  <a:srgbClr val="00B0F0"/>
                </a:solidFill>
                <a:latin typeface="Tahoma" pitchFamily="34" charset="0"/>
                <a:ea typeface="Tahoma" pitchFamily="34" charset="0"/>
                <a:cs typeface="Tahoma" pitchFamily="34" charset="0"/>
              </a:rPr>
              <a:t> </a:t>
            </a:r>
            <a:r>
              <a:rPr lang="en-US" sz="4900" dirty="0">
                <a:latin typeface="Tahoma" pitchFamily="34" charset="0"/>
                <a:ea typeface="Tahoma" pitchFamily="34" charset="0"/>
                <a:cs typeface="Tahoma" pitchFamily="34" charset="0"/>
              </a:rPr>
              <a:t>There was a surge in home deliveries, teenage pregnancies. Also women were travelling long distances and some ended up giving birth in homes and we had to budget for the construction of  mothers waiting shelter at every clinic.  Provision of SRHR facilities at clinics to educate people on comprehensive sexual health rights</a:t>
            </a:r>
            <a:r>
              <a:rPr lang="en-US" sz="4900" dirty="0">
                <a:solidFill>
                  <a:srgbClr val="00B0F0"/>
                </a:solidFill>
                <a:latin typeface="Tahoma" pitchFamily="34" charset="0"/>
                <a:ea typeface="Tahoma" pitchFamily="34" charset="0"/>
                <a:cs typeface="Tahoma" pitchFamily="34" charset="0"/>
              </a:rPr>
              <a:t>.</a:t>
            </a:r>
          </a:p>
          <a:p>
            <a:pPr marL="0" indent="0">
              <a:buNone/>
            </a:pPr>
            <a:r>
              <a:rPr lang="en-US" sz="4900" b="1" dirty="0">
                <a:effectLst/>
                <a:latin typeface="Tahoma" pitchFamily="34" charset="0"/>
                <a:ea typeface="Tahoma" pitchFamily="34" charset="0"/>
                <a:cs typeface="Tahoma" pitchFamily="34" charset="0"/>
              </a:rPr>
              <a:t>Measurement will be determined </a:t>
            </a:r>
            <a:r>
              <a:rPr lang="en-US" sz="4900" dirty="0">
                <a:effectLst/>
                <a:latin typeface="Tahoma" pitchFamily="34" charset="0"/>
                <a:ea typeface="Tahoma" pitchFamily="34" charset="0"/>
                <a:cs typeface="Tahoma" pitchFamily="34" charset="0"/>
              </a:rPr>
              <a:t>,</a:t>
            </a:r>
            <a:r>
              <a:rPr lang="en-US" sz="4900" dirty="0">
                <a:latin typeface="Tahoma" pitchFamily="34" charset="0"/>
                <a:ea typeface="Tahoma" pitchFamily="34" charset="0"/>
                <a:cs typeface="Tahoma" pitchFamily="34" charset="0"/>
              </a:rPr>
              <a:t> By the number of mothers waiting shelters constructed against the total clinics in the district and the reduction in the number of women giving birth at home and also decrease in maternal mortality.</a:t>
            </a:r>
            <a:endParaRPr lang="en-GB" sz="4900" dirty="0">
              <a:effectLst/>
              <a:latin typeface="Tahoma" pitchFamily="34" charset="0"/>
              <a:ea typeface="Tahoma" pitchFamily="34" charset="0"/>
              <a:cs typeface="Tahoma" pitchFamily="34" charset="0"/>
            </a:endParaRPr>
          </a:p>
          <a:p>
            <a:pPr marL="0" indent="0">
              <a:buNone/>
            </a:pPr>
            <a:r>
              <a:rPr lang="en-US" sz="4900" dirty="0">
                <a:solidFill>
                  <a:srgbClr val="00B0F0"/>
                </a:solidFill>
                <a:effectLst/>
                <a:latin typeface="Tahoma" pitchFamily="34" charset="0"/>
                <a:ea typeface="Tahoma" pitchFamily="34" charset="0"/>
                <a:cs typeface="Tahoma" pitchFamily="34" charset="0"/>
              </a:rPr>
              <a:t>GSE @ 6%</a:t>
            </a:r>
            <a:endParaRPr lang="en-US" sz="4900" dirty="0">
              <a:effectLst/>
              <a:latin typeface="Tahoma" pitchFamily="34" charset="0"/>
              <a:ea typeface="Tahoma" pitchFamily="34" charset="0"/>
              <a:cs typeface="Tahoma" pitchFamily="34" charset="0"/>
            </a:endParaRPr>
          </a:p>
          <a:p>
            <a:endParaRPr lang="en-US" sz="1800" b="1" kern="0" dirty="0">
              <a:effectLst/>
              <a:latin typeface="Tahoma" panose="020B0604030504040204" pitchFamily="34" charset="0"/>
              <a:ea typeface="Liberation Sans Narrow"/>
            </a:endParaRPr>
          </a:p>
          <a:p>
            <a:pPr marL="0" indent="0">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5400" b="1" dirty="0">
                <a:effectLst/>
                <a:latin typeface="+mn-lt"/>
                <a:ea typeface="Calibri" panose="020F0502020204030204" pitchFamily="34" charset="0"/>
                <a:cs typeface="Times New Roman" panose="02020603050405020304" pitchFamily="18" charset="0"/>
              </a:rPr>
              <a:t> </a:t>
            </a:r>
            <a:r>
              <a:rPr lang="en-GB" sz="5400" dirty="0">
                <a:effectLst/>
                <a:latin typeface="Calibri" panose="020F0502020204030204" pitchFamily="34" charset="0"/>
                <a:ea typeface="Calibri" panose="020F0502020204030204" pitchFamily="34" charset="0"/>
                <a:cs typeface="Times New Roman" panose="02020603050405020304" pitchFamily="18" charset="0"/>
              </a:rPr>
              <a:t/>
            </a:r>
            <a:br>
              <a:rPr lang="en-GB" sz="5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119459701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EMPLOYMENT </a:t>
            </a:r>
            <a:r>
              <a:rPr lang="en-GB" sz="3600" b="1" dirty="0">
                <a:effectLst/>
                <a:latin typeface="+mn-lt"/>
                <a:ea typeface="Calibri" panose="020F0502020204030204" pitchFamily="34" charset="0"/>
                <a:cs typeface="Times New Roman" panose="02020603050405020304" pitchFamily="18" charset="0"/>
              </a:rPr>
              <a:t>EXPENDITURE</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1440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ZW" sz="2400" dirty="0"/>
              <a:t>Leaving no one and no place behind</a:t>
            </a:r>
          </a:p>
        </p:txBody>
      </p:sp>
      <p:sp>
        <p:nvSpPr>
          <p:cNvPr id="5" name="Content Placeholder 4">
            <a:extLst>
              <a:ext uri="{FF2B5EF4-FFF2-40B4-BE49-F238E27FC236}">
                <a16:creationId xmlns:a16="http://schemas.microsoft.com/office/drawing/2014/main" xmlns="" id="{94987554-FA33-8625-B0EF-900FA6317A7F}"/>
              </a:ext>
            </a:extLst>
          </p:cNvPr>
          <p:cNvSpPr>
            <a:spLocks noGrp="1"/>
          </p:cNvSpPr>
          <p:nvPr>
            <p:ph idx="1"/>
          </p:nvPr>
        </p:nvSpPr>
        <p:spPr>
          <a:xfrm>
            <a:off x="457200" y="4561513"/>
            <a:ext cx="7696200" cy="2045215"/>
          </a:xfrm>
        </p:spPr>
        <p:txBody>
          <a:bodyPr>
            <a:normAutofit fontScale="25000" lnSpcReduction="20000"/>
          </a:bodyPr>
          <a:lstStyle/>
          <a:p>
            <a:pPr algn="just">
              <a:lnSpc>
                <a:spcPct val="150000"/>
              </a:lnSpc>
              <a:spcBef>
                <a:spcPts val="0"/>
              </a:spcBef>
            </a:pPr>
            <a:r>
              <a:rPr lang="en-US" sz="7200" dirty="0">
                <a:effectLst/>
                <a:ea typeface="Liberation Sans Narrow"/>
                <a:cs typeface="Liberation Sans Narrow"/>
              </a:rPr>
              <a:t>What proportion of the work force do women comprise overall?  </a:t>
            </a:r>
            <a:r>
              <a:rPr lang="en-US" sz="7200" dirty="0">
                <a:solidFill>
                  <a:srgbClr val="00B050"/>
                </a:solidFill>
                <a:effectLst/>
                <a:ea typeface="Liberation Sans Narrow"/>
                <a:cs typeface="Liberation Sans Narrow"/>
              </a:rPr>
              <a:t>31%</a:t>
            </a:r>
            <a:endParaRPr lang="en-GB" sz="7200" dirty="0">
              <a:solidFill>
                <a:srgbClr val="00B050"/>
              </a:solidFill>
              <a:effectLst/>
              <a:ea typeface="Liberation Sans Narrow"/>
              <a:cs typeface="Liberation Sans Narrow"/>
            </a:endParaRPr>
          </a:p>
          <a:p>
            <a:pPr algn="just">
              <a:lnSpc>
                <a:spcPct val="150000"/>
              </a:lnSpc>
              <a:spcBef>
                <a:spcPts val="0"/>
              </a:spcBef>
            </a:pPr>
            <a:r>
              <a:rPr lang="en-US" sz="7200" dirty="0">
                <a:effectLst/>
                <a:ea typeface="Liberation Sans Narrow"/>
                <a:cs typeface="Liberation Sans Narrow"/>
              </a:rPr>
              <a:t>What is the percentage of women in management?  </a:t>
            </a:r>
            <a:r>
              <a:rPr lang="en-US" sz="7200" dirty="0">
                <a:solidFill>
                  <a:srgbClr val="00B050"/>
                </a:solidFill>
                <a:effectLst/>
                <a:ea typeface="Liberation Sans Narrow"/>
                <a:cs typeface="Liberation Sans Narrow"/>
              </a:rPr>
              <a:t>29%</a:t>
            </a:r>
            <a:endParaRPr lang="en-GB" sz="7200" dirty="0">
              <a:solidFill>
                <a:srgbClr val="00B050"/>
              </a:solidFill>
              <a:effectLst/>
              <a:ea typeface="Liberation Sans Narrow"/>
              <a:cs typeface="Liberation Sans Narrow"/>
            </a:endParaRPr>
          </a:p>
          <a:p>
            <a:pPr algn="just">
              <a:lnSpc>
                <a:spcPct val="150000"/>
              </a:lnSpc>
              <a:spcBef>
                <a:spcPts val="0"/>
              </a:spcBef>
            </a:pPr>
            <a:r>
              <a:rPr lang="en-US" sz="7200" dirty="0">
                <a:effectLst/>
                <a:ea typeface="Liberation Sans Narrow"/>
                <a:cs typeface="Liberation Sans Narrow"/>
              </a:rPr>
              <a:t>What percentage do women comprise of the full-time, part-time and casual, labour force? </a:t>
            </a:r>
            <a:r>
              <a:rPr lang="en-US" sz="7200" dirty="0">
                <a:solidFill>
                  <a:srgbClr val="00B050"/>
                </a:solidFill>
                <a:effectLst/>
                <a:ea typeface="Liberation Sans Narrow"/>
                <a:cs typeface="Liberation Sans Narrow"/>
              </a:rPr>
              <a:t>N/A</a:t>
            </a:r>
          </a:p>
          <a:p>
            <a:pPr algn="just">
              <a:lnSpc>
                <a:spcPct val="150000"/>
              </a:lnSpc>
              <a:spcBef>
                <a:spcPts val="0"/>
              </a:spcBef>
            </a:pPr>
            <a:r>
              <a:rPr lang="en-US" sz="7200" dirty="0">
                <a:ea typeface="Liberation Sans Narrow"/>
                <a:cs typeface="Liberation Sans Narrow"/>
              </a:rPr>
              <a:t>What are the reasons for the this employee breakdown?</a:t>
            </a:r>
            <a:endParaRPr lang="en-US" sz="7200" dirty="0">
              <a:effectLst/>
              <a:ea typeface="Liberation Sans Narrow"/>
              <a:cs typeface="Liberation Sans Narrow"/>
            </a:endParaRPr>
          </a:p>
        </p:txBody>
      </p:sp>
      <p:graphicFrame>
        <p:nvGraphicFramePr>
          <p:cNvPr id="7" name="Table 7">
            <a:extLst>
              <a:ext uri="{FF2B5EF4-FFF2-40B4-BE49-F238E27FC236}">
                <a16:creationId xmlns:a16="http://schemas.microsoft.com/office/drawing/2014/main" xmlns="" id="{F19998D2-D647-ECDB-109F-FCF7A28643AD}"/>
              </a:ext>
            </a:extLst>
          </p:cNvPr>
          <p:cNvGraphicFramePr>
            <a:graphicFrameLocks noGrp="1"/>
          </p:cNvGraphicFramePr>
          <p:nvPr>
            <p:extLst>
              <p:ext uri="{D42A27DB-BD31-4B8C-83A1-F6EECF244321}">
                <p14:modId xmlns:p14="http://schemas.microsoft.com/office/powerpoint/2010/main" val="2045948681"/>
              </p:ext>
            </p:extLst>
          </p:nvPr>
        </p:nvGraphicFramePr>
        <p:xfrm>
          <a:off x="228600" y="1066801"/>
          <a:ext cx="8686804" cy="3473691"/>
        </p:xfrm>
        <a:graphic>
          <a:graphicData uri="http://schemas.openxmlformats.org/drawingml/2006/table">
            <a:tbl>
              <a:tblPr firstRow="1" bandRow="1">
                <a:tableStyleId>{5C22544A-7EE6-4342-B048-85BDC9FD1C3A}</a:tableStyleId>
              </a:tblPr>
              <a:tblGrid>
                <a:gridCol w="1003144">
                  <a:extLst>
                    <a:ext uri="{9D8B030D-6E8A-4147-A177-3AD203B41FA5}">
                      <a16:colId xmlns:a16="http://schemas.microsoft.com/office/drawing/2014/main" xmlns="" val="1016882306"/>
                    </a:ext>
                  </a:extLst>
                </a:gridCol>
                <a:gridCol w="768366">
                  <a:extLst>
                    <a:ext uri="{9D8B030D-6E8A-4147-A177-3AD203B41FA5}">
                      <a16:colId xmlns:a16="http://schemas.microsoft.com/office/drawing/2014/main" xmlns="" val="4018399203"/>
                    </a:ext>
                  </a:extLst>
                </a:gridCol>
                <a:gridCol w="768366">
                  <a:extLst>
                    <a:ext uri="{9D8B030D-6E8A-4147-A177-3AD203B41FA5}">
                      <a16:colId xmlns:a16="http://schemas.microsoft.com/office/drawing/2014/main" xmlns="" val="1530267169"/>
                    </a:ext>
                  </a:extLst>
                </a:gridCol>
                <a:gridCol w="768366">
                  <a:extLst>
                    <a:ext uri="{9D8B030D-6E8A-4147-A177-3AD203B41FA5}">
                      <a16:colId xmlns:a16="http://schemas.microsoft.com/office/drawing/2014/main" xmlns="" val="1448651721"/>
                    </a:ext>
                  </a:extLst>
                </a:gridCol>
                <a:gridCol w="768366">
                  <a:extLst>
                    <a:ext uri="{9D8B030D-6E8A-4147-A177-3AD203B41FA5}">
                      <a16:colId xmlns:a16="http://schemas.microsoft.com/office/drawing/2014/main" xmlns="" val="1163842102"/>
                    </a:ext>
                  </a:extLst>
                </a:gridCol>
                <a:gridCol w="768366">
                  <a:extLst>
                    <a:ext uri="{9D8B030D-6E8A-4147-A177-3AD203B41FA5}">
                      <a16:colId xmlns:a16="http://schemas.microsoft.com/office/drawing/2014/main" xmlns="" val="2753252971"/>
                    </a:ext>
                  </a:extLst>
                </a:gridCol>
                <a:gridCol w="768366">
                  <a:extLst>
                    <a:ext uri="{9D8B030D-6E8A-4147-A177-3AD203B41FA5}">
                      <a16:colId xmlns:a16="http://schemas.microsoft.com/office/drawing/2014/main" xmlns="" val="2188492885"/>
                    </a:ext>
                  </a:extLst>
                </a:gridCol>
                <a:gridCol w="768366">
                  <a:extLst>
                    <a:ext uri="{9D8B030D-6E8A-4147-A177-3AD203B41FA5}">
                      <a16:colId xmlns:a16="http://schemas.microsoft.com/office/drawing/2014/main" xmlns="" val="4090131845"/>
                    </a:ext>
                  </a:extLst>
                </a:gridCol>
                <a:gridCol w="768366">
                  <a:extLst>
                    <a:ext uri="{9D8B030D-6E8A-4147-A177-3AD203B41FA5}">
                      <a16:colId xmlns:a16="http://schemas.microsoft.com/office/drawing/2014/main" xmlns="" val="3253674592"/>
                    </a:ext>
                  </a:extLst>
                </a:gridCol>
                <a:gridCol w="768366">
                  <a:extLst>
                    <a:ext uri="{9D8B030D-6E8A-4147-A177-3AD203B41FA5}">
                      <a16:colId xmlns:a16="http://schemas.microsoft.com/office/drawing/2014/main" xmlns="" val="1712523590"/>
                    </a:ext>
                  </a:extLst>
                </a:gridCol>
                <a:gridCol w="768366">
                  <a:extLst>
                    <a:ext uri="{9D8B030D-6E8A-4147-A177-3AD203B41FA5}">
                      <a16:colId xmlns:a16="http://schemas.microsoft.com/office/drawing/2014/main" xmlns="" val="284129184"/>
                    </a:ext>
                  </a:extLst>
                </a:gridCol>
              </a:tblGrid>
              <a:tr h="513067">
                <a:tc>
                  <a:txBody>
                    <a:bodyPr/>
                    <a:lstStyle/>
                    <a:p>
                      <a:endParaRPr lang="en-GB"/>
                    </a:p>
                  </a:txBody>
                  <a:tcPr/>
                </a:tc>
                <a:tc gridSpan="3">
                  <a:txBody>
                    <a:bodyPr/>
                    <a:lstStyle/>
                    <a:p>
                      <a:r>
                        <a:rPr lang="en-US" dirty="0">
                          <a:solidFill>
                            <a:schemeClr val="tx1"/>
                          </a:solidFill>
                        </a:rPr>
                        <a:t>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gridSpan="3">
                  <a:txBody>
                    <a:bodyPr/>
                    <a:lstStyle/>
                    <a:p>
                      <a:r>
                        <a:rPr lang="en-US" dirty="0">
                          <a:solidFill>
                            <a:schemeClr val="tx1"/>
                          </a:solidFill>
                        </a:rPr>
                        <a:t>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a:txBody>
                    <a:bodyPr/>
                    <a:lstStyle/>
                    <a:p>
                      <a:r>
                        <a:rPr lang="en-US" dirty="0">
                          <a:solidFill>
                            <a:schemeClr val="tx1"/>
                          </a:solidFill>
                        </a:rPr>
                        <a:t>Total</a:t>
                      </a:r>
                      <a:endParaRPr lang="en-GB" dirty="0">
                        <a:solidFill>
                          <a:schemeClr val="tx1"/>
                        </a:solidFill>
                      </a:endParaRPr>
                    </a:p>
                  </a:txBody>
                  <a:tcPr/>
                </a:tc>
                <a:tc gridSpan="3">
                  <a:txBody>
                    <a:bodyPr/>
                    <a:lstStyle/>
                    <a:p>
                      <a:r>
                        <a:rPr lang="en-US" dirty="0">
                          <a:solidFill>
                            <a:schemeClr val="tx1"/>
                          </a:solidFill>
                        </a:rPr>
                        <a:t>% 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528514768"/>
                  </a:ext>
                </a:extLst>
              </a:tr>
              <a:tr h="520192">
                <a:tc>
                  <a:txBody>
                    <a:bodyPr/>
                    <a:lstStyle/>
                    <a:p>
                      <a:endParaRPr lang="en-GB"/>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extLst>
                  <a:ext uri="{0D108BD9-81ED-4DB2-BD59-A6C34878D82A}">
                    <a16:rowId xmlns:a16="http://schemas.microsoft.com/office/drawing/2014/main" xmlns="" val="2652327723"/>
                  </a:ext>
                </a:extLst>
              </a:tr>
              <a:tr h="520192">
                <a:tc>
                  <a:txBody>
                    <a:bodyPr/>
                    <a:lstStyle/>
                    <a:p>
                      <a:r>
                        <a:rPr lang="en-US" b="1" dirty="0"/>
                        <a:t>Full Time</a:t>
                      </a:r>
                      <a:endParaRPr lang="en-GB" b="1" dirty="0"/>
                    </a:p>
                  </a:txBody>
                  <a:tcPr/>
                </a:tc>
                <a:tc>
                  <a:txBody>
                    <a:bodyPr/>
                    <a:lstStyle/>
                    <a:p>
                      <a:r>
                        <a:rPr lang="en-GB" dirty="0"/>
                        <a:t>4</a:t>
                      </a:r>
                    </a:p>
                  </a:txBody>
                  <a:tcPr/>
                </a:tc>
                <a:tc>
                  <a:txBody>
                    <a:bodyPr/>
                    <a:lstStyle/>
                    <a:p>
                      <a:r>
                        <a:rPr lang="en-GB" dirty="0"/>
                        <a:t>9</a:t>
                      </a:r>
                    </a:p>
                  </a:txBody>
                  <a:tcPr/>
                </a:tc>
                <a:tc>
                  <a:txBody>
                    <a:bodyPr/>
                    <a:lstStyle/>
                    <a:p>
                      <a:r>
                        <a:rPr lang="en-GB" dirty="0"/>
                        <a:t>13</a:t>
                      </a:r>
                    </a:p>
                  </a:txBody>
                  <a:tcPr/>
                </a:tc>
                <a:tc>
                  <a:txBody>
                    <a:bodyPr/>
                    <a:lstStyle/>
                    <a:p>
                      <a:r>
                        <a:rPr lang="en-GB" dirty="0"/>
                        <a:t>10</a:t>
                      </a:r>
                    </a:p>
                  </a:txBody>
                  <a:tcPr/>
                </a:tc>
                <a:tc>
                  <a:txBody>
                    <a:bodyPr/>
                    <a:lstStyle/>
                    <a:p>
                      <a:r>
                        <a:rPr lang="en-GB" dirty="0"/>
                        <a:t>19</a:t>
                      </a:r>
                    </a:p>
                  </a:txBody>
                  <a:tcPr/>
                </a:tc>
                <a:tc>
                  <a:txBody>
                    <a:bodyPr/>
                    <a:lstStyle/>
                    <a:p>
                      <a:r>
                        <a:rPr lang="en-GB" dirty="0"/>
                        <a:t>29</a:t>
                      </a:r>
                    </a:p>
                  </a:txBody>
                  <a:tcPr/>
                </a:tc>
                <a:tc>
                  <a:txBody>
                    <a:bodyPr/>
                    <a:lstStyle/>
                    <a:p>
                      <a:r>
                        <a:rPr lang="en-GB" dirty="0"/>
                        <a:t>42</a:t>
                      </a:r>
                    </a:p>
                  </a:txBody>
                  <a:tcPr/>
                </a:tc>
                <a:tc>
                  <a:txBody>
                    <a:bodyPr/>
                    <a:lstStyle/>
                    <a:p>
                      <a:r>
                        <a:rPr lang="en-GB" dirty="0"/>
                        <a:t>29</a:t>
                      </a:r>
                    </a:p>
                  </a:txBody>
                  <a:tcPr/>
                </a:tc>
                <a:tc>
                  <a:txBody>
                    <a:bodyPr/>
                    <a:lstStyle/>
                    <a:p>
                      <a:r>
                        <a:rPr lang="en-GB" dirty="0"/>
                        <a:t>24</a:t>
                      </a:r>
                    </a:p>
                  </a:txBody>
                  <a:tcPr/>
                </a:tc>
                <a:tc>
                  <a:txBody>
                    <a:bodyPr/>
                    <a:lstStyle/>
                    <a:p>
                      <a:r>
                        <a:rPr lang="en-GB" dirty="0"/>
                        <a:t>31</a:t>
                      </a:r>
                    </a:p>
                  </a:txBody>
                  <a:tcPr/>
                </a:tc>
                <a:extLst>
                  <a:ext uri="{0D108BD9-81ED-4DB2-BD59-A6C34878D82A}">
                    <a16:rowId xmlns:a16="http://schemas.microsoft.com/office/drawing/2014/main" xmlns="" val="3596652409"/>
                  </a:ext>
                </a:extLst>
              </a:tr>
              <a:tr h="520192">
                <a:tc>
                  <a:txBody>
                    <a:bodyPr/>
                    <a:lstStyle/>
                    <a:p>
                      <a:r>
                        <a:rPr lang="en-US" b="1" dirty="0"/>
                        <a:t>Part time</a:t>
                      </a:r>
                      <a:endParaRPr lang="en-GB" b="1" dirty="0"/>
                    </a:p>
                  </a:txBody>
                  <a:tcPr/>
                </a:tc>
                <a:tc>
                  <a:txBody>
                    <a:bodyPr/>
                    <a:lstStyle/>
                    <a:p>
                      <a:r>
                        <a:rPr lang="en-GB" dirty="0"/>
                        <a:t>0</a:t>
                      </a:r>
                    </a:p>
                    <a:p>
                      <a:endParaRPr lang="en-GB" dirty="0"/>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extLst>
                  <a:ext uri="{0D108BD9-81ED-4DB2-BD59-A6C34878D82A}">
                    <a16:rowId xmlns:a16="http://schemas.microsoft.com/office/drawing/2014/main" xmlns="" val="2360500401"/>
                  </a:ext>
                </a:extLst>
              </a:tr>
              <a:tr h="520192">
                <a:tc>
                  <a:txBody>
                    <a:bodyPr/>
                    <a:lstStyle/>
                    <a:p>
                      <a:r>
                        <a:rPr lang="en-US" b="1" dirty="0"/>
                        <a:t>Casual</a:t>
                      </a:r>
                      <a:endParaRPr lang="en-GB" b="1" dirty="0"/>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extLst>
                  <a:ext uri="{0D108BD9-81ED-4DB2-BD59-A6C34878D82A}">
                    <a16:rowId xmlns:a16="http://schemas.microsoft.com/office/drawing/2014/main" xmlns="" val="102090378"/>
                  </a:ext>
                </a:extLst>
              </a:tr>
              <a:tr h="520192">
                <a:tc>
                  <a:txBody>
                    <a:bodyPr/>
                    <a:lstStyle/>
                    <a:p>
                      <a:r>
                        <a:rPr lang="en-US" b="1" dirty="0"/>
                        <a:t>Total</a:t>
                      </a:r>
                      <a:endParaRPr lang="en-GB" b="1" dirty="0"/>
                    </a:p>
                  </a:txBody>
                  <a:tcPr/>
                </a:tc>
                <a:tc>
                  <a:txBody>
                    <a:bodyPr/>
                    <a:lstStyle/>
                    <a:p>
                      <a:r>
                        <a:rPr lang="en-GB" dirty="0"/>
                        <a:t>4</a:t>
                      </a:r>
                    </a:p>
                  </a:txBody>
                  <a:tcPr/>
                </a:tc>
                <a:tc>
                  <a:txBody>
                    <a:bodyPr/>
                    <a:lstStyle/>
                    <a:p>
                      <a:r>
                        <a:rPr lang="en-GB" dirty="0"/>
                        <a:t>9</a:t>
                      </a:r>
                    </a:p>
                  </a:txBody>
                  <a:tcPr/>
                </a:tc>
                <a:tc>
                  <a:txBody>
                    <a:bodyPr/>
                    <a:lstStyle/>
                    <a:p>
                      <a:r>
                        <a:rPr lang="en-GB" dirty="0"/>
                        <a:t>13</a:t>
                      </a:r>
                    </a:p>
                  </a:txBody>
                  <a:tcPr/>
                </a:tc>
                <a:tc>
                  <a:txBody>
                    <a:bodyPr/>
                    <a:lstStyle/>
                    <a:p>
                      <a:r>
                        <a:rPr lang="en-GB" dirty="0"/>
                        <a:t>10</a:t>
                      </a:r>
                    </a:p>
                  </a:txBody>
                  <a:tcPr/>
                </a:tc>
                <a:tc>
                  <a:txBody>
                    <a:bodyPr/>
                    <a:lstStyle/>
                    <a:p>
                      <a:r>
                        <a:rPr lang="en-GB" dirty="0"/>
                        <a:t>19</a:t>
                      </a:r>
                    </a:p>
                  </a:txBody>
                  <a:tcPr/>
                </a:tc>
                <a:tc>
                  <a:txBody>
                    <a:bodyPr/>
                    <a:lstStyle/>
                    <a:p>
                      <a:r>
                        <a:rPr lang="en-GB" dirty="0"/>
                        <a:t>29</a:t>
                      </a:r>
                    </a:p>
                  </a:txBody>
                  <a:tcPr/>
                </a:tc>
                <a:tc>
                  <a:txBody>
                    <a:bodyPr/>
                    <a:lstStyle/>
                    <a:p>
                      <a:r>
                        <a:rPr lang="en-GB" dirty="0"/>
                        <a:t>42</a:t>
                      </a:r>
                    </a:p>
                  </a:txBody>
                  <a:tcPr/>
                </a:tc>
                <a:tc>
                  <a:txBody>
                    <a:bodyPr/>
                    <a:lstStyle/>
                    <a:p>
                      <a:r>
                        <a:rPr lang="en-GB" dirty="0"/>
                        <a:t>29</a:t>
                      </a:r>
                    </a:p>
                  </a:txBody>
                  <a:tcPr/>
                </a:tc>
                <a:tc>
                  <a:txBody>
                    <a:bodyPr/>
                    <a:lstStyle/>
                    <a:p>
                      <a:r>
                        <a:rPr lang="en-GB" dirty="0"/>
                        <a:t>24</a:t>
                      </a:r>
                    </a:p>
                  </a:txBody>
                  <a:tcPr/>
                </a:tc>
                <a:tc>
                  <a:txBody>
                    <a:bodyPr/>
                    <a:lstStyle/>
                    <a:p>
                      <a:r>
                        <a:rPr lang="en-GB" dirty="0"/>
                        <a:t>31</a:t>
                      </a:r>
                    </a:p>
                  </a:txBody>
                  <a:tcPr/>
                </a:tc>
                <a:extLst>
                  <a:ext uri="{0D108BD9-81ED-4DB2-BD59-A6C34878D82A}">
                    <a16:rowId xmlns:a16="http://schemas.microsoft.com/office/drawing/2014/main" xmlns="" val="3673204933"/>
                  </a:ext>
                </a:extLst>
              </a:tr>
            </a:tbl>
          </a:graphicData>
        </a:graphic>
      </p:graphicFrame>
    </p:spTree>
    <p:extLst>
      <p:ext uri="{BB962C8B-B14F-4D97-AF65-F5344CB8AC3E}">
        <p14:creationId xmlns:p14="http://schemas.microsoft.com/office/powerpoint/2010/main" val="80253417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ZA" sz="3100" b="1" dirty="0">
                <a:solidFill>
                  <a:prstClr val="black"/>
                </a:solidFill>
                <a:latin typeface="+mn-lt"/>
                <a:ea typeface="+mn-ea"/>
                <a:cs typeface="+mn-cs"/>
              </a:rPr>
              <a:t>EMPLOYMENT </a:t>
            </a:r>
            <a:r>
              <a:rPr lang="en-GB" sz="3100" b="1" dirty="0">
                <a:effectLst/>
                <a:latin typeface="+mn-lt"/>
                <a:ea typeface="Calibri" panose="020F0502020204030204" pitchFamily="34" charset="0"/>
                <a:cs typeface="Times New Roman" panose="02020603050405020304" pitchFamily="18" charset="0"/>
              </a:rPr>
              <a:t>EXPENDITURE- Gender Wage Gap Analysis</a:t>
            </a:r>
            <a:r>
              <a:rPr lang="en-GB" sz="3600" b="1" dirty="0">
                <a:effectLst/>
                <a:latin typeface="+mn-lt"/>
                <a:ea typeface="Calibri" panose="020F0502020204030204" pitchFamily="34" charset="0"/>
                <a:cs typeface="Times New Roman" panose="02020603050405020304" pitchFamily="18" charset="0"/>
              </a:rPr>
              <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Content Placeholder 4">
            <a:extLst>
              <a:ext uri="{FF2B5EF4-FFF2-40B4-BE49-F238E27FC236}">
                <a16:creationId xmlns:a16="http://schemas.microsoft.com/office/drawing/2014/main" xmlns="" id="{94987554-FA33-8625-B0EF-900FA6317A7F}"/>
              </a:ext>
            </a:extLst>
          </p:cNvPr>
          <p:cNvSpPr>
            <a:spLocks noGrp="1"/>
          </p:cNvSpPr>
          <p:nvPr>
            <p:ph idx="1"/>
          </p:nvPr>
        </p:nvSpPr>
        <p:spPr>
          <a:xfrm>
            <a:off x="457200" y="4343401"/>
            <a:ext cx="7696200" cy="2263328"/>
          </a:xfrm>
        </p:spPr>
        <p:txBody>
          <a:bodyPr>
            <a:normAutofit/>
          </a:bodyPr>
          <a:lstStyle/>
          <a:p>
            <a:pPr algn="l"/>
            <a:r>
              <a:rPr lang="en-US" sz="1600" dirty="0">
                <a:effectLst/>
                <a:ea typeface="Tahoma" panose="020B0604030504040204" pitchFamily="34" charset="0"/>
                <a:cs typeface="Tahoma" panose="020B0604030504040204" pitchFamily="34" charset="0"/>
              </a:rPr>
              <a:t>gender wage gap=0.0674</a:t>
            </a:r>
          </a:p>
          <a:p>
            <a:pPr algn="l"/>
            <a:r>
              <a:rPr lang="en-GB" sz="1600" b="1" dirty="0">
                <a:effectLst/>
                <a:ea typeface="Tahoma" panose="020B0604030504040204" pitchFamily="34" charset="0"/>
                <a:cs typeface="Tahoma" panose="020B0604030504040204" pitchFamily="34" charset="0"/>
              </a:rPr>
              <a:t>From the data, it is evident that there are more men in management roles compared to women. This disparity in the distribution of men and women across different levels of the organization can contribute to the gender wage gap. Typically, higher-level positions tend to have higher salaries, and if there are fewer women in these positions, it can lead to a wage gap.</a:t>
            </a:r>
          </a:p>
          <a:p>
            <a:pPr algn="l"/>
            <a:r>
              <a:rPr lang="en-GB" sz="1600" dirty="0"/>
              <a:t>Promote women in leadership roles and offer flexible work options.</a:t>
            </a:r>
            <a:endParaRPr lang="en-US" sz="1600" b="1" dirty="0">
              <a:effectLst/>
              <a:ea typeface="Tahoma" panose="020B0604030504040204" pitchFamily="34" charset="0"/>
              <a:cs typeface="Tahoma" panose="020B0604030504040204" pitchFamily="34" charset="0"/>
            </a:endParaRPr>
          </a:p>
        </p:txBody>
      </p:sp>
      <p:graphicFrame>
        <p:nvGraphicFramePr>
          <p:cNvPr id="3" name="Table 3">
            <a:extLst>
              <a:ext uri="{FF2B5EF4-FFF2-40B4-BE49-F238E27FC236}">
                <a16:creationId xmlns:a16="http://schemas.microsoft.com/office/drawing/2014/main" xmlns="" id="{FDDB8F4A-1132-C16B-3AA9-41BB7C4B03A3}"/>
              </a:ext>
            </a:extLst>
          </p:cNvPr>
          <p:cNvGraphicFramePr>
            <a:graphicFrameLocks noGrp="1"/>
          </p:cNvGraphicFramePr>
          <p:nvPr>
            <p:extLst>
              <p:ext uri="{D42A27DB-BD31-4B8C-83A1-F6EECF244321}">
                <p14:modId xmlns:p14="http://schemas.microsoft.com/office/powerpoint/2010/main" val="1479158063"/>
              </p:ext>
            </p:extLst>
          </p:nvPr>
        </p:nvGraphicFramePr>
        <p:xfrm>
          <a:off x="762002" y="1059589"/>
          <a:ext cx="7924798" cy="3222360"/>
        </p:xfrm>
        <a:graphic>
          <a:graphicData uri="http://schemas.openxmlformats.org/drawingml/2006/table">
            <a:tbl>
              <a:tblPr firstRow="1" bandRow="1">
                <a:tableStyleId>{5C22544A-7EE6-4342-B048-85BDC9FD1C3A}</a:tableStyleId>
              </a:tblPr>
              <a:tblGrid>
                <a:gridCol w="1132114">
                  <a:extLst>
                    <a:ext uri="{9D8B030D-6E8A-4147-A177-3AD203B41FA5}">
                      <a16:colId xmlns:a16="http://schemas.microsoft.com/office/drawing/2014/main" xmlns="" val="445444153"/>
                    </a:ext>
                  </a:extLst>
                </a:gridCol>
                <a:gridCol w="1132114">
                  <a:extLst>
                    <a:ext uri="{9D8B030D-6E8A-4147-A177-3AD203B41FA5}">
                      <a16:colId xmlns:a16="http://schemas.microsoft.com/office/drawing/2014/main" xmlns="" val="982803546"/>
                    </a:ext>
                  </a:extLst>
                </a:gridCol>
                <a:gridCol w="1132114">
                  <a:extLst>
                    <a:ext uri="{9D8B030D-6E8A-4147-A177-3AD203B41FA5}">
                      <a16:colId xmlns:a16="http://schemas.microsoft.com/office/drawing/2014/main" xmlns="" val="776730977"/>
                    </a:ext>
                  </a:extLst>
                </a:gridCol>
                <a:gridCol w="1132114">
                  <a:extLst>
                    <a:ext uri="{9D8B030D-6E8A-4147-A177-3AD203B41FA5}">
                      <a16:colId xmlns:a16="http://schemas.microsoft.com/office/drawing/2014/main" xmlns="" val="1985300090"/>
                    </a:ext>
                  </a:extLst>
                </a:gridCol>
                <a:gridCol w="1132114">
                  <a:extLst>
                    <a:ext uri="{9D8B030D-6E8A-4147-A177-3AD203B41FA5}">
                      <a16:colId xmlns:a16="http://schemas.microsoft.com/office/drawing/2014/main" xmlns="" val="4102804951"/>
                    </a:ext>
                  </a:extLst>
                </a:gridCol>
                <a:gridCol w="1132114">
                  <a:extLst>
                    <a:ext uri="{9D8B030D-6E8A-4147-A177-3AD203B41FA5}">
                      <a16:colId xmlns:a16="http://schemas.microsoft.com/office/drawing/2014/main" xmlns="" val="2379562906"/>
                    </a:ext>
                  </a:extLst>
                </a:gridCol>
                <a:gridCol w="1132114">
                  <a:extLst>
                    <a:ext uri="{9D8B030D-6E8A-4147-A177-3AD203B41FA5}">
                      <a16:colId xmlns:a16="http://schemas.microsoft.com/office/drawing/2014/main" xmlns="" val="3514266973"/>
                    </a:ext>
                  </a:extLst>
                </a:gridCol>
              </a:tblGrid>
              <a:tr h="576990">
                <a:tc>
                  <a:txBody>
                    <a:bodyPr/>
                    <a:lstStyle/>
                    <a:p>
                      <a:endParaRPr lang="en-GB" dirty="0"/>
                    </a:p>
                  </a:txBody>
                  <a:tcPr/>
                </a:tc>
                <a:tc>
                  <a:txBody>
                    <a:bodyPr/>
                    <a:lstStyle/>
                    <a:p>
                      <a:r>
                        <a:rPr lang="en-US" dirty="0"/>
                        <a:t>Women</a:t>
                      </a:r>
                      <a:endParaRPr lang="en-GB" dirty="0"/>
                    </a:p>
                  </a:txBody>
                  <a:tcPr/>
                </a:tc>
                <a:tc>
                  <a:txBody>
                    <a:bodyPr/>
                    <a:lstStyle/>
                    <a:p>
                      <a:r>
                        <a:rPr lang="en-US" dirty="0"/>
                        <a:t>Women- Total earned</a:t>
                      </a:r>
                      <a:endParaRPr lang="en-GB" dirty="0"/>
                    </a:p>
                  </a:txBody>
                  <a:tcPr/>
                </a:tc>
                <a:tc>
                  <a:txBody>
                    <a:bodyPr/>
                    <a:lstStyle/>
                    <a:p>
                      <a:r>
                        <a:rPr lang="en-US" dirty="0"/>
                        <a:t>Women average earned</a:t>
                      </a:r>
                      <a:endParaRPr lang="en-GB" dirty="0"/>
                    </a:p>
                  </a:txBody>
                  <a:tcPr/>
                </a:tc>
                <a:tc>
                  <a:txBody>
                    <a:bodyPr/>
                    <a:lstStyle/>
                    <a:p>
                      <a:r>
                        <a:rPr lang="en-US" dirty="0"/>
                        <a:t>Men-no</a:t>
                      </a:r>
                      <a:endParaRPr lang="en-GB" dirty="0"/>
                    </a:p>
                  </a:txBody>
                  <a:tcPr/>
                </a:tc>
                <a:tc>
                  <a:txBody>
                    <a:bodyPr/>
                    <a:lstStyle/>
                    <a:p>
                      <a:r>
                        <a:rPr lang="en-US" dirty="0"/>
                        <a:t>Men total earned</a:t>
                      </a:r>
                      <a:endParaRPr lang="en-GB" dirty="0"/>
                    </a:p>
                  </a:txBody>
                  <a:tcPr/>
                </a:tc>
                <a:tc>
                  <a:txBody>
                    <a:bodyPr/>
                    <a:lstStyle/>
                    <a:p>
                      <a:r>
                        <a:rPr lang="en-US" dirty="0"/>
                        <a:t>Average earnings</a:t>
                      </a:r>
                      <a:endParaRPr lang="en-GB" dirty="0"/>
                    </a:p>
                  </a:txBody>
                  <a:tcPr/>
                </a:tc>
                <a:extLst>
                  <a:ext uri="{0D108BD9-81ED-4DB2-BD59-A6C34878D82A}">
                    <a16:rowId xmlns:a16="http://schemas.microsoft.com/office/drawing/2014/main" xmlns="" val="1236258915"/>
                  </a:ext>
                </a:extLst>
              </a:tr>
              <a:tr h="576990">
                <a:tc>
                  <a:txBody>
                    <a:bodyPr/>
                    <a:lstStyle/>
                    <a:p>
                      <a:r>
                        <a:rPr lang="en-US" b="1" dirty="0"/>
                        <a:t>Full Time</a:t>
                      </a:r>
                      <a:endParaRPr lang="en-GB" b="1" dirty="0"/>
                    </a:p>
                  </a:txBody>
                  <a:tcPr/>
                </a:tc>
                <a:tc>
                  <a:txBody>
                    <a:bodyPr/>
                    <a:lstStyle/>
                    <a:p>
                      <a:r>
                        <a:rPr lang="en-GB" dirty="0"/>
                        <a:t>1</a:t>
                      </a:r>
                      <a:r>
                        <a:rPr lang="en-US" dirty="0"/>
                        <a:t>3</a:t>
                      </a:r>
                      <a:endParaRPr lang="en-GB" dirty="0"/>
                    </a:p>
                  </a:txBody>
                  <a:tcPr/>
                </a:tc>
                <a:tc>
                  <a:txBody>
                    <a:bodyPr/>
                    <a:lstStyle/>
                    <a:p>
                      <a:r>
                        <a:rPr lang="en-GB" dirty="0"/>
                        <a:t>1</a:t>
                      </a:r>
                      <a:r>
                        <a:rPr lang="en-US" dirty="0"/>
                        <a:t>92,274</a:t>
                      </a:r>
                      <a:endParaRPr lang="en-GB" dirty="0"/>
                    </a:p>
                  </a:txBody>
                  <a:tcPr/>
                </a:tc>
                <a:tc>
                  <a:txBody>
                    <a:bodyPr/>
                    <a:lstStyle/>
                    <a:p>
                      <a:r>
                        <a:rPr lang="en-GB" dirty="0"/>
                        <a:t>1</a:t>
                      </a:r>
                      <a:r>
                        <a:rPr lang="en-US" dirty="0"/>
                        <a:t>4,790</a:t>
                      </a:r>
                      <a:endParaRPr lang="en-GB" dirty="0"/>
                    </a:p>
                  </a:txBody>
                  <a:tcPr/>
                </a:tc>
                <a:tc>
                  <a:txBody>
                    <a:bodyPr/>
                    <a:lstStyle/>
                    <a:p>
                      <a:r>
                        <a:rPr lang="en-GB" dirty="0"/>
                        <a:t>2</a:t>
                      </a:r>
                      <a:r>
                        <a:rPr lang="en-US" dirty="0"/>
                        <a:t>9</a:t>
                      </a:r>
                      <a:endParaRPr lang="en-GB" dirty="0"/>
                    </a:p>
                  </a:txBody>
                  <a:tcPr/>
                </a:tc>
                <a:tc>
                  <a:txBody>
                    <a:bodyPr/>
                    <a:lstStyle/>
                    <a:p>
                      <a:r>
                        <a:rPr lang="en-GB" dirty="0"/>
                        <a:t>4</a:t>
                      </a:r>
                      <a:r>
                        <a:rPr lang="en-US" dirty="0"/>
                        <a:t>57,833</a:t>
                      </a:r>
                      <a:endParaRPr lang="en-GB" dirty="0"/>
                    </a:p>
                  </a:txBody>
                  <a:tcPr/>
                </a:tc>
                <a:tc>
                  <a:txBody>
                    <a:bodyPr/>
                    <a:lstStyle/>
                    <a:p>
                      <a:r>
                        <a:rPr lang="en-GB" dirty="0"/>
                        <a:t>1</a:t>
                      </a:r>
                      <a:r>
                        <a:rPr lang="en-US"/>
                        <a:t>5,787.34</a:t>
                      </a:r>
                      <a:endParaRPr lang="en-GB" dirty="0"/>
                    </a:p>
                  </a:txBody>
                  <a:tcPr/>
                </a:tc>
                <a:extLst>
                  <a:ext uri="{0D108BD9-81ED-4DB2-BD59-A6C34878D82A}">
                    <a16:rowId xmlns:a16="http://schemas.microsoft.com/office/drawing/2014/main" xmlns="" val="771097803"/>
                  </a:ext>
                </a:extLst>
              </a:tr>
              <a:tr h="576990">
                <a:tc>
                  <a:txBody>
                    <a:bodyPr/>
                    <a:lstStyle/>
                    <a:p>
                      <a:r>
                        <a:rPr lang="en-US" b="1" dirty="0"/>
                        <a:t>Part Time</a:t>
                      </a:r>
                      <a:endParaRPr lang="en-GB" b="1" dirty="0"/>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extLst>
                  <a:ext uri="{0D108BD9-81ED-4DB2-BD59-A6C34878D82A}">
                    <a16:rowId xmlns:a16="http://schemas.microsoft.com/office/drawing/2014/main" xmlns="" val="278367155"/>
                  </a:ext>
                </a:extLst>
              </a:tr>
              <a:tr h="576990">
                <a:tc>
                  <a:txBody>
                    <a:bodyPr/>
                    <a:lstStyle/>
                    <a:p>
                      <a:r>
                        <a:rPr lang="en-US" b="1" dirty="0"/>
                        <a:t>Casual</a:t>
                      </a:r>
                      <a:endParaRPr lang="en-GB" b="1" dirty="0"/>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tc>
                  <a:txBody>
                    <a:bodyPr/>
                    <a:lstStyle/>
                    <a:p>
                      <a:r>
                        <a:rPr lang="en-GB" dirty="0"/>
                        <a:t>0</a:t>
                      </a:r>
                    </a:p>
                  </a:txBody>
                  <a:tcPr/>
                </a:tc>
                <a:extLst>
                  <a:ext uri="{0D108BD9-81ED-4DB2-BD59-A6C34878D82A}">
                    <a16:rowId xmlns:a16="http://schemas.microsoft.com/office/drawing/2014/main" xmlns="" val="251382914"/>
                  </a:ext>
                </a:extLst>
              </a:tr>
              <a:tr h="576990">
                <a:tc>
                  <a:txBody>
                    <a:bodyPr/>
                    <a:lstStyle/>
                    <a:p>
                      <a:r>
                        <a:rPr lang="en-US" b="1" dirty="0"/>
                        <a:t>Total</a:t>
                      </a:r>
                      <a:endParaRPr lang="en-GB" b="1" dirty="0"/>
                    </a:p>
                  </a:txBody>
                  <a:tcPr/>
                </a:tc>
                <a:tc>
                  <a:txBody>
                    <a:bodyPr/>
                    <a:lstStyle/>
                    <a:p>
                      <a:r>
                        <a:rPr lang="en-GB" dirty="0"/>
                        <a:t>1</a:t>
                      </a:r>
                      <a:r>
                        <a:rPr lang="en-US" dirty="0"/>
                        <a:t>3</a:t>
                      </a:r>
                      <a:endParaRPr lang="en-GB" dirty="0"/>
                    </a:p>
                  </a:txBody>
                  <a:tcPr/>
                </a:tc>
                <a:tc>
                  <a:txBody>
                    <a:bodyPr/>
                    <a:lstStyle/>
                    <a:p>
                      <a:r>
                        <a:rPr lang="en-GB" dirty="0"/>
                        <a:t>1</a:t>
                      </a:r>
                      <a:r>
                        <a:rPr lang="en-US" dirty="0"/>
                        <a:t>92,274</a:t>
                      </a:r>
                      <a:endParaRPr lang="en-GB" dirty="0"/>
                    </a:p>
                  </a:txBody>
                  <a:tcPr/>
                </a:tc>
                <a:tc>
                  <a:txBody>
                    <a:bodyPr/>
                    <a:lstStyle/>
                    <a:p>
                      <a:r>
                        <a:rPr lang="en-GB" dirty="0"/>
                        <a:t>1</a:t>
                      </a:r>
                      <a:r>
                        <a:rPr lang="en-US" dirty="0"/>
                        <a:t>4,790</a:t>
                      </a:r>
                      <a:endParaRPr lang="en-GB" dirty="0"/>
                    </a:p>
                  </a:txBody>
                  <a:tcPr/>
                </a:tc>
                <a:tc>
                  <a:txBody>
                    <a:bodyPr/>
                    <a:lstStyle/>
                    <a:p>
                      <a:r>
                        <a:rPr lang="en-GB" dirty="0"/>
                        <a:t>0</a:t>
                      </a:r>
                    </a:p>
                  </a:txBody>
                  <a:tcPr/>
                </a:tc>
                <a:tc>
                  <a:txBody>
                    <a:bodyPr/>
                    <a:lstStyle/>
                    <a:p>
                      <a:r>
                        <a:rPr lang="en-GB" dirty="0"/>
                        <a:t>0</a:t>
                      </a:r>
                    </a:p>
                  </a:txBody>
                  <a:tcPr/>
                </a:tc>
                <a:tc>
                  <a:txBody>
                    <a:bodyPr/>
                    <a:lstStyle/>
                    <a:p>
                      <a:r>
                        <a:rPr lang="en-GB" dirty="0"/>
                        <a:t>1</a:t>
                      </a:r>
                      <a:r>
                        <a:rPr lang="en-US" dirty="0"/>
                        <a:t>5,787.34</a:t>
                      </a:r>
                      <a:endParaRPr lang="en-GB" dirty="0"/>
                    </a:p>
                  </a:txBody>
                  <a:tcPr/>
                </a:tc>
                <a:extLst>
                  <a:ext uri="{0D108BD9-81ED-4DB2-BD59-A6C34878D82A}">
                    <a16:rowId xmlns:a16="http://schemas.microsoft.com/office/drawing/2014/main" xmlns="" val="3454001987"/>
                  </a:ext>
                </a:extLst>
              </a:tr>
            </a:tbl>
          </a:graphicData>
        </a:graphic>
      </p:graphicFrame>
    </p:spTree>
    <p:extLst>
      <p:ext uri="{BB962C8B-B14F-4D97-AF65-F5344CB8AC3E}">
        <p14:creationId xmlns:p14="http://schemas.microsoft.com/office/powerpoint/2010/main" val="64131672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graphicFrame>
        <p:nvGraphicFramePr>
          <p:cNvPr id="11" name="Table 11">
            <a:extLst>
              <a:ext uri="{FF2B5EF4-FFF2-40B4-BE49-F238E27FC236}">
                <a16:creationId xmlns:a16="http://schemas.microsoft.com/office/drawing/2014/main" xmlns="" id="{D0F973FA-FA39-AE65-B4B1-A37529B32059}"/>
              </a:ext>
            </a:extLst>
          </p:cNvPr>
          <p:cNvGraphicFramePr>
            <a:graphicFrameLocks noGrp="1"/>
          </p:cNvGraphicFramePr>
          <p:nvPr>
            <p:ph sz="half" idx="1"/>
            <p:extLst>
              <p:ext uri="{D42A27DB-BD31-4B8C-83A1-F6EECF244321}">
                <p14:modId xmlns:p14="http://schemas.microsoft.com/office/powerpoint/2010/main" val="2066263030"/>
              </p:ext>
            </p:extLst>
          </p:nvPr>
        </p:nvGraphicFramePr>
        <p:xfrm>
          <a:off x="457200" y="1592317"/>
          <a:ext cx="4495800" cy="488727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682454074"/>
                    </a:ext>
                  </a:extLst>
                </a:gridCol>
                <a:gridCol w="1752600">
                  <a:extLst>
                    <a:ext uri="{9D8B030D-6E8A-4147-A177-3AD203B41FA5}">
                      <a16:colId xmlns:a16="http://schemas.microsoft.com/office/drawing/2014/main" xmlns="" val="943299222"/>
                    </a:ext>
                  </a:extLst>
                </a:gridCol>
                <a:gridCol w="990600">
                  <a:extLst>
                    <a:ext uri="{9D8B030D-6E8A-4147-A177-3AD203B41FA5}">
                      <a16:colId xmlns:a16="http://schemas.microsoft.com/office/drawing/2014/main" xmlns="" val="1054883141"/>
                    </a:ext>
                  </a:extLst>
                </a:gridCol>
              </a:tblGrid>
              <a:tr h="470850">
                <a:tc>
                  <a:txBody>
                    <a:bodyPr/>
                    <a:lstStyle/>
                    <a:p>
                      <a:r>
                        <a:rPr lang="en-US" dirty="0">
                          <a:solidFill>
                            <a:schemeClr val="tx1"/>
                          </a:solidFill>
                        </a:rPr>
                        <a:t>Programmes</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 budget</a:t>
                      </a:r>
                      <a:endParaRPr lang="en-GB" dirty="0">
                        <a:solidFill>
                          <a:schemeClr val="tx1"/>
                        </a:solidFill>
                      </a:endParaRPr>
                    </a:p>
                  </a:txBody>
                  <a:tcPr/>
                </a:tc>
                <a:extLst>
                  <a:ext uri="{0D108BD9-81ED-4DB2-BD59-A6C34878D82A}">
                    <a16:rowId xmlns:a16="http://schemas.microsoft.com/office/drawing/2014/main" xmlns="" val="2507331684"/>
                  </a:ext>
                </a:extLst>
              </a:tr>
              <a:tr h="620414">
                <a:tc>
                  <a:txBody>
                    <a:bodyPr/>
                    <a:lstStyle/>
                    <a:p>
                      <a:r>
                        <a:rPr lang="en-US" dirty="0"/>
                        <a:t>Governance &amp; Administration</a:t>
                      </a:r>
                      <a:endParaRPr lang="en-GB" dirty="0"/>
                    </a:p>
                  </a:txBody>
                  <a:tcPr/>
                </a:tc>
                <a:tc>
                  <a:txBody>
                    <a:bodyPr/>
                    <a:lstStyle/>
                    <a:p>
                      <a:pPr algn="l" fontAlgn="b"/>
                      <a:r>
                        <a:rPr lang="en-US" sz="1800" b="0" i="0" u="none" strike="noStrike" dirty="0">
                          <a:solidFill>
                            <a:srgbClr val="000000"/>
                          </a:solidFill>
                          <a:effectLst/>
                          <a:latin typeface="Calibri" panose="020F0502020204030204" pitchFamily="34" charset="0"/>
                        </a:rPr>
                        <a:t>   2,008,730.11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38%</a:t>
                      </a:r>
                    </a:p>
                  </a:txBody>
                  <a:tcPr marL="9525" marR="9525" marT="9525" marB="0" anchor="b"/>
                </a:tc>
                <a:extLst>
                  <a:ext uri="{0D108BD9-81ED-4DB2-BD59-A6C34878D82A}">
                    <a16:rowId xmlns:a16="http://schemas.microsoft.com/office/drawing/2014/main" xmlns="" val="4077804582"/>
                  </a:ext>
                </a:extLst>
              </a:tr>
              <a:tr h="620414">
                <a:tc>
                  <a:txBody>
                    <a:bodyPr/>
                    <a:lstStyle/>
                    <a:p>
                      <a:r>
                        <a:rPr lang="en-US" dirty="0"/>
                        <a:t>Water Sanitation &amp; Hygiene</a:t>
                      </a:r>
                      <a:endParaRPr lang="en-GB" dirty="0"/>
                    </a:p>
                  </a:txBody>
                  <a:tcPr/>
                </a:tc>
                <a:tc>
                  <a:txBody>
                    <a:bodyPr/>
                    <a:lstStyle/>
                    <a:p>
                      <a:pPr algn="l" fontAlgn="b"/>
                      <a:r>
                        <a:rPr lang="en-US" sz="1800" b="0" i="0" u="none" strike="noStrike" dirty="0">
                          <a:solidFill>
                            <a:srgbClr val="000000"/>
                          </a:solidFill>
                          <a:effectLst/>
                          <a:latin typeface="Calibri" panose="020F0502020204030204" pitchFamily="34" charset="0"/>
                        </a:rPr>
                        <a:t>       733,387.19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xmlns="" val="394243104"/>
                  </a:ext>
                </a:extLst>
              </a:tr>
              <a:tr h="470850">
                <a:tc>
                  <a:txBody>
                    <a:bodyPr/>
                    <a:lstStyle/>
                    <a:p>
                      <a:r>
                        <a:rPr lang="en-US" dirty="0"/>
                        <a:t>Social Services</a:t>
                      </a:r>
                      <a:endParaRPr lang="en-GB" dirty="0"/>
                    </a:p>
                  </a:txBody>
                  <a:tcPr/>
                </a:tc>
                <a:tc>
                  <a:txBody>
                    <a:bodyPr/>
                    <a:lstStyle/>
                    <a:p>
                      <a:pPr algn="l" fontAlgn="b"/>
                      <a:r>
                        <a:rPr lang="en-US" sz="1800" b="0" i="0" u="none" strike="noStrike" dirty="0">
                          <a:solidFill>
                            <a:srgbClr val="000000"/>
                          </a:solidFill>
                          <a:effectLst/>
                          <a:latin typeface="Calibri" panose="020F0502020204030204" pitchFamily="34" charset="0"/>
                        </a:rPr>
                        <a:t>   1,214,025.62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23%</a:t>
                      </a:r>
                    </a:p>
                  </a:txBody>
                  <a:tcPr marL="9525" marR="9525" marT="9525" marB="0" anchor="b"/>
                </a:tc>
                <a:extLst>
                  <a:ext uri="{0D108BD9-81ED-4DB2-BD59-A6C34878D82A}">
                    <a16:rowId xmlns:a16="http://schemas.microsoft.com/office/drawing/2014/main" xmlns="" val="1047786220"/>
                  </a:ext>
                </a:extLst>
              </a:tr>
              <a:tr h="470850">
                <a:tc>
                  <a:txBody>
                    <a:bodyPr/>
                    <a:lstStyle/>
                    <a:p>
                      <a:r>
                        <a:rPr lang="en-US" dirty="0"/>
                        <a:t>Roads</a:t>
                      </a:r>
                      <a:endParaRPr lang="en-GB" dirty="0"/>
                    </a:p>
                  </a:txBody>
                  <a:tcPr/>
                </a:tc>
                <a:tc>
                  <a:txBody>
                    <a:bodyPr/>
                    <a:lstStyle/>
                    <a:p>
                      <a:pPr algn="l" fontAlgn="b"/>
                      <a:r>
                        <a:rPr lang="en-US" sz="1800" b="0" i="0" u="none" strike="noStrike" dirty="0">
                          <a:solidFill>
                            <a:srgbClr val="000000"/>
                          </a:solidFill>
                          <a:effectLst/>
                          <a:latin typeface="Calibri" panose="020F0502020204030204" pitchFamily="34" charset="0"/>
                        </a:rPr>
                        <a:t>   1,068,822.20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20%</a:t>
                      </a:r>
                    </a:p>
                  </a:txBody>
                  <a:tcPr marL="9525" marR="9525" marT="9525" marB="0" anchor="b"/>
                </a:tc>
                <a:extLst>
                  <a:ext uri="{0D108BD9-81ED-4DB2-BD59-A6C34878D82A}">
                    <a16:rowId xmlns:a16="http://schemas.microsoft.com/office/drawing/2014/main" xmlns="" val="3011723800"/>
                  </a:ext>
                </a:extLst>
              </a:tr>
              <a:tr h="620414">
                <a:tc>
                  <a:txBody>
                    <a:bodyPr/>
                    <a:lstStyle/>
                    <a:p>
                      <a:r>
                        <a:rPr lang="en-US" dirty="0"/>
                        <a:t>Public Safety &amp; Security</a:t>
                      </a:r>
                      <a:endParaRPr lang="en-GB" dirty="0"/>
                    </a:p>
                  </a:txBody>
                  <a:tcPr/>
                </a:tc>
                <a:tc>
                  <a:txBody>
                    <a:bodyPr/>
                    <a:lstStyle/>
                    <a:p>
                      <a:pPr algn="l" fontAlgn="b"/>
                      <a:r>
                        <a:rPr lang="en-US" sz="1800" b="0" i="0" u="none" strike="noStrike" dirty="0">
                          <a:solidFill>
                            <a:srgbClr val="000000"/>
                          </a:solidFill>
                          <a:effectLst/>
                          <a:latin typeface="Calibri" panose="020F0502020204030204" pitchFamily="34" charset="0"/>
                        </a:rPr>
                        <a:t>         29,495.40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xmlns="" val="2743989095"/>
                  </a:ext>
                </a:extLst>
              </a:tr>
              <a:tr h="886305">
                <a:tc>
                  <a:txBody>
                    <a:bodyPr/>
                    <a:lstStyle/>
                    <a:p>
                      <a:r>
                        <a:rPr lang="en-US" dirty="0"/>
                        <a:t>Natural Resources &amp; Conservation</a:t>
                      </a:r>
                      <a:endParaRPr lang="en-GB" dirty="0"/>
                    </a:p>
                  </a:txBody>
                  <a:tcPr/>
                </a:tc>
                <a:tc>
                  <a:txBody>
                    <a:bodyPr/>
                    <a:lstStyle/>
                    <a:p>
                      <a:pPr algn="l" fontAlgn="b"/>
                      <a:r>
                        <a:rPr lang="en-US" sz="1800" b="0" i="0" u="none" strike="noStrike" dirty="0">
                          <a:solidFill>
                            <a:srgbClr val="000000"/>
                          </a:solidFill>
                          <a:effectLst/>
                          <a:latin typeface="Calibri" panose="020F0502020204030204" pitchFamily="34" charset="0"/>
                        </a:rPr>
                        <a:t>       295,627.40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xmlns="" val="4254108579"/>
                  </a:ext>
                </a:extLst>
              </a:tr>
              <a:tr h="470850">
                <a:tc>
                  <a:txBody>
                    <a:bodyPr/>
                    <a:lstStyle/>
                    <a:p>
                      <a:r>
                        <a:rPr lang="en-US" b="1" dirty="0"/>
                        <a:t>Total</a:t>
                      </a:r>
                      <a:endParaRPr lang="en-GB" b="1" dirty="0"/>
                    </a:p>
                  </a:txBody>
                  <a:tcPr/>
                </a:tc>
                <a:tc>
                  <a:txBody>
                    <a:bodyPr/>
                    <a:lstStyle/>
                    <a:p>
                      <a:pPr algn="l" fontAlgn="b"/>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5,350,087.92</a:t>
                      </a:r>
                      <a:r>
                        <a:rPr lang="en-US" sz="1800" b="0" i="0" u="none" strike="noStrike" dirty="0">
                          <a:solidFill>
                            <a:srgbClr val="000000"/>
                          </a:solidFill>
                          <a:effectLst/>
                          <a:latin typeface="Calibri" panose="020F0502020204030204" pitchFamily="34" charset="0"/>
                        </a:rPr>
                        <a:t> </a:t>
                      </a:r>
                    </a:p>
                  </a:txBody>
                  <a:tcPr marL="9525" marR="9525" marT="9525" marB="0" anchor="b"/>
                </a:tc>
                <a:tc>
                  <a:txBody>
                    <a:bodyPr/>
                    <a:lstStyle/>
                    <a:p>
                      <a:endParaRPr lang="en-GB" b="1" dirty="0"/>
                    </a:p>
                  </a:txBody>
                  <a:tcPr/>
                </a:tc>
                <a:extLst>
                  <a:ext uri="{0D108BD9-81ED-4DB2-BD59-A6C34878D82A}">
                    <a16:rowId xmlns:a16="http://schemas.microsoft.com/office/drawing/2014/main" xmlns="" val="1371162222"/>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5" name="Chart 4">
            <a:extLst>
              <a:ext uri="{FF2B5EF4-FFF2-40B4-BE49-F238E27FC236}">
                <a16:creationId xmlns:a16="http://schemas.microsoft.com/office/drawing/2014/main" xmlns="" id="{B79D27A1-D8AE-5E58-B53F-B4437E158B3A}"/>
              </a:ext>
            </a:extLst>
          </p:cNvPr>
          <p:cNvGraphicFramePr/>
          <p:nvPr>
            <p:extLst>
              <p:ext uri="{D42A27DB-BD31-4B8C-83A1-F6EECF244321}">
                <p14:modId xmlns:p14="http://schemas.microsoft.com/office/powerpoint/2010/main" val="2960888664"/>
              </p:ext>
            </p:extLst>
          </p:nvPr>
        </p:nvGraphicFramePr>
        <p:xfrm>
          <a:off x="4953000" y="1592317"/>
          <a:ext cx="3429000" cy="3868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ANALYSIS OF ONE SECTOR EG  </a:t>
            </a:r>
            <a:endParaRPr lang="en-ZW" sz="2800" dirty="0">
              <a:solidFill>
                <a:prstClr val="black"/>
              </a:solidFill>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51732842"/>
              </p:ext>
            </p:extLst>
          </p:nvPr>
        </p:nvGraphicFramePr>
        <p:xfrm>
          <a:off x="266698" y="1752600"/>
          <a:ext cx="8610603" cy="2992374"/>
        </p:xfrm>
        <a:graphic>
          <a:graphicData uri="http://schemas.openxmlformats.org/drawingml/2006/table">
            <a:tbl>
              <a:tblPr firstRow="1" firstCol="1" bandRow="1">
                <a:tableStyleId>{5C22544A-7EE6-4342-B048-85BDC9FD1C3A}</a:tableStyleId>
              </a:tblPr>
              <a:tblGrid>
                <a:gridCol w="1210651">
                  <a:extLst>
                    <a:ext uri="{9D8B030D-6E8A-4147-A177-3AD203B41FA5}">
                      <a16:colId xmlns:a16="http://schemas.microsoft.com/office/drawing/2014/main" xmlns="" val="3936495378"/>
                    </a:ext>
                  </a:extLst>
                </a:gridCol>
                <a:gridCol w="576910">
                  <a:extLst>
                    <a:ext uri="{9D8B030D-6E8A-4147-A177-3AD203B41FA5}">
                      <a16:colId xmlns:a16="http://schemas.microsoft.com/office/drawing/2014/main" xmlns="" val="714574526"/>
                    </a:ext>
                  </a:extLst>
                </a:gridCol>
                <a:gridCol w="699181">
                  <a:extLst>
                    <a:ext uri="{9D8B030D-6E8A-4147-A177-3AD203B41FA5}">
                      <a16:colId xmlns:a16="http://schemas.microsoft.com/office/drawing/2014/main" xmlns="" val="3020788596"/>
                    </a:ext>
                  </a:extLst>
                </a:gridCol>
                <a:gridCol w="747400">
                  <a:extLst>
                    <a:ext uri="{9D8B030D-6E8A-4147-A177-3AD203B41FA5}">
                      <a16:colId xmlns:a16="http://schemas.microsoft.com/office/drawing/2014/main" xmlns="" val="211564666"/>
                    </a:ext>
                  </a:extLst>
                </a:gridCol>
                <a:gridCol w="418476">
                  <a:extLst>
                    <a:ext uri="{9D8B030D-6E8A-4147-A177-3AD203B41FA5}">
                      <a16:colId xmlns:a16="http://schemas.microsoft.com/office/drawing/2014/main" xmlns="" val="671727174"/>
                    </a:ext>
                  </a:extLst>
                </a:gridCol>
                <a:gridCol w="695737">
                  <a:extLst>
                    <a:ext uri="{9D8B030D-6E8A-4147-A177-3AD203B41FA5}">
                      <a16:colId xmlns:a16="http://schemas.microsoft.com/office/drawing/2014/main" xmlns="" val="21364279"/>
                    </a:ext>
                  </a:extLst>
                </a:gridCol>
                <a:gridCol w="575188">
                  <a:extLst>
                    <a:ext uri="{9D8B030D-6E8A-4147-A177-3AD203B41FA5}">
                      <a16:colId xmlns:a16="http://schemas.microsoft.com/office/drawing/2014/main" xmlns="" val="2568838607"/>
                    </a:ext>
                  </a:extLst>
                </a:gridCol>
                <a:gridCol w="568300">
                  <a:extLst>
                    <a:ext uri="{9D8B030D-6E8A-4147-A177-3AD203B41FA5}">
                      <a16:colId xmlns:a16="http://schemas.microsoft.com/office/drawing/2014/main" xmlns="" val="1379655292"/>
                    </a:ext>
                  </a:extLst>
                </a:gridCol>
                <a:gridCol w="699181">
                  <a:extLst>
                    <a:ext uri="{9D8B030D-6E8A-4147-A177-3AD203B41FA5}">
                      <a16:colId xmlns:a16="http://schemas.microsoft.com/office/drawing/2014/main" xmlns="" val="459410033"/>
                    </a:ext>
                  </a:extLst>
                </a:gridCol>
                <a:gridCol w="675071">
                  <a:extLst>
                    <a:ext uri="{9D8B030D-6E8A-4147-A177-3AD203B41FA5}">
                      <a16:colId xmlns:a16="http://schemas.microsoft.com/office/drawing/2014/main" xmlns="" val="1082926060"/>
                    </a:ext>
                  </a:extLst>
                </a:gridCol>
                <a:gridCol w="526969">
                  <a:extLst>
                    <a:ext uri="{9D8B030D-6E8A-4147-A177-3AD203B41FA5}">
                      <a16:colId xmlns:a16="http://schemas.microsoft.com/office/drawing/2014/main" xmlns="" val="3849156041"/>
                    </a:ext>
                  </a:extLst>
                </a:gridCol>
                <a:gridCol w="644073">
                  <a:extLst>
                    <a:ext uri="{9D8B030D-6E8A-4147-A177-3AD203B41FA5}">
                      <a16:colId xmlns:a16="http://schemas.microsoft.com/office/drawing/2014/main" xmlns="" val="3398442369"/>
                    </a:ext>
                  </a:extLst>
                </a:gridCol>
                <a:gridCol w="573466">
                  <a:extLst>
                    <a:ext uri="{9D8B030D-6E8A-4147-A177-3AD203B41FA5}">
                      <a16:colId xmlns:a16="http://schemas.microsoft.com/office/drawing/2014/main" xmlns="" val="2048575833"/>
                    </a:ext>
                  </a:extLst>
                </a:gridCol>
              </a:tblGrid>
              <a:tr h="188913">
                <a:tc>
                  <a:txBody>
                    <a:bodyPr/>
                    <a:lstStyle/>
                    <a:p>
                      <a:pPr>
                        <a:lnSpc>
                          <a:spcPct val="107000"/>
                        </a:lnSpc>
                        <a:spcAft>
                          <a:spcPts val="800"/>
                        </a:spcAft>
                      </a:pPr>
                      <a:r>
                        <a:rPr lang="en-ZA" sz="2000" kern="12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6">
                  <a:txBody>
                    <a:bodyPr/>
                    <a:lstStyle/>
                    <a:p>
                      <a:pPr algn="ctr">
                        <a:lnSpc>
                          <a:spcPct val="107000"/>
                        </a:lnSpc>
                        <a:spcAft>
                          <a:spcPts val="800"/>
                        </a:spcAft>
                      </a:pPr>
                      <a:r>
                        <a:rPr lang="en-ZA" sz="2000" kern="1200">
                          <a:effectLst/>
                        </a:rPr>
                        <a:t>Women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6">
                  <a:txBody>
                    <a:bodyPr/>
                    <a:lstStyle/>
                    <a:p>
                      <a:pPr algn="ctr">
                        <a:lnSpc>
                          <a:spcPct val="107000"/>
                        </a:lnSpc>
                        <a:spcAft>
                          <a:spcPts val="800"/>
                        </a:spcAft>
                      </a:pPr>
                      <a:r>
                        <a:rPr lang="en-ZA" sz="2000" kern="1200">
                          <a:effectLst/>
                        </a:rPr>
                        <a:t>Men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29213304"/>
                  </a:ext>
                </a:extLst>
              </a:tr>
              <a:tr h="188913">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xmlns="" val="1635817430"/>
                  </a:ext>
                </a:extLst>
              </a:tr>
              <a:tr h="346075">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Below 15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15-35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36-59</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60+</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PLWD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Below 15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15-35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36-59</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60+</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PLWD</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2782843474"/>
                  </a:ext>
                </a:extLst>
              </a:tr>
              <a:tr h="188913">
                <a:tc>
                  <a:txBody>
                    <a:bodyPr/>
                    <a:lstStyle/>
                    <a:p>
                      <a:pPr>
                        <a:lnSpc>
                          <a:spcPct val="107000"/>
                        </a:lnSpc>
                        <a:spcAft>
                          <a:spcPts val="800"/>
                        </a:spcAft>
                      </a:pPr>
                      <a:r>
                        <a:rPr lang="en-ZA" sz="2000" kern="1200">
                          <a:effectLst/>
                        </a:rPr>
                        <a:t>Education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dirty="0">
                          <a:effectLst/>
                        </a:rPr>
                        <a:t> 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00" dirty="0">
                          <a:effectLst/>
                        </a:rPr>
                        <a:t> </a:t>
                      </a:r>
                      <a:r>
                        <a:rPr lang="en-ZA" sz="2000" kern="1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3339828360"/>
                  </a:ext>
                </a:extLst>
              </a:tr>
              <a:tr h="188913">
                <a:tc>
                  <a:txBody>
                    <a:bodyPr/>
                    <a:lstStyle/>
                    <a:p>
                      <a:pPr>
                        <a:lnSpc>
                          <a:spcPct val="107000"/>
                        </a:lnSpc>
                        <a:spcAft>
                          <a:spcPts val="800"/>
                        </a:spcAft>
                      </a:pPr>
                      <a:r>
                        <a:rPr lang="en-ZA" sz="2000" kern="1200">
                          <a:effectLst/>
                        </a:rPr>
                        <a:t>Housing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dirty="0">
                          <a:effectLst/>
                        </a:rPr>
                        <a:t> </a:t>
                      </a:r>
                      <a:r>
                        <a:rPr lang="en-ZA" sz="2000" kern="1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pPr>
                      <a:r>
                        <a:rPr lang="en-ZA" sz="2000" kern="100" dirty="0" smtClean="0">
                          <a:effectLst/>
                          <a:latin typeface="Calibri" panose="020F0502020204030204" pitchFamily="34" charset="0"/>
                          <a:cs typeface="Arial" panose="020B0604020202020204" pitchFamily="34" charset="0"/>
                        </a:rPr>
                        <a:t>-</a:t>
                      </a:r>
                      <a:endParaRPr lang="en-ZA" sz="2000" kern="100" dirty="0">
                        <a:effectLst/>
                        <a:latin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2437385966"/>
                  </a:ext>
                </a:extLst>
              </a:tr>
              <a:tr h="368300">
                <a:tc>
                  <a:txBody>
                    <a:bodyPr/>
                    <a:lstStyle/>
                    <a:p>
                      <a:pPr>
                        <a:lnSpc>
                          <a:spcPct val="107000"/>
                        </a:lnSpc>
                        <a:spcAft>
                          <a:spcPts val="800"/>
                        </a:spcAft>
                      </a:pPr>
                      <a:r>
                        <a:rPr lang="en-ZA" sz="2000" kern="1200">
                          <a:effectLst/>
                        </a:rPr>
                        <a:t>Social amenities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1757459421"/>
                  </a:ext>
                </a:extLst>
              </a:tr>
              <a:tr h="188913">
                <a:tc>
                  <a:txBody>
                    <a:bodyPr/>
                    <a:lstStyle/>
                    <a:p>
                      <a:pPr>
                        <a:lnSpc>
                          <a:spcPct val="107000"/>
                        </a:lnSpc>
                        <a:spcAft>
                          <a:spcPts val="800"/>
                        </a:spcAft>
                      </a:pPr>
                      <a:r>
                        <a:rPr lang="en-ZA" sz="2000" kern="12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ZA" sz="2000" kern="1200" dirty="0">
                          <a:effectLst/>
                        </a:rPr>
                        <a:t> </a:t>
                      </a:r>
                      <a:r>
                        <a:rPr lang="en-ZA" sz="2000" kern="1200" dirty="0" smtClean="0">
                          <a:effectLst/>
                        </a:rPr>
                        <a:t>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200" dirty="0">
                          <a:effectLst/>
                        </a:rPr>
                        <a:t> </a:t>
                      </a:r>
                      <a:r>
                        <a:rPr lang="en-ZA" sz="2000" kern="1200" dirty="0" smtClean="0">
                          <a:effectLst/>
                        </a:rPr>
                        <a:t>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1456324611"/>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36260462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sp>
        <p:nvSpPr>
          <p:cNvPr id="10" name="Content Placeholder 9">
            <a:extLst>
              <a:ext uri="{FF2B5EF4-FFF2-40B4-BE49-F238E27FC236}">
                <a16:creationId xmlns:a16="http://schemas.microsoft.com/office/drawing/2014/main" xmlns="" id="{69EDB863-4C76-4BD0-F6D0-211301A84896}"/>
              </a:ext>
            </a:extLst>
          </p:cNvPr>
          <p:cNvSpPr>
            <a:spLocks noGrp="1"/>
          </p:cNvSpPr>
          <p:nvPr>
            <p:ph sz="half" idx="2"/>
          </p:nvPr>
        </p:nvSpPr>
        <p:spPr>
          <a:xfrm>
            <a:off x="5257800" y="1587910"/>
            <a:ext cx="3733800" cy="4355690"/>
          </a:xfrm>
        </p:spPr>
        <p:txBody>
          <a:bodyPr>
            <a:normAutofit/>
          </a:bodyPr>
          <a:lstStyle/>
          <a:p>
            <a:pPr marL="0" indent="0">
              <a:buNone/>
            </a:pPr>
            <a:r>
              <a:rPr lang="en-GB" sz="2400" dirty="0"/>
              <a:t> </a:t>
            </a: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3" name="Content Placeholder 2"/>
          <p:cNvSpPr>
            <a:spLocks noGrp="1"/>
          </p:cNvSpPr>
          <p:nvPr>
            <p:ph sz="half" idx="1"/>
          </p:nvPr>
        </p:nvSpPr>
        <p:spPr/>
        <p:txBody>
          <a:bodyPr/>
          <a:lstStyle/>
          <a:p>
            <a:r>
              <a:rPr lang="en-ZA" dirty="0"/>
              <a:t>Consultation which are inclusive and then undertook a needs based assessment. We will then come up with needs based projects and </a:t>
            </a:r>
            <a:r>
              <a:rPr lang="en-ZA" dirty="0" smtClean="0"/>
              <a:t>activities. </a:t>
            </a:r>
            <a:endParaRPr lang="en-ZA" dirty="0"/>
          </a:p>
        </p:txBody>
      </p:sp>
      <p:pic>
        <p:nvPicPr>
          <p:cNvPr id="5" name="Picture 4">
            <a:extLst>
              <a:ext uri="{FF2B5EF4-FFF2-40B4-BE49-F238E27FC236}">
                <a16:creationId xmlns:a16="http://schemas.microsoft.com/office/drawing/2014/main" xmlns="" id="{A4CF86F0-1239-67CA-CDD5-F47047BFD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690260"/>
            <a:ext cx="4343400" cy="4525963"/>
          </a:xfrm>
          <a:prstGeom prst="rect">
            <a:avLst/>
          </a:prstGeom>
        </p:spPr>
      </p:pic>
    </p:spTree>
    <p:extLst>
      <p:ext uri="{BB962C8B-B14F-4D97-AF65-F5344CB8AC3E}">
        <p14:creationId xmlns:p14="http://schemas.microsoft.com/office/powerpoint/2010/main" val="187555585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 EXAMPLE  </a:t>
            </a:r>
            <a:endParaRPr lang="en-ZW" sz="2800" dirty="0">
              <a:solidFill>
                <a:prstClr val="black"/>
              </a:solidFill>
              <a:ea typeface="+mn-ea"/>
              <a:cs typeface="+mn-cs"/>
            </a:endParaRP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662281145"/>
              </p:ext>
            </p:extLst>
          </p:nvPr>
        </p:nvGraphicFramePr>
        <p:xfrm>
          <a:off x="1066800" y="1981200"/>
          <a:ext cx="6159500" cy="2641473"/>
        </p:xfrm>
        <a:graphic>
          <a:graphicData uri="http://schemas.openxmlformats.org/drawingml/2006/table">
            <a:tbl>
              <a:tblPr firstRow="1" firstCol="1" bandRow="1">
                <a:tableStyleId>{5C22544A-7EE6-4342-B048-85BDC9FD1C3A}</a:tableStyleId>
              </a:tblPr>
              <a:tblGrid>
                <a:gridCol w="2448560">
                  <a:extLst>
                    <a:ext uri="{9D8B030D-6E8A-4147-A177-3AD203B41FA5}">
                      <a16:colId xmlns:a16="http://schemas.microsoft.com/office/drawing/2014/main" xmlns="" val="2176365499"/>
                    </a:ext>
                  </a:extLst>
                </a:gridCol>
                <a:gridCol w="1358900">
                  <a:extLst>
                    <a:ext uri="{9D8B030D-6E8A-4147-A177-3AD203B41FA5}">
                      <a16:colId xmlns:a16="http://schemas.microsoft.com/office/drawing/2014/main" xmlns="" val="346331403"/>
                    </a:ext>
                  </a:extLst>
                </a:gridCol>
                <a:gridCol w="1420495">
                  <a:extLst>
                    <a:ext uri="{9D8B030D-6E8A-4147-A177-3AD203B41FA5}">
                      <a16:colId xmlns:a16="http://schemas.microsoft.com/office/drawing/2014/main" xmlns="" val="3019309887"/>
                    </a:ext>
                  </a:extLst>
                </a:gridCol>
                <a:gridCol w="931545">
                  <a:extLst>
                    <a:ext uri="{9D8B030D-6E8A-4147-A177-3AD203B41FA5}">
                      <a16:colId xmlns:a16="http://schemas.microsoft.com/office/drawing/2014/main" xmlns="" val="1010328093"/>
                    </a:ext>
                  </a:extLst>
                </a:gridCol>
              </a:tblGrid>
              <a:tr h="365760">
                <a:tc>
                  <a:txBody>
                    <a:bodyPr/>
                    <a:lstStyle/>
                    <a:p>
                      <a:pPr>
                        <a:lnSpc>
                          <a:spcPct val="107000"/>
                        </a:lnSpc>
                        <a:spcAft>
                          <a:spcPts val="800"/>
                        </a:spcAft>
                      </a:pPr>
                      <a:r>
                        <a:rPr lang="en-ZA"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Amount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 No of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a:effectLst/>
                        </a:rPr>
                        <a:t>Percentage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36009269"/>
                  </a:ext>
                </a:extLst>
              </a:tr>
              <a:tr h="184150">
                <a:tc>
                  <a:txBody>
                    <a:bodyPr/>
                    <a:lstStyle/>
                    <a:p>
                      <a:pPr>
                        <a:lnSpc>
                          <a:spcPct val="107000"/>
                        </a:lnSpc>
                        <a:spcAft>
                          <a:spcPts val="800"/>
                        </a:spcAft>
                      </a:pPr>
                      <a:r>
                        <a:rPr lang="en-ZA" sz="1800" kern="100">
                          <a:effectLst/>
                        </a:rPr>
                        <a:t>Total Expenditure</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a:effectLst/>
                        </a:rPr>
                        <a:t> </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797577554"/>
                  </a:ext>
                </a:extLst>
              </a:tr>
              <a:tr h="355600">
                <a:tc>
                  <a:txBody>
                    <a:bodyPr/>
                    <a:lstStyle/>
                    <a:p>
                      <a:pPr>
                        <a:lnSpc>
                          <a:spcPct val="107000"/>
                        </a:lnSpc>
                        <a:spcAft>
                          <a:spcPts val="800"/>
                        </a:spcAft>
                      </a:pPr>
                      <a:r>
                        <a:rPr lang="en-GB" sz="1800" kern="100">
                          <a:effectLst/>
                        </a:rPr>
                        <a:t>No. of 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dirty="0" smtClean="0">
                          <a:effectLst/>
                        </a:rPr>
                        <a:t>10000</a:t>
                      </a: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50000</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42</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072814753"/>
                  </a:ext>
                </a:extLst>
              </a:tr>
              <a:tr h="355600">
                <a:tc>
                  <a:txBody>
                    <a:bodyPr/>
                    <a:lstStyle/>
                    <a:p>
                      <a:pPr>
                        <a:lnSpc>
                          <a:spcPct val="107000"/>
                        </a:lnSpc>
                        <a:spcAft>
                          <a:spcPts val="800"/>
                        </a:spcAft>
                      </a:pPr>
                      <a:r>
                        <a:rPr lang="en-GB" sz="1800" kern="100">
                          <a:effectLst/>
                        </a:rPr>
                        <a:t>No. of Women benefiting from council allocations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dirty="0" smtClean="0">
                          <a:effectLst/>
                        </a:rPr>
                        <a:t>15000</a:t>
                      </a:r>
                      <a:r>
                        <a:rPr lang="en-GB" sz="1800" kern="100" dirty="0">
                          <a:effectLst/>
                        </a:rPr>
                        <a:t>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70000</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58</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394458046"/>
                  </a:ext>
                </a:extLst>
              </a:tr>
              <a:tr h="184150">
                <a:tc>
                  <a:txBody>
                    <a:bodyPr/>
                    <a:lstStyle/>
                    <a:p>
                      <a:pPr>
                        <a:lnSpc>
                          <a:spcPct val="107000"/>
                        </a:lnSpc>
                        <a:spcAft>
                          <a:spcPts val="800"/>
                        </a:spcAft>
                      </a:pPr>
                      <a:r>
                        <a:rPr lang="en-GB" sz="1800" kern="100">
                          <a:effectLst/>
                        </a:rPr>
                        <a:t>Total beneficiaries</a:t>
                      </a:r>
                      <a:endParaRPr lang="en-ZA"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07000"/>
                        </a:lnSpc>
                        <a:spcAft>
                          <a:spcPts val="800"/>
                        </a:spcAft>
                      </a:pPr>
                      <a:r>
                        <a:rPr lang="en-GB" sz="1800" kern="100" dirty="0" smtClean="0">
                          <a:effectLst/>
                          <a:latin typeface="+mn-lt"/>
                          <a:ea typeface="+mn-ea"/>
                          <a:cs typeface="+mn-cs"/>
                        </a:rPr>
                        <a:t>25000</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kern="100" dirty="0">
                          <a:effectLst/>
                        </a:rPr>
                        <a:t> </a:t>
                      </a:r>
                      <a:r>
                        <a:rPr lang="en-GB" sz="1800" kern="100" dirty="0" smtClean="0">
                          <a:effectLst/>
                        </a:rPr>
                        <a:t>120000</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1800" kern="100" dirty="0">
                          <a:effectLst/>
                        </a:rPr>
                        <a:t>100% </a:t>
                      </a:r>
                      <a:endParaRPr lang="en-ZA"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009824008"/>
                  </a:ext>
                </a:extLst>
              </a:tr>
            </a:tbl>
          </a:graphicData>
        </a:graphic>
      </p:graphicFrame>
    </p:spTree>
    <p:extLst>
      <p:ext uri="{BB962C8B-B14F-4D97-AF65-F5344CB8AC3E}">
        <p14:creationId xmlns:p14="http://schemas.microsoft.com/office/powerpoint/2010/main" val="427194547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3" name="Content Placeholder 2"/>
          <p:cNvSpPr>
            <a:spLocks noGrp="1"/>
          </p:cNvSpPr>
          <p:nvPr>
            <p:ph idx="1"/>
          </p:nvPr>
        </p:nvSpPr>
        <p:spPr>
          <a:xfrm>
            <a:off x="457200" y="4419600"/>
            <a:ext cx="8229600" cy="1706563"/>
          </a:xfrm>
          <a:ln>
            <a:solidFill>
              <a:schemeClr val="tx1"/>
            </a:solidFill>
          </a:ln>
        </p:spPr>
        <p:txBody>
          <a:bodyPr>
            <a:normAutofit/>
          </a:bodyPr>
          <a:lstStyle/>
          <a:p>
            <a:pPr marL="0" marR="191135" lvl="0" indent="0">
              <a:lnSpc>
                <a:spcPct val="115000"/>
              </a:lnSpc>
              <a:buNone/>
            </a:pPr>
            <a:endParaRPr lang="en-ZA"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W" dirty="0"/>
          </a:p>
        </p:txBody>
      </p:sp>
      <p:sp>
        <p:nvSpPr>
          <p:cNvPr id="7" name="TextBox 6"/>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8" name="Table 8">
            <a:extLst>
              <a:ext uri="{FF2B5EF4-FFF2-40B4-BE49-F238E27FC236}">
                <a16:creationId xmlns:a16="http://schemas.microsoft.com/office/drawing/2014/main" xmlns="" id="{972E4A84-E591-9A23-75A2-94588F73F8FF}"/>
              </a:ext>
            </a:extLst>
          </p:cNvPr>
          <p:cNvGraphicFramePr>
            <a:graphicFrameLocks noGrp="1"/>
          </p:cNvGraphicFramePr>
          <p:nvPr>
            <p:extLst>
              <p:ext uri="{D42A27DB-BD31-4B8C-83A1-F6EECF244321}">
                <p14:modId xmlns:p14="http://schemas.microsoft.com/office/powerpoint/2010/main" val="3344913853"/>
              </p:ext>
            </p:extLst>
          </p:nvPr>
        </p:nvGraphicFramePr>
        <p:xfrm>
          <a:off x="457200" y="1417638"/>
          <a:ext cx="8686800" cy="4813935"/>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xmlns="" val="243963026"/>
                    </a:ext>
                  </a:extLst>
                </a:gridCol>
                <a:gridCol w="1447800">
                  <a:extLst>
                    <a:ext uri="{9D8B030D-6E8A-4147-A177-3AD203B41FA5}">
                      <a16:colId xmlns:a16="http://schemas.microsoft.com/office/drawing/2014/main" xmlns="" val="3025819700"/>
                    </a:ext>
                  </a:extLst>
                </a:gridCol>
                <a:gridCol w="1447800">
                  <a:extLst>
                    <a:ext uri="{9D8B030D-6E8A-4147-A177-3AD203B41FA5}">
                      <a16:colId xmlns:a16="http://schemas.microsoft.com/office/drawing/2014/main" xmlns="" val="3934976339"/>
                    </a:ext>
                  </a:extLst>
                </a:gridCol>
                <a:gridCol w="1447800">
                  <a:extLst>
                    <a:ext uri="{9D8B030D-6E8A-4147-A177-3AD203B41FA5}">
                      <a16:colId xmlns:a16="http://schemas.microsoft.com/office/drawing/2014/main" xmlns="" val="3175072978"/>
                    </a:ext>
                  </a:extLst>
                </a:gridCol>
                <a:gridCol w="1447800">
                  <a:extLst>
                    <a:ext uri="{9D8B030D-6E8A-4147-A177-3AD203B41FA5}">
                      <a16:colId xmlns:a16="http://schemas.microsoft.com/office/drawing/2014/main" xmlns="" val="4056010509"/>
                    </a:ext>
                  </a:extLst>
                </a:gridCol>
                <a:gridCol w="1447800">
                  <a:extLst>
                    <a:ext uri="{9D8B030D-6E8A-4147-A177-3AD203B41FA5}">
                      <a16:colId xmlns:a16="http://schemas.microsoft.com/office/drawing/2014/main" xmlns="" val="3130151300"/>
                    </a:ext>
                  </a:extLst>
                </a:gridCol>
              </a:tblGrid>
              <a:tr h="615661">
                <a:tc>
                  <a:txBody>
                    <a:bodyPr/>
                    <a:lstStyle/>
                    <a:p>
                      <a:endParaRPr lang="en-GB" dirty="0"/>
                    </a:p>
                  </a:txBody>
                  <a:tcPr/>
                </a:tc>
                <a:tc>
                  <a:txBody>
                    <a:bodyPr/>
                    <a:lstStyle/>
                    <a:p>
                      <a:r>
                        <a:rPr lang="en-US" dirty="0">
                          <a:solidFill>
                            <a:schemeClr val="tx1"/>
                          </a:solidFill>
                        </a:rPr>
                        <a:t>Income (A)</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Expenditure (B)</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Surplus/Deficit</a:t>
                      </a:r>
                      <a:endParaRPr lang="en-GB" dirty="0">
                        <a:solidFill>
                          <a:schemeClr val="tx1"/>
                        </a:solidFill>
                      </a:endParaRPr>
                    </a:p>
                  </a:txBody>
                  <a:tcPr/>
                </a:tc>
                <a:extLst>
                  <a:ext uri="{0D108BD9-81ED-4DB2-BD59-A6C34878D82A}">
                    <a16:rowId xmlns:a16="http://schemas.microsoft.com/office/drawing/2014/main" xmlns="" val="236791387"/>
                  </a:ext>
                </a:extLst>
              </a:tr>
              <a:tr h="557027">
                <a:tc>
                  <a:txBody>
                    <a:bodyPr/>
                    <a:lstStyle/>
                    <a:p>
                      <a:r>
                        <a:rPr lang="en-US" sz="1600" dirty="0"/>
                        <a:t>Governance &amp; Administration</a:t>
                      </a:r>
                      <a:endParaRPr lang="en-GB" sz="1600" dirty="0"/>
                    </a:p>
                  </a:txBody>
                  <a:tcPr/>
                </a:tc>
                <a:tc>
                  <a:txBody>
                    <a:bodyPr/>
                    <a:lstStyle/>
                    <a:p>
                      <a:pPr algn="l" fontAlgn="b"/>
                      <a:r>
                        <a:rPr lang="en-US" sz="1200" b="0" i="0" u="none" strike="noStrike" dirty="0">
                          <a:solidFill>
                            <a:srgbClr val="000000"/>
                          </a:solidFill>
                          <a:effectLst/>
                          <a:latin typeface="Calibri" panose="020F0502020204030204" pitchFamily="34" charset="0"/>
                        </a:rPr>
                        <a:t>                                      120,350.00 </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2,008,730.11 </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38%</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- 1,888,380.11 </a:t>
                      </a:r>
                    </a:p>
                  </a:txBody>
                  <a:tcPr marL="9525" marR="9525" marT="9525" marB="0" anchor="b"/>
                </a:tc>
                <a:extLst>
                  <a:ext uri="{0D108BD9-81ED-4DB2-BD59-A6C34878D82A}">
                    <a16:rowId xmlns:a16="http://schemas.microsoft.com/office/drawing/2014/main" xmlns="" val="1427444436"/>
                  </a:ext>
                </a:extLst>
              </a:tr>
              <a:tr h="791564">
                <a:tc>
                  <a:txBody>
                    <a:bodyPr/>
                    <a:lstStyle/>
                    <a:p>
                      <a:r>
                        <a:rPr lang="en-US" sz="1600" dirty="0"/>
                        <a:t>Water, Sanitation &amp; Hygiene</a:t>
                      </a:r>
                      <a:endParaRPr lang="en-GB" sz="1600" dirty="0"/>
                    </a:p>
                  </a:txBody>
                  <a:tcPr/>
                </a:tc>
                <a:tc>
                  <a:txBody>
                    <a:bodyPr/>
                    <a:lstStyle/>
                    <a:p>
                      <a:pPr algn="l" fontAlgn="b"/>
                      <a:r>
                        <a:rPr lang="en-US" sz="1200" b="0" i="0" u="none" strike="noStrike" dirty="0">
                          <a:solidFill>
                            <a:srgbClr val="000000"/>
                          </a:solidFill>
                          <a:effectLst/>
                          <a:latin typeface="Calibri" panose="020F0502020204030204" pitchFamily="34" charset="0"/>
                        </a:rPr>
                        <a:t>                                      644,969.19 </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733,387.19 </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14%</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88,418.00 </a:t>
                      </a:r>
                    </a:p>
                  </a:txBody>
                  <a:tcPr marL="9525" marR="9525" marT="9525" marB="0" anchor="b"/>
                </a:tc>
                <a:extLst>
                  <a:ext uri="{0D108BD9-81ED-4DB2-BD59-A6C34878D82A}">
                    <a16:rowId xmlns:a16="http://schemas.microsoft.com/office/drawing/2014/main" xmlns="" val="146695595"/>
                  </a:ext>
                </a:extLst>
              </a:tr>
              <a:tr h="351806">
                <a:tc>
                  <a:txBody>
                    <a:bodyPr/>
                    <a:lstStyle/>
                    <a:p>
                      <a:r>
                        <a:rPr lang="en-US" sz="1600" dirty="0"/>
                        <a:t>Social Services</a:t>
                      </a:r>
                      <a:endParaRPr lang="en-GB" sz="1600" dirty="0"/>
                    </a:p>
                  </a:txBody>
                  <a:tcPr/>
                </a:tc>
                <a:tc>
                  <a:txBody>
                    <a:bodyPr/>
                    <a:lstStyle/>
                    <a:p>
                      <a:pPr algn="l" fontAlgn="b"/>
                      <a:r>
                        <a:rPr lang="en-US" sz="1200" b="0" i="0" u="none" strike="noStrike" dirty="0">
                          <a:solidFill>
                            <a:srgbClr val="000000"/>
                          </a:solidFill>
                          <a:effectLst/>
                          <a:latin typeface="Calibri" panose="020F0502020204030204" pitchFamily="34" charset="0"/>
                        </a:rPr>
                        <a:t>                                  2,126,364.12 </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40%</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1,214,025.62 </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23%</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912,338.50 </a:t>
                      </a:r>
                    </a:p>
                  </a:txBody>
                  <a:tcPr marL="9525" marR="9525" marT="9525" marB="0" anchor="b"/>
                </a:tc>
                <a:extLst>
                  <a:ext uri="{0D108BD9-81ED-4DB2-BD59-A6C34878D82A}">
                    <a16:rowId xmlns:a16="http://schemas.microsoft.com/office/drawing/2014/main" xmlns="" val="4289499622"/>
                  </a:ext>
                </a:extLst>
              </a:tr>
              <a:tr h="351806">
                <a:tc>
                  <a:txBody>
                    <a:bodyPr/>
                    <a:lstStyle/>
                    <a:p>
                      <a:r>
                        <a:rPr lang="en-US" sz="1600" dirty="0"/>
                        <a:t>Roads</a:t>
                      </a:r>
                      <a:endParaRPr lang="en-GB" sz="1600" dirty="0"/>
                    </a:p>
                  </a:txBody>
                  <a:tcPr/>
                </a:tc>
                <a:tc>
                  <a:txBody>
                    <a:bodyPr/>
                    <a:lstStyle/>
                    <a:p>
                      <a:pPr algn="l" fontAlgn="b"/>
                      <a:r>
                        <a:rPr lang="en-US" sz="1200" b="0" i="0" u="none" strike="noStrike" dirty="0">
                          <a:solidFill>
                            <a:srgbClr val="000000"/>
                          </a:solidFill>
                          <a:effectLst/>
                          <a:latin typeface="Calibri" panose="020F0502020204030204" pitchFamily="34" charset="0"/>
                        </a:rPr>
                        <a:t>                                      684,401.80 </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1,068,822.20 </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384,420.40 </a:t>
                      </a:r>
                    </a:p>
                  </a:txBody>
                  <a:tcPr marL="9525" marR="9525" marT="9525" marB="0" anchor="b"/>
                </a:tc>
                <a:extLst>
                  <a:ext uri="{0D108BD9-81ED-4DB2-BD59-A6C34878D82A}">
                    <a16:rowId xmlns:a16="http://schemas.microsoft.com/office/drawing/2014/main" xmlns="" val="2577597650"/>
                  </a:ext>
                </a:extLst>
              </a:tr>
              <a:tr h="557027">
                <a:tc>
                  <a:txBody>
                    <a:bodyPr/>
                    <a:lstStyle/>
                    <a:p>
                      <a:r>
                        <a:rPr lang="en-US" sz="1600" dirty="0"/>
                        <a:t>Public Safety and Security</a:t>
                      </a:r>
                      <a:endParaRPr lang="en-GB" sz="1600" dirty="0"/>
                    </a:p>
                  </a:txBody>
                  <a:tcPr/>
                </a:tc>
                <a:tc>
                  <a:txBody>
                    <a:bodyPr/>
                    <a:lstStyle/>
                    <a:p>
                      <a:pPr algn="l" fontAlgn="b"/>
                      <a:r>
                        <a:rPr lang="en-US" sz="1200" b="0" i="0" u="none" strike="noStrike" dirty="0">
                          <a:solidFill>
                            <a:srgbClr val="000000"/>
                          </a:solidFill>
                          <a:effectLst/>
                          <a:latin typeface="Calibri" panose="020F0502020204030204" pitchFamily="34" charset="0"/>
                        </a:rPr>
                        <a:t>                                        30,785.40 </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29,495.40 </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1,290.00 </a:t>
                      </a:r>
                    </a:p>
                  </a:txBody>
                  <a:tcPr marL="9525" marR="9525" marT="9525" marB="0" anchor="b"/>
                </a:tc>
                <a:extLst>
                  <a:ext uri="{0D108BD9-81ED-4DB2-BD59-A6C34878D82A}">
                    <a16:rowId xmlns:a16="http://schemas.microsoft.com/office/drawing/2014/main" xmlns="" val="4134463939"/>
                  </a:ext>
                </a:extLst>
              </a:tr>
              <a:tr h="1026101">
                <a:tc>
                  <a:txBody>
                    <a:bodyPr/>
                    <a:lstStyle/>
                    <a:p>
                      <a:r>
                        <a:rPr lang="en-US" sz="1600" dirty="0"/>
                        <a:t>Natural Resources &amp; Conservation Mgt</a:t>
                      </a:r>
                      <a:endParaRPr lang="en-GB" sz="1600" dirty="0"/>
                    </a:p>
                  </a:txBody>
                  <a:tcPr/>
                </a:tc>
                <a:tc>
                  <a:txBody>
                    <a:bodyPr/>
                    <a:lstStyle/>
                    <a:p>
                      <a:pPr algn="l" fontAlgn="b"/>
                      <a:r>
                        <a:rPr lang="en-US" sz="1200" b="0" i="0" u="none" strike="noStrike" dirty="0">
                          <a:solidFill>
                            <a:srgbClr val="000000"/>
                          </a:solidFill>
                          <a:effectLst/>
                          <a:latin typeface="Calibri" panose="020F0502020204030204" pitchFamily="34" charset="0"/>
                        </a:rPr>
                        <a:t>                                  1,743,217.41 </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33%</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295,627.40 </a:t>
                      </a:r>
                    </a:p>
                  </a:txBody>
                  <a:tcPr marL="9525" marR="9525" marT="9525" marB="0" anchor="b"/>
                </a:tc>
                <a:tc>
                  <a:txBody>
                    <a:bodyPr/>
                    <a:lstStyle/>
                    <a:p>
                      <a:pPr algn="r" fontAlgn="b"/>
                      <a:r>
                        <a:rPr lang="en-US" sz="12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1,447,590.01 </a:t>
                      </a:r>
                    </a:p>
                  </a:txBody>
                  <a:tcPr marL="9525" marR="9525" marT="9525" marB="0" anchor="b"/>
                </a:tc>
                <a:extLst>
                  <a:ext uri="{0D108BD9-81ED-4DB2-BD59-A6C34878D82A}">
                    <a16:rowId xmlns:a16="http://schemas.microsoft.com/office/drawing/2014/main" xmlns="" val="239956510"/>
                  </a:ext>
                </a:extLst>
              </a:tr>
              <a:tr h="351806">
                <a:tc>
                  <a:txBody>
                    <a:bodyPr/>
                    <a:lstStyle/>
                    <a:p>
                      <a:r>
                        <a:rPr lang="en-US" b="1" dirty="0"/>
                        <a:t>Total</a:t>
                      </a:r>
                      <a:endParaRPr lang="en-GB" b="1" dirty="0"/>
                    </a:p>
                  </a:txBody>
                  <a:tcPr/>
                </a:tc>
                <a:tc>
                  <a:txBody>
                    <a:bodyPr/>
                    <a:lstStyle/>
                    <a:p>
                      <a:pPr algn="l" fontAlgn="b"/>
                      <a:r>
                        <a:rPr lang="en-US" sz="1200" b="1" i="0" u="none" strike="noStrike" dirty="0">
                          <a:solidFill>
                            <a:srgbClr val="000000"/>
                          </a:solidFill>
                          <a:effectLst/>
                          <a:latin typeface="Calibri" panose="020F0502020204030204" pitchFamily="34" charset="0"/>
                        </a:rPr>
                        <a:t>                                  5,350,087.92 </a:t>
                      </a:r>
                    </a:p>
                  </a:txBody>
                  <a:tcPr marL="9525" marR="9525" marT="9525" marB="0" anchor="b"/>
                </a:tc>
                <a:tc>
                  <a:txBody>
                    <a:bodyPr/>
                    <a:lstStyle/>
                    <a:p>
                      <a:pPr algn="r" fontAlgn="b"/>
                      <a:r>
                        <a:rPr lang="en-US" sz="1200" b="1" i="0" u="none" strike="noStrike" dirty="0">
                          <a:solidFill>
                            <a:srgbClr val="000000"/>
                          </a:solidFill>
                          <a:effectLst/>
                          <a:latin typeface="Calibri" panose="020F0502020204030204" pitchFamily="34" charset="0"/>
                        </a:rPr>
                        <a:t>100%</a:t>
                      </a:r>
                    </a:p>
                  </a:txBody>
                  <a:tcPr marL="9525" marR="9525" marT="9525" marB="0" anchor="b"/>
                </a:tc>
                <a:tc>
                  <a:txBody>
                    <a:bodyPr/>
                    <a:lstStyle/>
                    <a:p>
                      <a:pPr algn="l" fontAlgn="b"/>
                      <a:r>
                        <a:rPr lang="en-US" sz="1200" b="1" i="0" u="none" strike="noStrike" dirty="0">
                          <a:solidFill>
                            <a:srgbClr val="000000"/>
                          </a:solidFill>
                          <a:effectLst/>
                          <a:latin typeface="Calibri" panose="020F0502020204030204" pitchFamily="34" charset="0"/>
                        </a:rPr>
                        <a:t>   5,350,087.92 </a:t>
                      </a:r>
                    </a:p>
                  </a:txBody>
                  <a:tcPr marL="9525" marR="9525" marT="9525" marB="0" anchor="b"/>
                </a:tc>
                <a:tc>
                  <a:txBody>
                    <a:bodyPr/>
                    <a:lstStyle/>
                    <a:p>
                      <a:pPr algn="r" fontAlgn="b"/>
                      <a:r>
                        <a:rPr lang="en-US" sz="1200" b="1" i="0" u="none" strike="noStrike" dirty="0">
                          <a:solidFill>
                            <a:srgbClr val="000000"/>
                          </a:solidFill>
                          <a:effectLst/>
                          <a:latin typeface="Calibri" panose="020F0502020204030204" pitchFamily="34" charset="0"/>
                        </a:rPr>
                        <a:t>100%</a:t>
                      </a:r>
                    </a:p>
                  </a:txBody>
                  <a:tcPr marL="9525" marR="9525" marT="9525" marB="0" anchor="b"/>
                </a:tc>
                <a:tc>
                  <a:txBody>
                    <a:bodyPr/>
                    <a:lstStyle/>
                    <a:p>
                      <a:endParaRPr lang="en-GB" sz="1200" dirty="0"/>
                    </a:p>
                  </a:txBody>
                  <a:tcPr/>
                </a:tc>
                <a:extLst>
                  <a:ext uri="{0D108BD9-81ED-4DB2-BD59-A6C34878D82A}">
                    <a16:rowId xmlns:a16="http://schemas.microsoft.com/office/drawing/2014/main" xmlns="" val="3152774393"/>
                  </a:ext>
                </a:extLst>
              </a:tr>
            </a:tbl>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7" name="TextBox 6"/>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9" name="Content Placeholder 8">
            <a:extLst>
              <a:ext uri="{FF2B5EF4-FFF2-40B4-BE49-F238E27FC236}">
                <a16:creationId xmlns:a16="http://schemas.microsoft.com/office/drawing/2014/main" xmlns="" id="{C0249B11-A253-BA76-6140-9C152BCE20CE}"/>
              </a:ext>
            </a:extLst>
          </p:cNvPr>
          <p:cNvSpPr>
            <a:spLocks noGrp="1"/>
          </p:cNvSpPr>
          <p:nvPr>
            <p:ph idx="1"/>
          </p:nvPr>
        </p:nvSpPr>
        <p:spPr/>
        <p:txBody>
          <a:bodyPr>
            <a:normAutofit fontScale="92500" lnSpcReduction="20000"/>
          </a:bodyPr>
          <a:lstStyle/>
          <a:p>
            <a:pPr algn="just">
              <a:lnSpc>
                <a:spcPct val="150000"/>
              </a:lnSpc>
              <a:spcBef>
                <a:spcPts val="0"/>
              </a:spcBef>
            </a:pPr>
            <a:r>
              <a:rPr lang="en-GB" sz="2000" dirty="0">
                <a:solidFill>
                  <a:srgbClr val="000000"/>
                </a:solidFill>
                <a:effectLst/>
                <a:ea typeface="Calibri" panose="020F0502020204030204" pitchFamily="34" charset="0"/>
                <a:cs typeface="Times New Roman" panose="02020603050405020304" pitchFamily="18" charset="0"/>
              </a:rPr>
              <a:t>Which programmes generate more income than expenditure? </a:t>
            </a:r>
            <a:r>
              <a:rPr lang="en-GB" sz="2000" dirty="0">
                <a:solidFill>
                  <a:srgbClr val="00B050"/>
                </a:solidFill>
                <a:effectLst/>
                <a:ea typeface="Calibri" panose="020F0502020204030204" pitchFamily="34" charset="0"/>
                <a:cs typeface="Times New Roman" panose="02020603050405020304" pitchFamily="18" charset="0"/>
              </a:rPr>
              <a:t>NRA</a:t>
            </a:r>
          </a:p>
          <a:p>
            <a:pPr algn="just">
              <a:lnSpc>
                <a:spcPct val="150000"/>
              </a:lnSpc>
              <a:spcBef>
                <a:spcPts val="0"/>
              </a:spcBef>
            </a:pPr>
            <a:r>
              <a:rPr lang="en-GB" sz="2000" b="1" dirty="0">
                <a:solidFill>
                  <a:srgbClr val="00B0F0"/>
                </a:solidFill>
                <a:effectLst/>
                <a:ea typeface="Calibri" panose="020F0502020204030204" pitchFamily="34" charset="0"/>
                <a:cs typeface="Times New Roman" panose="02020603050405020304" pitchFamily="18" charset="0"/>
              </a:rPr>
              <a:t> </a:t>
            </a:r>
            <a:r>
              <a:rPr lang="en-GB" sz="2000" b="1" dirty="0">
                <a:solidFill>
                  <a:srgbClr val="00B050"/>
                </a:solidFill>
                <a:effectLst/>
                <a:ea typeface="Calibri" panose="020F0502020204030204" pitchFamily="34" charset="0"/>
                <a:cs typeface="Times New Roman" panose="02020603050405020304" pitchFamily="18" charset="0"/>
              </a:rPr>
              <a:t>Governance, WASH, Social Services, Roads &amp; Public Safety. Most of the revenue of council is derived from Natural Resources. Hence the program finances most of the council programs</a:t>
            </a:r>
            <a:endParaRPr lang="en-GB" sz="2000" dirty="0">
              <a:solidFill>
                <a:srgbClr val="00B050"/>
              </a:solidFill>
              <a:effectLst/>
              <a:ea typeface="Calibri" panose="020F0502020204030204" pitchFamily="34" charset="0"/>
              <a:cs typeface="Times New Roman" panose="02020603050405020304" pitchFamily="18" charset="0"/>
            </a:endParaRPr>
          </a:p>
          <a:p>
            <a:pPr algn="just">
              <a:lnSpc>
                <a:spcPct val="150000"/>
              </a:lnSpc>
              <a:spcBef>
                <a:spcPts val="0"/>
              </a:spcBef>
            </a:pPr>
            <a:r>
              <a:rPr lang="en-GB" sz="2000" dirty="0">
                <a:solidFill>
                  <a:srgbClr val="000000"/>
                </a:solidFill>
                <a:effectLst/>
                <a:ea typeface="Calibri" panose="020F0502020204030204" pitchFamily="34" charset="0"/>
                <a:cs typeface="Times New Roman" panose="02020603050405020304" pitchFamily="18" charset="0"/>
              </a:rPr>
              <a:t>Are there any policies to support or guide cross-subsidisation? </a:t>
            </a:r>
            <a:r>
              <a:rPr lang="en-GB" sz="2000" dirty="0">
                <a:solidFill>
                  <a:srgbClr val="00B050"/>
                </a:solidFill>
                <a:ea typeface="Calibri" panose="020F0502020204030204" pitchFamily="34" charset="0"/>
                <a:cs typeface="Times New Roman" panose="02020603050405020304" pitchFamily="18" charset="0"/>
              </a:rPr>
              <a:t>NO</a:t>
            </a:r>
          </a:p>
          <a:p>
            <a:pPr algn="just">
              <a:lnSpc>
                <a:spcPct val="150000"/>
              </a:lnSpc>
              <a:spcBef>
                <a:spcPts val="0"/>
              </a:spcBef>
            </a:pPr>
            <a:r>
              <a:rPr lang="en-GB" sz="2000" dirty="0">
                <a:solidFill>
                  <a:srgbClr val="00B050"/>
                </a:solidFill>
                <a:effectLst/>
                <a:ea typeface="Calibri" panose="020F0502020204030204" pitchFamily="34" charset="0"/>
                <a:cs typeface="Times New Roman" panose="02020603050405020304" pitchFamily="18" charset="0"/>
              </a:rPr>
              <a:t>Gender considerations may have influenced the cross-subsidisation of services by potentially allocating more funds to programs that address gender disparities and cater to the specific needs of women and other marginalized genders. For example, within the Social Services</a:t>
            </a:r>
          </a:p>
          <a:p>
            <a:pPr algn="just">
              <a:lnSpc>
                <a:spcPct val="150000"/>
              </a:lnSpc>
              <a:spcBef>
                <a:spcPts val="0"/>
              </a:spcBef>
            </a:pPr>
            <a:r>
              <a:rPr lang="en-GB" sz="2000" dirty="0">
                <a:solidFill>
                  <a:srgbClr val="000000"/>
                </a:solidFill>
                <a:effectLst/>
                <a:ea typeface="Calibri" panose="020F0502020204030204" pitchFamily="34" charset="0"/>
                <a:cs typeface="Times New Roman" panose="02020603050405020304" pitchFamily="18" charset="0"/>
              </a:rPr>
              <a:t>What percentage of allocations have been influenced by gender considerations? </a:t>
            </a:r>
            <a:endParaRPr lang="en-GB" sz="2000"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43367653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normAutofit/>
          </a:bodyPr>
          <a:lstStyle/>
          <a:p>
            <a:r>
              <a:rPr lang="en-ZW" b="1" dirty="0"/>
              <a:t>OVERVIEW </a:t>
            </a:r>
          </a:p>
        </p:txBody>
      </p:sp>
      <p:sp>
        <p:nvSpPr>
          <p:cNvPr id="5" name="Content Placeholder 4"/>
          <p:cNvSpPr>
            <a:spLocks noGrp="1"/>
          </p:cNvSpPr>
          <p:nvPr>
            <p:ph idx="1"/>
          </p:nvPr>
        </p:nvSpPr>
        <p:spPr>
          <a:xfrm>
            <a:off x="457200" y="914400"/>
            <a:ext cx="8229600" cy="5211763"/>
          </a:xfrm>
        </p:spPr>
        <p:txBody>
          <a:bodyPr>
            <a:normAutofit/>
          </a:bodyPr>
          <a:lstStyle/>
          <a:p>
            <a:pPr marL="0" indent="0">
              <a:buNone/>
            </a:pPr>
            <a:endParaRPr lang="en-ZA" sz="2800" dirty="0"/>
          </a:p>
          <a:p>
            <a:endParaRPr lang="en-GB" sz="2800" dirty="0"/>
          </a:p>
          <a:p>
            <a:endParaRPr lang="en-GB" sz="2800" dirty="0"/>
          </a:p>
          <a:p>
            <a:endParaRPr lang="en-ZW" sz="2600" dirty="0"/>
          </a:p>
        </p:txBody>
      </p:sp>
      <p:graphicFrame>
        <p:nvGraphicFramePr>
          <p:cNvPr id="2" name="Table 1"/>
          <p:cNvGraphicFramePr>
            <a:graphicFrameLocks noGrp="1"/>
          </p:cNvGraphicFramePr>
          <p:nvPr>
            <p:extLst>
              <p:ext uri="{D42A27DB-BD31-4B8C-83A1-F6EECF244321}">
                <p14:modId xmlns:p14="http://schemas.microsoft.com/office/powerpoint/2010/main" val="1289524859"/>
              </p:ext>
            </p:extLst>
          </p:nvPr>
        </p:nvGraphicFramePr>
        <p:xfrm>
          <a:off x="838200" y="914400"/>
          <a:ext cx="7543801" cy="5552696"/>
        </p:xfrm>
        <a:graphic>
          <a:graphicData uri="http://schemas.openxmlformats.org/drawingml/2006/table">
            <a:tbl>
              <a:tblPr firstRow="1" firstCol="1" bandRow="1">
                <a:tableStyleId>{5C22544A-7EE6-4342-B048-85BDC9FD1C3A}</a:tableStyleId>
              </a:tblPr>
              <a:tblGrid>
                <a:gridCol w="2475062">
                  <a:extLst>
                    <a:ext uri="{9D8B030D-6E8A-4147-A177-3AD203B41FA5}">
                      <a16:colId xmlns:a16="http://schemas.microsoft.com/office/drawing/2014/main" xmlns="" val="20000"/>
                    </a:ext>
                  </a:extLst>
                </a:gridCol>
                <a:gridCol w="1411138">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914401">
                  <a:extLst>
                    <a:ext uri="{9D8B030D-6E8A-4147-A177-3AD203B41FA5}">
                      <a16:colId xmlns:a16="http://schemas.microsoft.com/office/drawing/2014/main" xmlns="" val="20004"/>
                    </a:ext>
                  </a:extLst>
                </a:gridCol>
              </a:tblGrid>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COUNTRY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ZIMBABWE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(HUB/SPOKE)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ZIBAGWE RURAL DISTRICT COUNCIL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1"/>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CHAMPION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400" dirty="0">
                          <a:effectLst/>
                          <a:latin typeface="Tahoma" pitchFamily="34" charset="0"/>
                          <a:ea typeface="Tahoma" pitchFamily="34" charset="0"/>
                          <a:cs typeface="Tahoma" pitchFamily="34" charset="0"/>
                        </a:rPr>
                        <a:t>ANASTANCIA MANGANI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FOCAL PERSON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dirty="0">
                          <a:effectLst/>
                          <a:latin typeface="Tahoma" pitchFamily="34" charset="0"/>
                          <a:ea typeface="Tahoma" pitchFamily="34" charset="0"/>
                          <a:cs typeface="Tahoma" pitchFamily="34" charset="0"/>
                        </a:rPr>
                        <a:t>  GRACE NYIKAVARANDA</a:t>
                      </a:r>
                    </a:p>
                    <a:p>
                      <a:pPr>
                        <a:lnSpc>
                          <a:spcPct val="115000"/>
                        </a:lnSpc>
                        <a:spcAft>
                          <a:spcPts val="0"/>
                        </a:spcAft>
                      </a:pPr>
                      <a:endParaRPr lang="en-ZA" sz="1400" dirty="0">
                        <a:effectLst/>
                        <a:latin typeface="Tahoma" pitchFamily="34" charset="0"/>
                        <a:ea typeface="Tahoma" pitchFamily="34" charset="0"/>
                        <a:cs typeface="Tahoma"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3"/>
                  </a:ext>
                </a:extLst>
              </a:tr>
              <a:tr h="28956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Latest score (2024)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5"/>
                  </a:ext>
                </a:extLst>
              </a:tr>
              <a:tr h="360680">
                <a:tc>
                  <a:txBody>
                    <a:bodyPr/>
                    <a:lstStyle/>
                    <a:p>
                      <a:pPr>
                        <a:lnSpc>
                          <a:spcPct val="115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b="1" dirty="0">
                          <a:effectLst/>
                          <a:latin typeface="Tahoma" pitchFamily="34" charset="0"/>
                          <a:ea typeface="Tahoma" pitchFamily="34" charset="0"/>
                          <a:cs typeface="Tahoma" pitchFamily="34" charset="0"/>
                        </a:rPr>
                        <a:t>Income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1" dirty="0">
                          <a:effectLst/>
                          <a:latin typeface="Tahoma" pitchFamily="34" charset="0"/>
                          <a:ea typeface="Tahoma" pitchFamily="34" charset="0"/>
                          <a:cs typeface="Tahoma" pitchFamily="34" charset="0"/>
                        </a:rPr>
                        <a:t>Expenditure</a:t>
                      </a:r>
                      <a:endParaRPr lang="en-GB" sz="1400" b="1" dirty="0">
                        <a:latin typeface="Tahoma" pitchFamily="34" charset="0"/>
                        <a:ea typeface="Tahoma" pitchFamily="34" charset="0"/>
                        <a:cs typeface="Tahoma"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400" b="1" dirty="0">
                          <a:latin typeface="Tahoma" pitchFamily="34" charset="0"/>
                          <a:ea typeface="Tahoma" pitchFamily="34" charset="0"/>
                          <a:cs typeface="Tahoma" pitchFamily="34" charset="0"/>
                        </a:rPr>
                        <a:t>% Gender Specific</a:t>
                      </a:r>
                      <a:endParaRPr lang="en-GB" sz="1400" b="1" dirty="0">
                        <a:latin typeface="Tahoma" pitchFamily="34" charset="0"/>
                        <a:ea typeface="Tahoma" pitchFamily="34" charset="0"/>
                        <a:cs typeface="Tahoma"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711733292"/>
                  </a:ext>
                </a:extLst>
              </a:tr>
              <a:tr h="28956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Budget  (2024)</a:t>
                      </a:r>
                      <a:r>
                        <a:rPr lang="en-ZA" sz="1400" baseline="0" dirty="0">
                          <a:effectLst/>
                          <a:latin typeface="Tahoma" panose="020B0604030504040204" pitchFamily="34" charset="0"/>
                          <a:ea typeface="Tahoma" panose="020B0604030504040204" pitchFamily="34" charset="0"/>
                          <a:cs typeface="Tahoma" panose="020B0604030504040204" pitchFamily="34" charset="0"/>
                        </a:rPr>
                        <a:t>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kern="1200" dirty="0">
                          <a:solidFill>
                            <a:schemeClr val="dk1"/>
                          </a:solidFill>
                          <a:latin typeface="Tahoma" pitchFamily="34" charset="0"/>
                          <a:ea typeface="Tahoma" pitchFamily="34" charset="0"/>
                          <a:cs typeface="Tahoma" pitchFamily="34" charset="0"/>
                        </a:rPr>
                        <a:t>90,460,590.35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kern="1200" dirty="0">
                          <a:solidFill>
                            <a:schemeClr val="dk1"/>
                          </a:solidFill>
                          <a:latin typeface="Tahoma" pitchFamily="34" charset="0"/>
                          <a:ea typeface="Tahoma" pitchFamily="34" charset="0"/>
                          <a:cs typeface="Tahoma" pitchFamily="34" charset="0"/>
                        </a:rPr>
                        <a:t>90,460,590.35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sz="1400" dirty="0">
                          <a:latin typeface="Tahoma" pitchFamily="34" charset="0"/>
                          <a:ea typeface="Tahoma" pitchFamily="34" charset="0"/>
                          <a:cs typeface="Tahoma" pitchFamily="34"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706468650"/>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Women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Men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Total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Women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43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29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staff overall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28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Population served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400" dirty="0">
                          <a:effectLst/>
                          <a:latin typeface="Tahoma" pitchFamily="34" charset="0"/>
                          <a:ea typeface="Tahoma" pitchFamily="34" charset="0"/>
                          <a:cs typeface="Tahoma" pitchFamily="34" charset="0"/>
                        </a:rPr>
                        <a:t> Females 98,299 and Males98,763 (197062) 2022 Population and Housing Census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11"/>
                  </a:ext>
                </a:extLst>
              </a:tr>
              <a:tr h="2946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Key characteristics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kern="1200" dirty="0">
                          <a:solidFill>
                            <a:schemeClr val="dk1"/>
                          </a:solidFill>
                          <a:effectLst/>
                          <a:latin typeface="Tahoma" pitchFamily="34" charset="0"/>
                          <a:ea typeface="Tahoma" pitchFamily="34" charset="0"/>
                          <a:cs typeface="Tahoma" pitchFamily="34" charset="0"/>
                        </a:rPr>
                        <a:t>Zibagwe Rural district constitutes primarily  rural areas outside the City of Kwekwe and the town of Redcliff</a:t>
                      </a:r>
                      <a:r>
                        <a:rPr lang="en-GB" sz="1400" kern="1200" dirty="0" smtClean="0">
                          <a:solidFill>
                            <a:schemeClr val="dk1"/>
                          </a:solidFill>
                          <a:effectLst/>
                          <a:latin typeface="Tahoma" pitchFamily="34" charset="0"/>
                          <a:ea typeface="Tahoma" pitchFamily="34" charset="0"/>
                          <a:cs typeface="Tahoma" pitchFamily="34" charset="0"/>
                        </a:rPr>
                        <a:t>. Its </a:t>
                      </a:r>
                      <a:r>
                        <a:rPr lang="en-GB" sz="1400" kern="1200" dirty="0">
                          <a:solidFill>
                            <a:schemeClr val="dk1"/>
                          </a:solidFill>
                          <a:effectLst/>
                          <a:latin typeface="Tahoma" pitchFamily="34" charset="0"/>
                          <a:ea typeface="Tahoma" pitchFamily="34" charset="0"/>
                          <a:cs typeface="Tahoma" pitchFamily="34" charset="0"/>
                        </a:rPr>
                        <a:t>jurisdiction covers three administration zones namely ,Zhombe Communal</a:t>
                      </a:r>
                      <a:r>
                        <a:rPr lang="en-GB" sz="1400" kern="1200" dirty="0" smtClean="0">
                          <a:solidFill>
                            <a:schemeClr val="dk1"/>
                          </a:solidFill>
                          <a:effectLst/>
                          <a:latin typeface="Tahoma" pitchFamily="34" charset="0"/>
                          <a:ea typeface="Tahoma" pitchFamily="34" charset="0"/>
                          <a:cs typeface="Tahoma" pitchFamily="34" charset="0"/>
                        </a:rPr>
                        <a:t>, Silobela </a:t>
                      </a:r>
                      <a:r>
                        <a:rPr lang="en-GB" sz="1400" kern="1200" dirty="0">
                          <a:solidFill>
                            <a:schemeClr val="dk1"/>
                          </a:solidFill>
                          <a:effectLst/>
                          <a:latin typeface="Tahoma" pitchFamily="34" charset="0"/>
                          <a:ea typeface="Tahoma" pitchFamily="34" charset="0"/>
                          <a:cs typeface="Tahoma" pitchFamily="34" charset="0"/>
                        </a:rPr>
                        <a:t>Communal and Kwekwe </a:t>
                      </a:r>
                      <a:r>
                        <a:rPr lang="en-GB" sz="1400" kern="1200" dirty="0" smtClean="0">
                          <a:solidFill>
                            <a:schemeClr val="dk1"/>
                          </a:solidFill>
                          <a:effectLst/>
                          <a:latin typeface="Tahoma" pitchFamily="34" charset="0"/>
                          <a:ea typeface="Tahoma" pitchFamily="34" charset="0"/>
                          <a:cs typeface="Tahoma" pitchFamily="34" charset="0"/>
                        </a:rPr>
                        <a:t>Rural.</a:t>
                      </a:r>
                      <a:endParaRPr lang="en-ZA" sz="1400" dirty="0">
                        <a:effectLst/>
                        <a:latin typeface="Tahoma" pitchFamily="34" charset="0"/>
                        <a:ea typeface="Tahoma" pitchFamily="34" charset="0"/>
                        <a:cs typeface="Tahoma" pitchFamily="34" charset="0"/>
                      </a:endParaRPr>
                    </a:p>
                    <a:p>
                      <a:pPr>
                        <a:lnSpc>
                          <a:spcPct val="115000"/>
                        </a:lnSpc>
                        <a:spcAft>
                          <a:spcPts val="0"/>
                        </a:spcAft>
                      </a:pPr>
                      <a:endParaRPr lang="en-ZA" sz="1400" dirty="0">
                        <a:effectLst/>
                        <a:latin typeface="Tahoma" pitchFamily="34" charset="0"/>
                        <a:ea typeface="Tahoma" pitchFamily="34" charset="0"/>
                        <a:cs typeface="Tahoma" pitchFamily="34" charset="0"/>
                      </a:endParaRPr>
                    </a:p>
                    <a:p>
                      <a:pPr>
                        <a:lnSpc>
                          <a:spcPct val="115000"/>
                        </a:lnSpc>
                        <a:spcAft>
                          <a:spcPts val="0"/>
                        </a:spcAft>
                      </a:pPr>
                      <a:endParaRPr lang="en-ZA" sz="1400" dirty="0">
                        <a:effectLst/>
                        <a:latin typeface="Tahoma" pitchFamily="34" charset="0"/>
                        <a:ea typeface="Tahoma" pitchFamily="34" charset="0"/>
                        <a:cs typeface="Tahoma"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12"/>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5459027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700" b="1" dirty="0">
                <a:solidFill>
                  <a:prstClr val="black"/>
                </a:solidFill>
                <a:ea typeface="+mn-ea"/>
                <a:cs typeface="+mn-cs"/>
              </a:rPr>
              <a:t>VII. CONCLUSIONS AND NEXT STEPS</a:t>
            </a:r>
            <a:endParaRPr lang="en-ZA" dirty="0"/>
          </a:p>
        </p:txBody>
      </p:sp>
      <p:sp>
        <p:nvSpPr>
          <p:cNvPr id="10" name="Content Placeholder 9">
            <a:extLst>
              <a:ext uri="{FF2B5EF4-FFF2-40B4-BE49-F238E27FC236}">
                <a16:creationId xmlns:a16="http://schemas.microsoft.com/office/drawing/2014/main" xmlns="" id="{AAB69D43-64BD-7825-87DA-82AFF55A727B}"/>
              </a:ext>
            </a:extLst>
          </p:cNvPr>
          <p:cNvSpPr>
            <a:spLocks noGrp="1"/>
          </p:cNvSpPr>
          <p:nvPr>
            <p:ph idx="1"/>
          </p:nvPr>
        </p:nvSpPr>
        <p:spPr/>
        <p:txBody>
          <a:bodyPr>
            <a:normAutofit fontScale="77500" lnSpcReduction="20000"/>
          </a:bodyPr>
          <a:lstStyle/>
          <a:p>
            <a:pPr algn="just">
              <a:lnSpc>
                <a:spcPct val="107000"/>
              </a:lnSpc>
              <a:spcBef>
                <a:spcPts val="0"/>
              </a:spcBef>
            </a:pPr>
            <a:r>
              <a:rPr lang="en-GB" sz="2400" dirty="0">
                <a:effectLst/>
                <a:ea typeface="Calibri" panose="020F0502020204030204" pitchFamily="34" charset="0"/>
                <a:cs typeface="Times New Roman" panose="02020603050405020304" pitchFamily="18" charset="0"/>
              </a:rPr>
              <a:t>To what extent has the council budget contributed to gender equality and women’s empowerment? </a:t>
            </a:r>
          </a:p>
          <a:p>
            <a:pPr algn="just">
              <a:lnSpc>
                <a:spcPct val="107000"/>
              </a:lnSpc>
              <a:spcBef>
                <a:spcPts val="0"/>
              </a:spcBef>
            </a:pPr>
            <a:r>
              <a:rPr lang="en-GB" sz="2400" dirty="0">
                <a:solidFill>
                  <a:srgbClr val="00B0F0"/>
                </a:solidFill>
                <a:ea typeface="Calibri" panose="020F0502020204030204" pitchFamily="34" charset="0"/>
                <a:cs typeface="Times New Roman" panose="02020603050405020304" pitchFamily="18" charset="0"/>
              </a:rPr>
              <a:t>To a certain extent the budget’s thrust was aimed at addressing gender issues, however there is need to continue to improve on the resources allocation in future</a:t>
            </a:r>
            <a:r>
              <a:rPr lang="en-GB" sz="2400" dirty="0">
                <a:ea typeface="Calibri" panose="020F0502020204030204" pitchFamily="34" charset="0"/>
                <a:cs typeface="Times New Roman" panose="02020603050405020304" pitchFamily="18" charset="0"/>
              </a:rPr>
              <a:t>. </a:t>
            </a:r>
            <a:r>
              <a:rPr lang="en-GB" sz="2400" dirty="0">
                <a:solidFill>
                  <a:srgbClr val="00B0F0"/>
                </a:solidFill>
                <a:ea typeface="Calibri" panose="020F0502020204030204" pitchFamily="34" charset="0"/>
                <a:cs typeface="Times New Roman" panose="02020603050405020304" pitchFamily="18" charset="0"/>
              </a:rPr>
              <a:t>We budgeted for the Bee keeping project for the youth and additional biogas digestors within the 4 constituencies under Zibagwe to empower women and nutritional gardens at Wozoli and Ngalaphi where women are now earning a living from their produce supporting SDG1. Awareness campaigns on stopping gender based violence and 50 50 campaigns have shown a positive impact on attaining gender equality SDG5</a:t>
            </a:r>
            <a:endParaRPr lang="en-GB" sz="2400" dirty="0">
              <a:effectLst/>
              <a:ea typeface="Calibri" panose="020F0502020204030204" pitchFamily="34" charset="0"/>
              <a:cs typeface="Times New Roman" panose="02020603050405020304" pitchFamily="18" charset="0"/>
            </a:endParaRPr>
          </a:p>
          <a:p>
            <a:pPr algn="just">
              <a:lnSpc>
                <a:spcPct val="107000"/>
              </a:lnSpc>
              <a:spcBef>
                <a:spcPts val="0"/>
              </a:spcBef>
            </a:pPr>
            <a:endParaRPr lang="en-GB" sz="2400" dirty="0">
              <a:ea typeface="Calibri" panose="020F0502020204030204" pitchFamily="34" charset="0"/>
              <a:cs typeface="Times New Roman" panose="02020603050405020304" pitchFamily="18" charset="0"/>
            </a:endParaRPr>
          </a:p>
          <a:p>
            <a:pPr algn="just">
              <a:lnSpc>
                <a:spcPct val="107000"/>
              </a:lnSpc>
              <a:spcBef>
                <a:spcPts val="0"/>
              </a:spcBef>
            </a:pPr>
            <a:r>
              <a:rPr lang="en-GB" sz="2400" b="1" dirty="0">
                <a:effectLst/>
                <a:ea typeface="Calibri" panose="020F0502020204030204" pitchFamily="34" charset="0"/>
                <a:cs typeface="Times New Roman" panose="02020603050405020304" pitchFamily="18" charset="0"/>
              </a:rPr>
              <a:t>What </a:t>
            </a:r>
            <a:r>
              <a:rPr lang="en-GB" sz="2400" b="1" dirty="0">
                <a:ea typeface="Calibri" panose="020F0502020204030204" pitchFamily="34" charset="0"/>
                <a:cs typeface="Times New Roman" panose="02020603050405020304" pitchFamily="18" charset="0"/>
              </a:rPr>
              <a:t>are the next steps regards gender budgeting for the council</a:t>
            </a:r>
            <a:r>
              <a:rPr lang="en-GB" sz="2400" b="1" dirty="0" smtClean="0">
                <a:effectLst/>
                <a:ea typeface="Calibri" panose="020F0502020204030204" pitchFamily="34" charset="0"/>
              </a:rPr>
              <a:t>?</a:t>
            </a:r>
          </a:p>
          <a:p>
            <a:pPr algn="just">
              <a:lnSpc>
                <a:spcPct val="107000"/>
              </a:lnSpc>
              <a:spcBef>
                <a:spcPts val="0"/>
              </a:spcBef>
            </a:pPr>
            <a:r>
              <a:rPr lang="en-GB" sz="2400" dirty="0" smtClean="0">
                <a:solidFill>
                  <a:srgbClr val="00B0F0"/>
                </a:solidFill>
              </a:rPr>
              <a:t>We </a:t>
            </a:r>
            <a:r>
              <a:rPr lang="en-GB" sz="2400" dirty="0">
                <a:solidFill>
                  <a:srgbClr val="00B0F0"/>
                </a:solidFill>
              </a:rPr>
              <a:t>have to increase budget allocation to gender specific programmes and activities from the current </a:t>
            </a:r>
            <a:r>
              <a:rPr lang="en-GB" sz="2400" dirty="0" smtClean="0">
                <a:solidFill>
                  <a:srgbClr val="00B0F0"/>
                </a:solidFill>
              </a:rPr>
              <a:t>6% </a:t>
            </a:r>
            <a:r>
              <a:rPr lang="en-GB" sz="2400" dirty="0">
                <a:solidFill>
                  <a:srgbClr val="00B0F0"/>
                </a:solidFill>
              </a:rPr>
              <a:t>so that our budget is more gender responsive.</a:t>
            </a:r>
            <a:endParaRPr lang="en-GB" sz="4000" dirty="0">
              <a:solidFill>
                <a:srgbClr val="00B0F0"/>
              </a:solidFill>
            </a:endParaRPr>
          </a:p>
          <a:p>
            <a:pPr algn="just">
              <a:lnSpc>
                <a:spcPct val="107000"/>
              </a:lnSpc>
              <a:spcBef>
                <a:spcPts val="0"/>
              </a:spcBef>
            </a:pPr>
            <a:r>
              <a:rPr lang="en-GB" sz="2400" dirty="0" smtClean="0">
                <a:solidFill>
                  <a:srgbClr val="00B0F0"/>
                </a:solidFill>
                <a:ea typeface="Calibri" panose="020F0502020204030204" pitchFamily="34" charset="0"/>
              </a:rPr>
              <a:t>Also by Involving everyone in all council activities inorder to leave no one behind.</a:t>
            </a:r>
            <a:endParaRPr lang="en-GB" sz="4000" dirty="0">
              <a:solidFill>
                <a:srgbClr val="00B0F0"/>
              </a:solidFill>
            </a:endParaRPr>
          </a:p>
        </p:txBody>
      </p:sp>
      <p:sp>
        <p:nvSpPr>
          <p:cNvPr id="6" name="TextBox 5"/>
          <p:cNvSpPr txBox="1"/>
          <p:nvPr/>
        </p:nvSpPr>
        <p:spPr>
          <a:xfrm>
            <a:off x="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i="1" dirty="0"/>
              <a:t> </a:t>
            </a:r>
            <a:endParaRPr lang="en-ZW" sz="2400" dirty="0"/>
          </a:p>
        </p:txBody>
      </p:sp>
    </p:spTree>
    <p:extLst>
      <p:ext uri="{BB962C8B-B14F-4D97-AF65-F5344CB8AC3E}">
        <p14:creationId xmlns:p14="http://schemas.microsoft.com/office/powerpoint/2010/main" val="426898104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xmlns=""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le 1"/>
          <p:cNvSpPr>
            <a:spLocks noGrp="1"/>
          </p:cNvSpPr>
          <p:nvPr>
            <p:ph type="title"/>
          </p:nvPr>
        </p:nvSpPr>
        <p:spPr>
          <a:xfrm>
            <a:off x="628650" y="643467"/>
            <a:ext cx="2916395" cy="1800526"/>
          </a:xfrm>
        </p:spPr>
        <p:txBody>
          <a:bodyPr vert="horz" lIns="91440" tIns="45720" rIns="91440" bIns="45720" rtlCol="0" anchor="ctr">
            <a:normAutofit/>
          </a:bodyPr>
          <a:lstStyle/>
          <a:p>
            <a:pPr marL="457200" marR="191135" lvl="1" algn="l" rtl="0">
              <a:lnSpc>
                <a:spcPct val="90000"/>
              </a:lnSpc>
              <a:spcBef>
                <a:spcPct val="0"/>
              </a:spcBef>
              <a:spcAft>
                <a:spcPts val="0"/>
              </a:spcAft>
            </a:pP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2400" b="1" kern="1200" dirty="0">
                <a:solidFill>
                  <a:schemeClr val="tx1"/>
                </a:solidFill>
                <a:effectLst/>
                <a:latin typeface="+mj-lt"/>
                <a:ea typeface="+mj-ea"/>
                <a:cs typeface="+mj-cs"/>
              </a:rPr>
              <a:t>I. POLICY FRAMEWORK  </a:t>
            </a:r>
            <a:r>
              <a:rPr lang="en-US" sz="2400" kern="1200" dirty="0">
                <a:solidFill>
                  <a:schemeClr val="tx1"/>
                </a:solidFill>
                <a:effectLst/>
                <a:latin typeface="+mj-lt"/>
                <a:ea typeface="+mj-ea"/>
                <a:cs typeface="+mj-cs"/>
              </a:rPr>
              <a:t/>
            </a:r>
            <a:br>
              <a:rPr lang="en-US" sz="2400" kern="1200" dirty="0">
                <a:solidFill>
                  <a:schemeClr val="tx1"/>
                </a:solidFill>
                <a:effectLst/>
                <a:latin typeface="+mj-lt"/>
                <a:ea typeface="+mj-ea"/>
                <a:cs typeface="+mj-cs"/>
              </a:rPr>
            </a:b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endParaRPr lang="en-US" sz="2400" b="1" kern="1200" dirty="0">
              <a:solidFill>
                <a:schemeClr val="tx1"/>
              </a:solidFill>
              <a:latin typeface="+mj-lt"/>
              <a:ea typeface="+mj-ea"/>
              <a:cs typeface="+mj-cs"/>
            </a:endParaRPr>
          </a:p>
        </p:txBody>
      </p:sp>
      <p:sp>
        <p:nvSpPr>
          <p:cNvPr id="3" name="Content Placeholder 2"/>
          <p:cNvSpPr>
            <a:spLocks noGrp="1"/>
          </p:cNvSpPr>
          <p:nvPr>
            <p:ph sz="half" idx="1"/>
          </p:nvPr>
        </p:nvSpPr>
        <p:spPr>
          <a:xfrm>
            <a:off x="628650" y="1981201"/>
            <a:ext cx="3486150" cy="4195762"/>
          </a:xfrm>
        </p:spPr>
        <p:txBody>
          <a:bodyPr vert="horz" lIns="91440" tIns="45720" rIns="91440" bIns="45720" rtlCol="0">
            <a:normAutofit/>
          </a:bodyPr>
          <a:lstStyle/>
          <a:p>
            <a:pPr marL="0" marR="0" lvl="0" indent="-228600">
              <a:lnSpc>
                <a:spcPct val="90000"/>
              </a:lnSpc>
              <a:spcBef>
                <a:spcPts val="0"/>
              </a:spcBef>
              <a:spcAft>
                <a:spcPts val="0"/>
              </a:spcAft>
            </a:pPr>
            <a:endParaRPr lang="en-US" sz="1600" dirty="0"/>
          </a:p>
          <a:p>
            <a:pPr indent="-228600">
              <a:lnSpc>
                <a:spcPct val="90000"/>
              </a:lnSpc>
              <a:spcBef>
                <a:spcPts val="0"/>
              </a:spcBef>
            </a:pPr>
            <a:r>
              <a:rPr lang="en-GB" sz="1600" dirty="0">
                <a:effectLst/>
              </a:rPr>
              <a:t>Constitution of Zimbabwe, National Development Strategy 1, SADC Protocol on Gender and Development CEDAW SDGs,</a:t>
            </a:r>
          </a:p>
          <a:p>
            <a:pPr indent="-228600">
              <a:lnSpc>
                <a:spcPct val="90000"/>
              </a:lnSpc>
              <a:spcBef>
                <a:spcPts val="0"/>
              </a:spcBef>
            </a:pPr>
            <a:r>
              <a:rPr lang="en-GB" sz="1600" dirty="0">
                <a:effectLst/>
              </a:rPr>
              <a:t> These frameworks collectively guide the council in ensuring that the budgeting processes is sensitive to gender issues, promoting equality and inclusivity in resource allocation and policy implementation.</a:t>
            </a:r>
          </a:p>
          <a:p>
            <a:pPr indent="-228600">
              <a:lnSpc>
                <a:spcPct val="90000"/>
              </a:lnSpc>
              <a:spcBef>
                <a:spcPts val="0"/>
              </a:spcBef>
            </a:pPr>
            <a:r>
              <a:rPr lang="en-GB" sz="1600" dirty="0">
                <a:solidFill>
                  <a:srgbClr val="00B0F0"/>
                </a:solidFill>
                <a:ea typeface="Calibri" panose="020F0502020204030204" pitchFamily="34" charset="0"/>
                <a:cs typeface="Times New Roman" panose="02020603050405020304" pitchFamily="18" charset="0"/>
              </a:rPr>
              <a:t> </a:t>
            </a:r>
            <a:r>
              <a:rPr lang="en-GB" sz="1600" dirty="0">
                <a:ea typeface="Calibri" panose="020F0502020204030204" pitchFamily="34" charset="0"/>
                <a:cs typeface="Times New Roman" panose="02020603050405020304" pitchFamily="18" charset="0"/>
              </a:rPr>
              <a:t>Council has a gender policy, and it addresses issues on gender budgeting.</a:t>
            </a:r>
            <a:endParaRPr lang="en-GB" sz="1600" dirty="0">
              <a:effectLst/>
              <a:ea typeface="Calibri" panose="020F0502020204030204" pitchFamily="34" charset="0"/>
              <a:cs typeface="Times New Roman" panose="02020603050405020304" pitchFamily="18" charset="0"/>
            </a:endParaRPr>
          </a:p>
          <a:p>
            <a:pPr indent="-228600">
              <a:lnSpc>
                <a:spcPct val="90000"/>
              </a:lnSpc>
              <a:spcBef>
                <a:spcPts val="0"/>
              </a:spcBef>
            </a:pPr>
            <a:endParaRPr lang="en-US" sz="1600" dirty="0">
              <a:effectLst/>
            </a:endParaRPr>
          </a:p>
          <a:p>
            <a:pPr marL="342900" marR="0" lvl="0" indent="-228600">
              <a:lnSpc>
                <a:spcPct val="90000"/>
              </a:lnSpc>
              <a:spcBef>
                <a:spcPts val="25"/>
              </a:spcBef>
              <a:spcAft>
                <a:spcPts val="5"/>
              </a:spcAft>
            </a:pPr>
            <a:endParaRPr lang="en-US" sz="1600" dirty="0"/>
          </a:p>
          <a:p>
            <a:pPr marL="0" marR="0" indent="0">
              <a:lnSpc>
                <a:spcPct val="90000"/>
              </a:lnSpc>
              <a:spcBef>
                <a:spcPts val="0"/>
              </a:spcBef>
              <a:spcAft>
                <a:spcPts val="0"/>
              </a:spcAft>
              <a:buNone/>
            </a:pPr>
            <a:endParaRPr lang="en-US" sz="1600" dirty="0"/>
          </a:p>
        </p:txBody>
      </p:sp>
      <p:pic>
        <p:nvPicPr>
          <p:cNvPr id="4" name="Content Placeholder 3">
            <a:extLst>
              <a:ext uri="{FF2B5EF4-FFF2-40B4-BE49-F238E27FC236}">
                <a16:creationId xmlns:a16="http://schemas.microsoft.com/office/drawing/2014/main" xmlns="" id="{56FEF014-E7C6-AAB8-9655-6B3B0DA6D481}"/>
              </a:ext>
            </a:extLst>
          </p:cNvPr>
          <p:cNvPicPr>
            <a:picLocks noGrp="1" noChangeAspect="1"/>
          </p:cNvPicPr>
          <p:nvPr>
            <p:ph sz="half" idx="2"/>
          </p:nvPr>
        </p:nvPicPr>
        <p:blipFill>
          <a:blip r:embed="rId2"/>
          <a:stretch>
            <a:fillRect/>
          </a:stretch>
        </p:blipFill>
        <p:spPr>
          <a:xfrm>
            <a:off x="5100739" y="650498"/>
            <a:ext cx="3560660" cy="5585347"/>
          </a:xfrm>
          <a:prstGeom prst="rect">
            <a:avLst/>
          </a:prstGeom>
        </p:spPr>
      </p:pic>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2243576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b="1" dirty="0"/>
              <a:t>II</a:t>
            </a:r>
            <a:r>
              <a:rPr lang="en-ZA" b="1" dirty="0"/>
              <a:t>. </a:t>
            </a:r>
            <a:r>
              <a:rPr lang="en-US" sz="3600" b="1" dirty="0">
                <a:effectLst/>
                <a:latin typeface="+mn-lt"/>
                <a:ea typeface="Liberation Sans Narrow"/>
                <a:cs typeface="Liberation Sans Narrow"/>
              </a:rPr>
              <a:t>THE BUDGET PROCESS</a:t>
            </a:r>
            <a:r>
              <a:rPr lang="en-GB" sz="1800" dirty="0">
                <a:effectLst/>
                <a:latin typeface="Liberation Sans Narrow"/>
                <a:ea typeface="Liberation Sans Narrow"/>
                <a:cs typeface="Liberation Sans Narrow"/>
              </a:rPr>
              <a:t/>
            </a:r>
            <a:br>
              <a:rPr lang="en-GB" sz="1800" dirty="0">
                <a:effectLst/>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1"/>
          </p:nvPr>
        </p:nvSpPr>
        <p:spPr>
          <a:xfrm>
            <a:off x="381000" y="762000"/>
            <a:ext cx="4040188" cy="533400"/>
          </a:xfrm>
        </p:spPr>
        <p:txBody>
          <a:bodyPr/>
          <a:lstStyle/>
          <a:p>
            <a:r>
              <a:rPr lang="en-ZA" dirty="0"/>
              <a:t>Detail</a:t>
            </a:r>
          </a:p>
        </p:txBody>
      </p:sp>
      <p:sp>
        <p:nvSpPr>
          <p:cNvPr id="7" name="Content Placeholder 6"/>
          <p:cNvSpPr>
            <a:spLocks noGrp="1"/>
          </p:cNvSpPr>
          <p:nvPr>
            <p:ph sz="half" idx="2"/>
          </p:nvPr>
        </p:nvSpPr>
        <p:spPr>
          <a:xfrm>
            <a:off x="457200" y="1371600"/>
            <a:ext cx="3810000" cy="5018257"/>
          </a:xfrm>
          <a:ln>
            <a:solidFill>
              <a:schemeClr val="tx1"/>
            </a:solidFill>
          </a:ln>
        </p:spPr>
        <p:txBody>
          <a:bodyPr>
            <a:noAutofit/>
          </a:bodyPr>
          <a:lstStyle/>
          <a:p>
            <a:pPr marR="151130" algn="just">
              <a:spcBef>
                <a:spcPts val="0"/>
              </a:spcBef>
              <a:tabLst>
                <a:tab pos="3150235" algn="l"/>
              </a:tabLst>
            </a:pPr>
            <a:r>
              <a:rPr lang="en-US" sz="1600" dirty="0">
                <a:effectLst/>
                <a:latin typeface="Tahoma" panose="020B0604030504040204" pitchFamily="34" charset="0"/>
                <a:ea typeface="Tahoma" panose="020B0604030504040204" pitchFamily="34" charset="0"/>
                <a:cs typeface="Tahoma" panose="020B0604030504040204" pitchFamily="34" charset="0"/>
              </a:rPr>
              <a:t>We put notices of budget meetings at clinics, business centers and schools. Make use of village health workers, make use of whatsapp </a:t>
            </a:r>
            <a:r>
              <a:rPr lang="en-US" sz="1600" dirty="0">
                <a:latin typeface="Tahoma" panose="020B0604030504040204" pitchFamily="34" charset="0"/>
                <a:ea typeface="Tahoma" panose="020B0604030504040204" pitchFamily="34" charset="0"/>
                <a:cs typeface="Tahoma" panose="020B0604030504040204" pitchFamily="34" charset="0"/>
              </a:rPr>
              <a:t>platform</a:t>
            </a:r>
            <a:r>
              <a:rPr lang="en-US" sz="1600" dirty="0" smtClean="0">
                <a:latin typeface="Tahoma" panose="020B0604030504040204" pitchFamily="34" charset="0"/>
                <a:ea typeface="Tahoma" panose="020B0604030504040204" pitchFamily="34" charset="0"/>
                <a:cs typeface="Tahoma" panose="020B0604030504040204" pitchFamily="34" charset="0"/>
              </a:rPr>
              <a:t>, bulk </a:t>
            </a:r>
            <a:r>
              <a:rPr lang="en-US" sz="1600" dirty="0">
                <a:latin typeface="Tahoma" panose="020B0604030504040204" pitchFamily="34" charset="0"/>
                <a:ea typeface="Tahoma" panose="020B0604030504040204" pitchFamily="34" charset="0"/>
                <a:cs typeface="Tahoma" panose="020B0604030504040204" pitchFamily="34" charset="0"/>
              </a:rPr>
              <a:t>sms, Councilors  in ward based budget consultations to enable women to be able to attend. We also categorize our rate payers basing on their nature business operations or revenue head</a:t>
            </a:r>
            <a:r>
              <a:rPr lang="en-US" sz="1600" dirty="0">
                <a:ea typeface="Liberation Sans Narrow"/>
                <a:cs typeface="Liberation Sans Narrow"/>
              </a:rPr>
              <a:t>.</a:t>
            </a:r>
          </a:p>
          <a:p>
            <a:pPr marR="151130" algn="just">
              <a:spcBef>
                <a:spcPts val="0"/>
              </a:spcBef>
              <a:tabLst>
                <a:tab pos="3150235" algn="l"/>
              </a:tabLst>
            </a:pPr>
            <a:r>
              <a:rPr lang="en-US" sz="1600" dirty="0">
                <a:latin typeface="Tahoma" panose="020B0604030504040204" pitchFamily="34" charset="0"/>
                <a:ea typeface="Tahoma" panose="020B0604030504040204" pitchFamily="34" charset="0"/>
                <a:cs typeface="Tahoma" panose="020B0604030504040204" pitchFamily="34" charset="0"/>
              </a:rPr>
              <a:t>Women, youths and PWDs  were also encouraged to participate  in budget consultation meetings. </a:t>
            </a:r>
          </a:p>
          <a:p>
            <a:pPr marR="151130" algn="just">
              <a:spcBef>
                <a:spcPts val="0"/>
              </a:spcBef>
              <a:tabLst>
                <a:tab pos="3150235" algn="l"/>
              </a:tabLst>
            </a:pPr>
            <a:r>
              <a:rPr lang="en-US" sz="1600" dirty="0">
                <a:latin typeface="Tahoma" panose="020B0604030504040204" pitchFamily="34" charset="0"/>
                <a:ea typeface="Tahoma" panose="020B0604030504040204" pitchFamily="34" charset="0"/>
                <a:cs typeface="Tahoma" panose="020B0604030504040204" pitchFamily="34" charset="0"/>
              </a:rPr>
              <a:t>We set time for the meetings which will also enable women for example to attend for instance 2pm</a:t>
            </a:r>
          </a:p>
          <a:p>
            <a:pPr marR="151130" algn="just">
              <a:spcBef>
                <a:spcPts val="0"/>
              </a:spcBef>
              <a:tabLst>
                <a:tab pos="3150235" algn="l"/>
              </a:tabLst>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marR="151130" lvl="0" indent="0" algn="just">
              <a:spcBef>
                <a:spcPts val="0"/>
              </a:spcBef>
              <a:spcAft>
                <a:spcPts val="0"/>
              </a:spcAft>
              <a:buNone/>
              <a:tabLst>
                <a:tab pos="3150235" algn="l"/>
              </a:tabLst>
            </a:pPr>
            <a:endParaRPr lang="en-US" sz="1200" dirty="0">
              <a:effectLst/>
              <a:ea typeface="Liberation Sans Narrow"/>
              <a:cs typeface="Liberation Sans Narrow"/>
            </a:endParaRPr>
          </a:p>
        </p:txBody>
      </p:sp>
      <p:sp>
        <p:nvSpPr>
          <p:cNvPr id="8" name="Text Placeholder 7"/>
          <p:cNvSpPr>
            <a:spLocks noGrp="1"/>
          </p:cNvSpPr>
          <p:nvPr>
            <p:ph type="body" sz="quarter" idx="3"/>
          </p:nvPr>
        </p:nvSpPr>
        <p:spPr>
          <a:xfrm>
            <a:off x="4667250" y="762001"/>
            <a:ext cx="3972801" cy="457200"/>
          </a:xfrm>
        </p:spPr>
        <p:txBody>
          <a:bodyPr/>
          <a:lstStyle/>
          <a:p>
            <a:r>
              <a:rPr lang="en-ZA" dirty="0"/>
              <a:t>Evidence</a:t>
            </a:r>
          </a:p>
        </p:txBody>
      </p:sp>
      <p:pic>
        <p:nvPicPr>
          <p:cNvPr id="14" name="clideo_editor_7c837bf26de74afb9d71df1a0ec10a00">
            <a:hlinkClick r:id="" action="ppaction://media"/>
            <a:extLst>
              <a:ext uri="{FF2B5EF4-FFF2-40B4-BE49-F238E27FC236}">
                <a16:creationId xmlns:a16="http://schemas.microsoft.com/office/drawing/2014/main" xmlns="" id="{6E3A9654-BFF5-8DF2-837F-141B489D8150}"/>
              </a:ext>
            </a:extLst>
          </p:cNvPr>
          <p:cNvPicPr>
            <a:picLocks noGrp="1" noChangeAspect="1"/>
          </p:cNvPicPr>
          <p:nvPr>
            <p:ph sz="quarter" idx="4"/>
            <a:videoFile r:link="rId2"/>
            <p:extLst>
              <p:ext uri="{DAA4B4D4-6D71-4841-9C94-3DE7FCFB9230}">
                <p14:media xmlns:p14="http://schemas.microsoft.com/office/powerpoint/2010/main" r:embed="rId1"/>
              </p:ext>
            </p:extLst>
          </p:nvPr>
        </p:nvPicPr>
        <p:blipFill>
          <a:blip r:embed="rId4"/>
          <a:stretch>
            <a:fillRect/>
          </a:stretch>
        </p:blipFill>
        <p:spPr>
          <a:xfrm>
            <a:off x="4217894" y="1143000"/>
            <a:ext cx="4912659" cy="2743200"/>
          </a:xfrm>
        </p:spPr>
      </p:pic>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894" y="3772154"/>
            <a:ext cx="4953000" cy="3085846"/>
          </a:xfrm>
          <a:prstGeom prst="rect">
            <a:avLst/>
          </a:prstGeom>
        </p:spPr>
      </p:pic>
    </p:spTree>
    <p:extLst>
      <p:ext uri="{BB962C8B-B14F-4D97-AF65-F5344CB8AC3E}">
        <p14:creationId xmlns:p14="http://schemas.microsoft.com/office/powerpoint/2010/main" val="2158104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0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video>
              <p:cMediaNode vol="80000">
                <p:cTn id="8" fill="hold" display="0">
                  <p:stCondLst>
                    <p:cond delay="indefinite"/>
                  </p:stCondLst>
                </p:cTn>
                <p:tgtEl>
                  <p:spTgt spid="14"/>
                </p:tgtEl>
              </p:cMediaNode>
            </p:video>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II. </a:t>
            </a:r>
            <a:r>
              <a:rPr lang="en-US" sz="3600" b="1" dirty="0">
                <a:effectLst/>
                <a:latin typeface="+mn-lt"/>
                <a:ea typeface="Liberation Sans Narrow"/>
                <a:cs typeface="Liberation Sans Narrow"/>
              </a:rPr>
              <a:t>THE BUDGET PROCESS</a:t>
            </a:r>
            <a:r>
              <a:rPr lang="en-GB" sz="1800" dirty="0">
                <a:effectLst/>
                <a:latin typeface="Liberation Sans Narrow"/>
                <a:ea typeface="Liberation Sans Narrow"/>
                <a:cs typeface="Liberation Sans Narrow"/>
              </a:rPr>
              <a:t/>
            </a:r>
            <a:br>
              <a:rPr lang="en-GB" sz="1800" dirty="0">
                <a:effectLst/>
                <a:latin typeface="Liberation Sans Narrow"/>
                <a:ea typeface="Liberation Sans Narrow"/>
                <a:cs typeface="Liberation Sans Narrow"/>
              </a:rPr>
            </a:br>
            <a:r>
              <a:rPr lang="en-ZA" b="1" dirty="0"/>
              <a:t>  </a:t>
            </a:r>
            <a:endParaRPr lang="en-ZA" dirty="0"/>
          </a:p>
        </p:txBody>
      </p:sp>
      <p:sp>
        <p:nvSpPr>
          <p:cNvPr id="5" name="Text Placeholder 4"/>
          <p:cNvSpPr>
            <a:spLocks noGrp="1"/>
          </p:cNvSpPr>
          <p:nvPr>
            <p:ph type="body" idx="1"/>
          </p:nvPr>
        </p:nvSpPr>
        <p:spPr>
          <a:xfrm>
            <a:off x="381000" y="914188"/>
            <a:ext cx="4040188" cy="639762"/>
          </a:xfrm>
        </p:spPr>
        <p:txBody>
          <a:bodyPr/>
          <a:lstStyle/>
          <a:p>
            <a:r>
              <a:rPr lang="en-ZA" dirty="0"/>
              <a:t>Detail</a:t>
            </a:r>
          </a:p>
        </p:txBody>
      </p:sp>
      <p:sp>
        <p:nvSpPr>
          <p:cNvPr id="7" name="Content Placeholder 6"/>
          <p:cNvSpPr>
            <a:spLocks noGrp="1"/>
          </p:cNvSpPr>
          <p:nvPr>
            <p:ph sz="half" idx="2"/>
          </p:nvPr>
        </p:nvSpPr>
        <p:spPr>
          <a:xfrm>
            <a:off x="457200" y="1535113"/>
            <a:ext cx="4040188" cy="4591050"/>
          </a:xfrm>
          <a:ln>
            <a:solidFill>
              <a:schemeClr val="tx1"/>
            </a:solidFill>
          </a:ln>
        </p:spPr>
        <p:txBody>
          <a:bodyPr>
            <a:noAutofit/>
          </a:bodyPr>
          <a:lstStyle/>
          <a:p>
            <a:pPr marR="151130" algn="just">
              <a:spcBef>
                <a:spcPts val="0"/>
              </a:spcBef>
              <a:tabLst>
                <a:tab pos="3150235" algn="l"/>
              </a:tabLst>
            </a:pPr>
            <a:r>
              <a:rPr lang="en-US" sz="2000" dirty="0">
                <a:effectLst/>
                <a:ea typeface="Liberation Sans Narrow"/>
                <a:cs typeface="Liberation Sans Narrow"/>
              </a:rPr>
              <a:t>We make use of ward based budget consultation to embrace women </a:t>
            </a:r>
            <a:r>
              <a:rPr lang="en-US" sz="2000" dirty="0">
                <a:ea typeface="Liberation Sans Narrow"/>
                <a:cs typeface="Liberation Sans Narrow"/>
              </a:rPr>
              <a:t>because they don’t usually come at traditional budget meetings centers. We also set time in the afternoon and go to their respective places rather than inviting them to the offices. We also m</a:t>
            </a:r>
            <a:r>
              <a:rPr lang="en-GB" sz="2000" dirty="0" err="1">
                <a:ea typeface="Calibri" panose="020F0502020204030204" pitchFamily="34" charset="0"/>
              </a:rPr>
              <a:t>ake</a:t>
            </a:r>
            <a:r>
              <a:rPr lang="en-GB" sz="2000" dirty="0">
                <a:ea typeface="Calibri" panose="020F0502020204030204" pitchFamily="34" charset="0"/>
              </a:rPr>
              <a:t> use of the WhatsApp platform and bulk </a:t>
            </a:r>
            <a:r>
              <a:rPr lang="en-GB" sz="2000" dirty="0" err="1">
                <a:ea typeface="Calibri" panose="020F0502020204030204" pitchFamily="34" charset="0"/>
              </a:rPr>
              <a:t>sms</a:t>
            </a:r>
            <a:r>
              <a:rPr lang="en-GB" sz="2000" dirty="0">
                <a:ea typeface="Calibri" panose="020F0502020204030204" pitchFamily="34" charset="0"/>
              </a:rPr>
              <a:t> platform</a:t>
            </a:r>
            <a:endParaRPr lang="en-GB" sz="2200" dirty="0">
              <a:solidFill>
                <a:schemeClr val="accent1"/>
              </a:solidFill>
              <a:ea typeface="Calibri" panose="020F0502020204030204" pitchFamily="34" charset="0"/>
            </a:endParaRPr>
          </a:p>
          <a:p>
            <a:pPr marL="0" marR="151130" lvl="0" indent="0" algn="just">
              <a:spcBef>
                <a:spcPts val="0"/>
              </a:spcBef>
              <a:spcAft>
                <a:spcPts val="0"/>
              </a:spcAft>
              <a:buNone/>
              <a:tabLst>
                <a:tab pos="3150235" algn="l"/>
              </a:tabLst>
            </a:pPr>
            <a:endParaRPr lang="en-GB" sz="1800" dirty="0">
              <a:effectLst/>
              <a:ea typeface="Calibri" panose="020F0502020204030204" pitchFamily="34" charset="0"/>
            </a:endParaRPr>
          </a:p>
          <a:p>
            <a:pPr marL="0" marR="151130" lvl="0" indent="0" algn="just">
              <a:spcBef>
                <a:spcPts val="0"/>
              </a:spcBef>
              <a:spcAft>
                <a:spcPts val="0"/>
              </a:spcAft>
              <a:buNone/>
              <a:tabLst>
                <a:tab pos="3150235" algn="l"/>
              </a:tabLst>
            </a:pPr>
            <a:endParaRPr lang="en-US" sz="1200" dirty="0">
              <a:effectLst/>
              <a:ea typeface="Liberation Sans Narrow"/>
              <a:cs typeface="Liberation Sans Narrow"/>
            </a:endParaRPr>
          </a:p>
        </p:txBody>
      </p:sp>
      <p:sp>
        <p:nvSpPr>
          <p:cNvPr id="8" name="Text Placeholder 7"/>
          <p:cNvSpPr>
            <a:spLocks noGrp="1"/>
          </p:cNvSpPr>
          <p:nvPr>
            <p:ph type="body" sz="quarter" idx="3"/>
          </p:nvPr>
        </p:nvSpPr>
        <p:spPr>
          <a:xfrm>
            <a:off x="4598276" y="923117"/>
            <a:ext cx="4041775" cy="639762"/>
          </a:xfrm>
        </p:spPr>
        <p:txBody>
          <a:bodyPr/>
          <a:lstStyle/>
          <a:p>
            <a:r>
              <a:rPr lang="en-ZA" dirty="0"/>
              <a:t>Evidence</a:t>
            </a:r>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6" name="Content Placeholder 5">
            <a:extLst>
              <a:ext uri="{FF2B5EF4-FFF2-40B4-BE49-F238E27FC236}">
                <a16:creationId xmlns:a16="http://schemas.microsoft.com/office/drawing/2014/main" xmlns="" id="{079D629A-D98A-1D6D-C6B4-8057965BD0D4}"/>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67250" y="1447800"/>
            <a:ext cx="4324350" cy="4648200"/>
          </a:xfrm>
        </p:spPr>
      </p:pic>
    </p:spTree>
    <p:extLst>
      <p:ext uri="{BB962C8B-B14F-4D97-AF65-F5344CB8AC3E}">
        <p14:creationId xmlns:p14="http://schemas.microsoft.com/office/powerpoint/2010/main" val="426265351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2" y="228600"/>
            <a:ext cx="8229600" cy="639762"/>
          </a:xfrm>
        </p:spPr>
        <p:txBody>
          <a:bodyPr>
            <a:normAutofit fontScale="90000"/>
          </a:bodyPr>
          <a:lstStyle/>
          <a:p>
            <a:r>
              <a:rPr lang="en-ZA" b="1" dirty="0"/>
              <a:t>II. </a:t>
            </a:r>
            <a:r>
              <a:rPr lang="en-US" sz="3600" b="1" dirty="0">
                <a:effectLst/>
                <a:latin typeface="+mn-lt"/>
                <a:ea typeface="Liberation Sans Narrow"/>
                <a:cs typeface="Liberation Sans Narrow"/>
              </a:rPr>
              <a:t>THE BUDGET PROCESS</a:t>
            </a:r>
            <a:r>
              <a:rPr lang="en-GB" sz="1800" dirty="0">
                <a:effectLst/>
                <a:latin typeface="Liberation Sans Narrow"/>
                <a:ea typeface="Liberation Sans Narrow"/>
                <a:cs typeface="Liberation Sans Narrow"/>
              </a:rPr>
              <a:t/>
            </a:r>
            <a:br>
              <a:rPr lang="en-GB" sz="1800" dirty="0">
                <a:effectLst/>
                <a:latin typeface="Liberation Sans Narrow"/>
                <a:ea typeface="Liberation Sans Narrow"/>
                <a:cs typeface="Liberation Sans Narrow"/>
              </a:rPr>
            </a:br>
            <a:r>
              <a:rPr lang="en-ZA" b="1" dirty="0"/>
              <a:t>  </a:t>
            </a:r>
            <a:endParaRPr lang="en-ZA" dirty="0"/>
          </a:p>
        </p:txBody>
      </p:sp>
      <p:graphicFrame>
        <p:nvGraphicFramePr>
          <p:cNvPr id="3" name="Table 3">
            <a:extLst>
              <a:ext uri="{FF2B5EF4-FFF2-40B4-BE49-F238E27FC236}">
                <a16:creationId xmlns:a16="http://schemas.microsoft.com/office/drawing/2014/main" xmlns="" id="{E3F2E008-324E-644E-78D4-EFC94C39738D}"/>
              </a:ext>
            </a:extLst>
          </p:cNvPr>
          <p:cNvGraphicFramePr>
            <a:graphicFrameLocks noGrp="1"/>
          </p:cNvGraphicFramePr>
          <p:nvPr>
            <p:ph idx="1"/>
            <p:extLst>
              <p:ext uri="{D42A27DB-BD31-4B8C-83A1-F6EECF244321}">
                <p14:modId xmlns:p14="http://schemas.microsoft.com/office/powerpoint/2010/main" val="3195925768"/>
              </p:ext>
            </p:extLst>
          </p:nvPr>
        </p:nvGraphicFramePr>
        <p:xfrm>
          <a:off x="552454" y="2667000"/>
          <a:ext cx="8229592" cy="3479800"/>
        </p:xfrm>
        <a:graphic>
          <a:graphicData uri="http://schemas.openxmlformats.org/drawingml/2006/table">
            <a:tbl>
              <a:tblPr firstRow="1" bandRow="1">
                <a:tableStyleId>{5C22544A-7EE6-4342-B048-85BDC9FD1C3A}</a:tableStyleId>
              </a:tblPr>
              <a:tblGrid>
                <a:gridCol w="587828">
                  <a:extLst>
                    <a:ext uri="{9D8B030D-6E8A-4147-A177-3AD203B41FA5}">
                      <a16:colId xmlns:a16="http://schemas.microsoft.com/office/drawing/2014/main" xmlns="" val="56608404"/>
                    </a:ext>
                  </a:extLst>
                </a:gridCol>
                <a:gridCol w="587828">
                  <a:extLst>
                    <a:ext uri="{9D8B030D-6E8A-4147-A177-3AD203B41FA5}">
                      <a16:colId xmlns:a16="http://schemas.microsoft.com/office/drawing/2014/main" xmlns="" val="380872478"/>
                    </a:ext>
                  </a:extLst>
                </a:gridCol>
                <a:gridCol w="587828">
                  <a:extLst>
                    <a:ext uri="{9D8B030D-6E8A-4147-A177-3AD203B41FA5}">
                      <a16:colId xmlns:a16="http://schemas.microsoft.com/office/drawing/2014/main" xmlns="" val="1457223945"/>
                    </a:ext>
                  </a:extLst>
                </a:gridCol>
                <a:gridCol w="587828">
                  <a:extLst>
                    <a:ext uri="{9D8B030D-6E8A-4147-A177-3AD203B41FA5}">
                      <a16:colId xmlns:a16="http://schemas.microsoft.com/office/drawing/2014/main" xmlns="" val="2940392165"/>
                    </a:ext>
                  </a:extLst>
                </a:gridCol>
                <a:gridCol w="587828">
                  <a:extLst>
                    <a:ext uri="{9D8B030D-6E8A-4147-A177-3AD203B41FA5}">
                      <a16:colId xmlns:a16="http://schemas.microsoft.com/office/drawing/2014/main" xmlns="" val="3605606572"/>
                    </a:ext>
                  </a:extLst>
                </a:gridCol>
                <a:gridCol w="587828">
                  <a:extLst>
                    <a:ext uri="{9D8B030D-6E8A-4147-A177-3AD203B41FA5}">
                      <a16:colId xmlns:a16="http://schemas.microsoft.com/office/drawing/2014/main" xmlns="" val="1241101679"/>
                    </a:ext>
                  </a:extLst>
                </a:gridCol>
                <a:gridCol w="587828">
                  <a:extLst>
                    <a:ext uri="{9D8B030D-6E8A-4147-A177-3AD203B41FA5}">
                      <a16:colId xmlns:a16="http://schemas.microsoft.com/office/drawing/2014/main" xmlns="" val="662765075"/>
                    </a:ext>
                  </a:extLst>
                </a:gridCol>
                <a:gridCol w="587828">
                  <a:extLst>
                    <a:ext uri="{9D8B030D-6E8A-4147-A177-3AD203B41FA5}">
                      <a16:colId xmlns:a16="http://schemas.microsoft.com/office/drawing/2014/main" xmlns="" val="1649991834"/>
                    </a:ext>
                  </a:extLst>
                </a:gridCol>
                <a:gridCol w="587828">
                  <a:extLst>
                    <a:ext uri="{9D8B030D-6E8A-4147-A177-3AD203B41FA5}">
                      <a16:colId xmlns:a16="http://schemas.microsoft.com/office/drawing/2014/main" xmlns="" val="2185934482"/>
                    </a:ext>
                  </a:extLst>
                </a:gridCol>
                <a:gridCol w="587828">
                  <a:extLst>
                    <a:ext uri="{9D8B030D-6E8A-4147-A177-3AD203B41FA5}">
                      <a16:colId xmlns:a16="http://schemas.microsoft.com/office/drawing/2014/main" xmlns="" val="2077918054"/>
                    </a:ext>
                  </a:extLst>
                </a:gridCol>
                <a:gridCol w="587828">
                  <a:extLst>
                    <a:ext uri="{9D8B030D-6E8A-4147-A177-3AD203B41FA5}">
                      <a16:colId xmlns:a16="http://schemas.microsoft.com/office/drawing/2014/main" xmlns="" val="791894052"/>
                    </a:ext>
                  </a:extLst>
                </a:gridCol>
                <a:gridCol w="587828">
                  <a:extLst>
                    <a:ext uri="{9D8B030D-6E8A-4147-A177-3AD203B41FA5}">
                      <a16:colId xmlns:a16="http://schemas.microsoft.com/office/drawing/2014/main" xmlns="" val="3302416731"/>
                    </a:ext>
                  </a:extLst>
                </a:gridCol>
                <a:gridCol w="587828">
                  <a:extLst>
                    <a:ext uri="{9D8B030D-6E8A-4147-A177-3AD203B41FA5}">
                      <a16:colId xmlns:a16="http://schemas.microsoft.com/office/drawing/2014/main" xmlns="" val="430883825"/>
                    </a:ext>
                  </a:extLst>
                </a:gridCol>
                <a:gridCol w="587828">
                  <a:extLst>
                    <a:ext uri="{9D8B030D-6E8A-4147-A177-3AD203B41FA5}">
                      <a16:colId xmlns:a16="http://schemas.microsoft.com/office/drawing/2014/main" xmlns="" val="1432351515"/>
                    </a:ext>
                  </a:extLst>
                </a:gridCol>
              </a:tblGrid>
              <a:tr h="370840">
                <a:tc>
                  <a:txBody>
                    <a:bodyPr/>
                    <a:lstStyle/>
                    <a:p>
                      <a:r>
                        <a:rPr lang="en-US" dirty="0"/>
                        <a:t>Consultation</a:t>
                      </a:r>
                      <a:endParaRPr lang="en-GB" dirty="0"/>
                    </a:p>
                  </a:txBody>
                  <a:tcPr/>
                </a:tc>
                <a:tc gridSpan="5">
                  <a:txBody>
                    <a:bodyPr/>
                    <a:lstStyle/>
                    <a:p>
                      <a:r>
                        <a:rPr lang="en-US" dirty="0"/>
                        <a:t>Women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r>
                        <a:rPr lang="en-US" dirty="0"/>
                        <a:t>Total</a:t>
                      </a:r>
                      <a:endParaRPr lang="en-GB" dirty="0"/>
                    </a:p>
                  </a:txBody>
                  <a:tcPr/>
                </a:tc>
                <a:tc gridSpan="4">
                  <a:txBody>
                    <a:bodyPr/>
                    <a:lstStyle/>
                    <a:p>
                      <a:r>
                        <a:rPr lang="en-US" dirty="0"/>
                        <a:t>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a:p>
                  </a:txBody>
                  <a:tcPr/>
                </a:tc>
                <a:tc>
                  <a:txBody>
                    <a:bodyPr/>
                    <a:lstStyle/>
                    <a:p>
                      <a:r>
                        <a:rPr lang="en-US" dirty="0"/>
                        <a:t>Total</a:t>
                      </a:r>
                      <a:endParaRPr lang="en-GB" dirty="0"/>
                    </a:p>
                  </a:txBody>
                  <a:tcPr/>
                </a:tc>
                <a:tc>
                  <a:txBody>
                    <a:bodyPr/>
                    <a:lstStyle/>
                    <a:p>
                      <a:r>
                        <a:rPr lang="en-US" dirty="0"/>
                        <a:t>% Women</a:t>
                      </a:r>
                      <a:endParaRPr lang="en-GB" dirty="0"/>
                    </a:p>
                  </a:txBody>
                  <a:tcPr/>
                </a:tc>
                <a:extLst>
                  <a:ext uri="{0D108BD9-81ED-4DB2-BD59-A6C34878D82A}">
                    <a16:rowId xmlns:a16="http://schemas.microsoft.com/office/drawing/2014/main" xmlns="" val="4267298776"/>
                  </a:ext>
                </a:extLst>
              </a:tr>
              <a:tr h="370840">
                <a:tc>
                  <a:txBody>
                    <a:bodyPr/>
                    <a:lstStyle/>
                    <a:p>
                      <a:endParaRPr lang="en-GB"/>
                    </a:p>
                  </a:txBody>
                  <a:tcPr/>
                </a:tc>
                <a:tc gridSpan="4">
                  <a:txBody>
                    <a:bodyPr/>
                    <a:lstStyle/>
                    <a:p>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a:p>
                  </a:txBody>
                  <a:tcPr/>
                </a:tc>
                <a:tc gridSpan="4">
                  <a:txBody>
                    <a:bodyPr/>
                    <a:lstStyle/>
                    <a:p>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570912337"/>
                  </a:ext>
                </a:extLst>
              </a:tr>
              <a:tr h="370840">
                <a:tc>
                  <a:txBody>
                    <a:bodyPr/>
                    <a:lstStyle/>
                    <a:p>
                      <a:endParaRPr lang="en-GB"/>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3636825304"/>
                  </a:ext>
                </a:extLst>
              </a:tr>
              <a:tr h="370840">
                <a:tc>
                  <a:txBody>
                    <a:bodyPr/>
                    <a:lstStyle/>
                    <a:p>
                      <a:r>
                        <a:rPr lang="en-GB" dirty="0"/>
                        <a:t>ALL</a:t>
                      </a:r>
                    </a:p>
                  </a:txBody>
                  <a:tcPr/>
                </a:tc>
                <a:tc>
                  <a:txBody>
                    <a:bodyPr/>
                    <a:lstStyle/>
                    <a:p>
                      <a:r>
                        <a:rPr lang="en-GB" dirty="0"/>
                        <a:t>0</a:t>
                      </a:r>
                    </a:p>
                  </a:txBody>
                  <a:tcPr/>
                </a:tc>
                <a:tc>
                  <a:txBody>
                    <a:bodyPr/>
                    <a:lstStyle/>
                    <a:p>
                      <a:r>
                        <a:rPr lang="en-GB" dirty="0"/>
                        <a:t>117</a:t>
                      </a:r>
                    </a:p>
                  </a:txBody>
                  <a:tcPr/>
                </a:tc>
                <a:tc>
                  <a:txBody>
                    <a:bodyPr/>
                    <a:lstStyle/>
                    <a:p>
                      <a:r>
                        <a:rPr lang="en-GB" dirty="0"/>
                        <a:t>227</a:t>
                      </a:r>
                    </a:p>
                  </a:txBody>
                  <a:tcPr/>
                </a:tc>
                <a:tc>
                  <a:txBody>
                    <a:bodyPr/>
                    <a:lstStyle/>
                    <a:p>
                      <a:r>
                        <a:rPr lang="en-GB" dirty="0"/>
                        <a:t>10</a:t>
                      </a:r>
                    </a:p>
                  </a:txBody>
                  <a:tcPr/>
                </a:tc>
                <a:tc>
                  <a:txBody>
                    <a:bodyPr/>
                    <a:lstStyle/>
                    <a:p>
                      <a:r>
                        <a:rPr lang="en-GB" dirty="0"/>
                        <a:t>3</a:t>
                      </a:r>
                    </a:p>
                  </a:txBody>
                  <a:tcPr/>
                </a:tc>
                <a:tc>
                  <a:txBody>
                    <a:bodyPr/>
                    <a:lstStyle/>
                    <a:p>
                      <a:r>
                        <a:rPr lang="en-GB" dirty="0"/>
                        <a:t>357</a:t>
                      </a:r>
                    </a:p>
                  </a:txBody>
                  <a:tcPr/>
                </a:tc>
                <a:tc>
                  <a:txBody>
                    <a:bodyPr/>
                    <a:lstStyle/>
                    <a:p>
                      <a:r>
                        <a:rPr lang="en-GB" dirty="0"/>
                        <a:t>0</a:t>
                      </a:r>
                    </a:p>
                    <a:p>
                      <a:endParaRPr lang="en-GB" dirty="0"/>
                    </a:p>
                  </a:txBody>
                  <a:tcPr/>
                </a:tc>
                <a:tc>
                  <a:txBody>
                    <a:bodyPr/>
                    <a:lstStyle/>
                    <a:p>
                      <a:r>
                        <a:rPr lang="en-GB" dirty="0"/>
                        <a:t>46</a:t>
                      </a:r>
                    </a:p>
                  </a:txBody>
                  <a:tcPr/>
                </a:tc>
                <a:tc>
                  <a:txBody>
                    <a:bodyPr/>
                    <a:lstStyle/>
                    <a:p>
                      <a:r>
                        <a:rPr lang="en-GB" dirty="0"/>
                        <a:t>190</a:t>
                      </a:r>
                    </a:p>
                  </a:txBody>
                  <a:tcPr/>
                </a:tc>
                <a:tc>
                  <a:txBody>
                    <a:bodyPr/>
                    <a:lstStyle/>
                    <a:p>
                      <a:r>
                        <a:rPr lang="en-GB" dirty="0"/>
                        <a:t>136</a:t>
                      </a:r>
                    </a:p>
                  </a:txBody>
                  <a:tcPr/>
                </a:tc>
                <a:tc>
                  <a:txBody>
                    <a:bodyPr/>
                    <a:lstStyle/>
                    <a:p>
                      <a:r>
                        <a:rPr lang="en-GB" dirty="0"/>
                        <a:t>1</a:t>
                      </a:r>
                    </a:p>
                  </a:txBody>
                  <a:tcPr/>
                </a:tc>
                <a:tc>
                  <a:txBody>
                    <a:bodyPr/>
                    <a:lstStyle/>
                    <a:p>
                      <a:r>
                        <a:rPr lang="en-GB" dirty="0"/>
                        <a:t>373</a:t>
                      </a:r>
                    </a:p>
                  </a:txBody>
                  <a:tcPr/>
                </a:tc>
                <a:tc>
                  <a:txBody>
                    <a:bodyPr/>
                    <a:lstStyle/>
                    <a:p>
                      <a:r>
                        <a:rPr lang="en-GB" dirty="0"/>
                        <a:t>48.9%</a:t>
                      </a:r>
                    </a:p>
                  </a:txBody>
                  <a:tcPr/>
                </a:tc>
                <a:extLst>
                  <a:ext uri="{0D108BD9-81ED-4DB2-BD59-A6C34878D82A}">
                    <a16:rowId xmlns:a16="http://schemas.microsoft.com/office/drawing/2014/main" xmlns="" val="2257679851"/>
                  </a:ext>
                </a:extLst>
              </a:tr>
              <a:tr h="370840">
                <a:tc>
                  <a:txBody>
                    <a:bodyPr/>
                    <a:lstStyle/>
                    <a:p>
                      <a:r>
                        <a:rPr lang="en-US" dirty="0"/>
                        <a:t>%</a:t>
                      </a:r>
                      <a:endParaRPr lang="en-GB" dirty="0"/>
                    </a:p>
                  </a:txBody>
                  <a:tcPr/>
                </a:tc>
                <a:tc>
                  <a:txBody>
                    <a:bodyPr/>
                    <a:lstStyle/>
                    <a:p>
                      <a:r>
                        <a:rPr lang="en-GB" dirty="0" smtClean="0"/>
                        <a:t>0</a:t>
                      </a:r>
                      <a:endParaRPr lang="en-GB" dirty="0"/>
                    </a:p>
                  </a:txBody>
                  <a:tcPr/>
                </a:tc>
                <a:tc>
                  <a:txBody>
                    <a:bodyPr/>
                    <a:lstStyle/>
                    <a:p>
                      <a:r>
                        <a:rPr lang="en-GB" dirty="0" smtClean="0"/>
                        <a:t>33</a:t>
                      </a:r>
                      <a:endParaRPr lang="en-GB" dirty="0"/>
                    </a:p>
                  </a:txBody>
                  <a:tcPr/>
                </a:tc>
                <a:tc>
                  <a:txBody>
                    <a:bodyPr/>
                    <a:lstStyle/>
                    <a:p>
                      <a:r>
                        <a:rPr lang="en-GB" dirty="0" smtClean="0"/>
                        <a:t>64</a:t>
                      </a:r>
                      <a:endParaRPr lang="en-GB" dirty="0"/>
                    </a:p>
                  </a:txBody>
                  <a:tcPr/>
                </a:tc>
                <a:tc>
                  <a:txBody>
                    <a:bodyPr/>
                    <a:lstStyle/>
                    <a:p>
                      <a:r>
                        <a:rPr lang="en-GB" dirty="0" smtClean="0"/>
                        <a:t>2.8</a:t>
                      </a:r>
                      <a:endParaRPr lang="en-GB" dirty="0"/>
                    </a:p>
                  </a:txBody>
                  <a:tcPr/>
                </a:tc>
                <a:tc>
                  <a:txBody>
                    <a:bodyPr/>
                    <a:lstStyle/>
                    <a:p>
                      <a:r>
                        <a:rPr lang="en-GB" dirty="0" smtClean="0"/>
                        <a:t>0.8</a:t>
                      </a:r>
                      <a:endParaRPr lang="en-GB" dirty="0"/>
                    </a:p>
                  </a:txBody>
                  <a:tcPr/>
                </a:tc>
                <a:tc>
                  <a:txBody>
                    <a:bodyPr/>
                    <a:lstStyle/>
                    <a:p>
                      <a:r>
                        <a:rPr lang="en-US" dirty="0"/>
                        <a:t>100%</a:t>
                      </a:r>
                      <a:endParaRPr lang="en-GB" dirty="0"/>
                    </a:p>
                  </a:txBody>
                  <a:tcPr/>
                </a:tc>
                <a:tc>
                  <a:txBody>
                    <a:bodyPr/>
                    <a:lstStyle/>
                    <a:p>
                      <a:r>
                        <a:rPr lang="en-GB" dirty="0" smtClean="0"/>
                        <a:t>0</a:t>
                      </a:r>
                      <a:endParaRPr lang="en-GB" dirty="0"/>
                    </a:p>
                  </a:txBody>
                  <a:tcPr/>
                </a:tc>
                <a:tc>
                  <a:txBody>
                    <a:bodyPr/>
                    <a:lstStyle/>
                    <a:p>
                      <a:r>
                        <a:rPr lang="en-GB" dirty="0" smtClean="0"/>
                        <a:t>12.3</a:t>
                      </a:r>
                      <a:endParaRPr lang="en-GB" dirty="0"/>
                    </a:p>
                  </a:txBody>
                  <a:tcPr/>
                </a:tc>
                <a:tc>
                  <a:txBody>
                    <a:bodyPr/>
                    <a:lstStyle/>
                    <a:p>
                      <a:r>
                        <a:rPr lang="en-GB" dirty="0" smtClean="0"/>
                        <a:t>51</a:t>
                      </a:r>
                      <a:endParaRPr lang="en-GB" dirty="0"/>
                    </a:p>
                  </a:txBody>
                  <a:tcPr/>
                </a:tc>
                <a:tc>
                  <a:txBody>
                    <a:bodyPr/>
                    <a:lstStyle/>
                    <a:p>
                      <a:r>
                        <a:rPr lang="en-GB" dirty="0" smtClean="0"/>
                        <a:t>36.5</a:t>
                      </a:r>
                      <a:endParaRPr lang="en-GB" dirty="0"/>
                    </a:p>
                  </a:txBody>
                  <a:tcPr/>
                </a:tc>
                <a:tc>
                  <a:txBody>
                    <a:bodyPr/>
                    <a:lstStyle/>
                    <a:p>
                      <a:r>
                        <a:rPr lang="en-GB" dirty="0" smtClean="0"/>
                        <a:t>0.3</a:t>
                      </a:r>
                      <a:endParaRPr lang="en-GB" dirty="0"/>
                    </a:p>
                  </a:txBody>
                  <a:tcPr/>
                </a:tc>
                <a:tc>
                  <a:txBody>
                    <a:bodyPr/>
                    <a:lstStyle/>
                    <a:p>
                      <a:r>
                        <a:rPr lang="en-US" dirty="0"/>
                        <a:t>100%</a:t>
                      </a:r>
                      <a:endParaRPr lang="en-GB" dirty="0"/>
                    </a:p>
                  </a:txBody>
                  <a:tcPr/>
                </a:tc>
                <a:tc>
                  <a:txBody>
                    <a:bodyPr/>
                    <a:lstStyle/>
                    <a:p>
                      <a:r>
                        <a:rPr lang="en-GB" dirty="0" smtClean="0"/>
                        <a:t>48.9%</a:t>
                      </a:r>
                      <a:endParaRPr lang="en-GB" dirty="0"/>
                    </a:p>
                  </a:txBody>
                  <a:tcPr/>
                </a:tc>
                <a:extLst>
                  <a:ext uri="{0D108BD9-81ED-4DB2-BD59-A6C34878D82A}">
                    <a16:rowId xmlns:a16="http://schemas.microsoft.com/office/drawing/2014/main" xmlns="" val="2067044557"/>
                  </a:ext>
                </a:extLst>
              </a:tr>
            </a:tbl>
          </a:graphicData>
        </a:graphic>
      </p:graphicFrame>
      <p:sp>
        <p:nvSpPr>
          <p:cNvPr id="5" name="Text Placeholder 4"/>
          <p:cNvSpPr>
            <a:spLocks noGrp="1"/>
          </p:cNvSpPr>
          <p:nvPr>
            <p:ph type="body" idx="4294967295"/>
          </p:nvPr>
        </p:nvSpPr>
        <p:spPr>
          <a:xfrm>
            <a:off x="228592" y="1161392"/>
            <a:ext cx="8686808" cy="1124608"/>
          </a:xfrm>
        </p:spPr>
        <p:txBody>
          <a:bodyPr>
            <a:normAutofit fontScale="62500" lnSpcReduction="20000"/>
          </a:bodyPr>
          <a:lstStyle/>
          <a:p>
            <a:pPr marL="0" indent="0">
              <a:buNone/>
            </a:pPr>
            <a:r>
              <a:rPr lang="en-US" dirty="0"/>
              <a:t>The following is a summarized sex/age/PLWD statistics on those who participated in the consultations and it’s a summary  of 17 budget consultations with different stakeholders such as residents, villagized farmers, commercial farmers, companies, chiefs</a:t>
            </a:r>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a:t>“Voice and Choice! Empower Women, End Violence .” </a:t>
            </a:r>
            <a:endParaRPr lang="en-GB" sz="2400" dirty="0"/>
          </a:p>
        </p:txBody>
      </p:sp>
    </p:spTree>
    <p:extLst>
      <p:ext uri="{BB962C8B-B14F-4D97-AF65-F5344CB8AC3E}">
        <p14:creationId xmlns:p14="http://schemas.microsoft.com/office/powerpoint/2010/main" val="23218131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ZA" sz="3200" b="1" dirty="0">
                <a:solidFill>
                  <a:prstClr val="black"/>
                </a:solidFill>
                <a:ea typeface="+mn-ea"/>
                <a:cs typeface="+mn-cs"/>
              </a:rPr>
              <a:t>III. REVENUE</a:t>
            </a:r>
            <a:endParaRPr lang="en-ZW" sz="3200" dirty="0">
              <a:solidFill>
                <a:prstClr val="black"/>
              </a:solidFill>
              <a:ea typeface="+mn-ea"/>
              <a:cs typeface="+mn-cs"/>
            </a:endParaRPr>
          </a:p>
        </p:txBody>
      </p:sp>
      <p:sp>
        <p:nvSpPr>
          <p:cNvPr id="3" name="Content Placeholder 2"/>
          <p:cNvSpPr>
            <a:spLocks noGrp="1"/>
          </p:cNvSpPr>
          <p:nvPr>
            <p:ph sz="half" idx="1"/>
          </p:nvPr>
        </p:nvSpPr>
        <p:spPr>
          <a:ln>
            <a:solidFill>
              <a:schemeClr val="tx1"/>
            </a:solidFill>
          </a:ln>
        </p:spPr>
        <p:txBody>
          <a:bodyPr>
            <a:normAutofit/>
          </a:bodyPr>
          <a:lstStyle/>
          <a:p>
            <a:r>
              <a:rPr lang="en-ZA" sz="1800" dirty="0"/>
              <a:t>It’s  47and 53  breakdown of internal and external sources of funding respectively</a:t>
            </a:r>
          </a:p>
          <a:p>
            <a:r>
              <a:rPr lang="en-GB" sz="1800" dirty="0">
                <a:effectLst/>
                <a:ea typeface="Calibri" panose="020F0502020204030204" pitchFamily="34" charset="0"/>
              </a:rPr>
              <a:t> Needs based assessment, We had to keep an eye on the nature and source of revenue during budgeting. For instance flea markets where women practise business to determine the number of them.</a:t>
            </a:r>
          </a:p>
          <a:p>
            <a:pPr algn="just"/>
            <a:r>
              <a:rPr lang="en-GB" sz="1600" dirty="0">
                <a:effectLst/>
                <a:latin typeface="Tahoma" panose="020B0604030504040204" pitchFamily="34" charset="0"/>
                <a:ea typeface="Calibri" panose="020F0502020204030204" pitchFamily="34" charset="0"/>
                <a:cs typeface="Times New Roman" panose="02020603050405020304" pitchFamily="18" charset="0"/>
              </a:rPr>
              <a:t>Women were more particular about water and sanitation issues because they are the mostly affected relative to men.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600" dirty="0">
                <a:effectLst/>
                <a:latin typeface="Tahoma" panose="020B0604030504040204" pitchFamily="34" charset="0"/>
                <a:ea typeface="Calibri" panose="020F0502020204030204" pitchFamily="34" charset="0"/>
                <a:cs typeface="Times New Roman" panose="02020603050405020304" pitchFamily="18" charset="0"/>
              </a:rPr>
              <a:t>Yes, for example construction of mothers waiting shelter utilising devolution funds.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2000" b="1" dirty="0">
              <a:solidFill>
                <a:prstClr val="black"/>
              </a:solidFill>
            </a:endParaRPr>
          </a:p>
          <a:p>
            <a:pPr marL="0" indent="0">
              <a:buNone/>
            </a:pPr>
            <a:endParaRPr lang="en-ZW" sz="1800" b="1"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10" name="Content Placeholder 9">
            <a:extLst>
              <a:ext uri="{FF2B5EF4-FFF2-40B4-BE49-F238E27FC236}">
                <a16:creationId xmlns:a16="http://schemas.microsoft.com/office/drawing/2014/main" xmlns="" id="{C2249562-EE3B-3712-AC08-CADFE6B41B7B}"/>
              </a:ext>
            </a:extLst>
          </p:cNvPr>
          <p:cNvGraphicFramePr>
            <a:graphicFrameLocks noGrp="1"/>
          </p:cNvGraphicFramePr>
          <p:nvPr>
            <p:ph sz="half" idx="2"/>
            <p:extLst>
              <p:ext uri="{D42A27DB-BD31-4B8C-83A1-F6EECF244321}">
                <p14:modId xmlns:p14="http://schemas.microsoft.com/office/powerpoint/2010/main" val="3187048300"/>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2422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a:t>
            </a:r>
            <a:r>
              <a:rPr lang="en-GB" sz="3600" dirty="0">
                <a:effectLst/>
                <a:latin typeface="Calibri" panose="020F0502020204030204" pitchFamily="34" charset="0"/>
                <a:ea typeface="Calibri" panose="020F0502020204030204" pitchFamily="34" charset="0"/>
                <a:cs typeface="Times New Roman" panose="02020603050405020304" pitchFamily="18" charset="0"/>
              </a:rPr>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sp>
        <p:nvSpPr>
          <p:cNvPr id="3" name="Content Placeholder 2"/>
          <p:cNvSpPr>
            <a:spLocks noGrp="1"/>
          </p:cNvSpPr>
          <p:nvPr>
            <p:ph sz="half" idx="1"/>
          </p:nvPr>
        </p:nvSpPr>
        <p:spPr>
          <a:ln>
            <a:solidFill>
              <a:schemeClr val="tx1"/>
            </a:solidFill>
          </a:ln>
        </p:spPr>
        <p:txBody>
          <a:bodyPr>
            <a:normAutofit/>
          </a:bodyPr>
          <a:lstStyle/>
          <a:p>
            <a:pPr algn="just">
              <a:lnSpc>
                <a:spcPct val="107000"/>
              </a:lnSpc>
              <a:spcBef>
                <a:spcPts val="0"/>
              </a:spcBef>
            </a:pPr>
            <a:r>
              <a:rPr lang="en-GB" sz="2400" dirty="0">
                <a:effectLst/>
                <a:ea typeface="Tahoma" panose="020B0604030504040204" pitchFamily="34" charset="0"/>
                <a:cs typeface="Tahoma" panose="020B0604030504040204" pitchFamily="34" charset="0"/>
              </a:rPr>
              <a:t>It is evident that Mainstream Programmes account for the largest share of expenditure at 43%, followed by Other at 28% and Employment expenditure (Human Capital Expenditure) at 21%. The small unlabelled segment represents 2% of the total expenditure. </a:t>
            </a: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5" name="Content Placeholder 4">
            <a:extLst>
              <a:ext uri="{FF2B5EF4-FFF2-40B4-BE49-F238E27FC236}">
                <a16:creationId xmlns:a16="http://schemas.microsoft.com/office/drawing/2014/main" xmlns="" id="{1CB4265C-A94E-A1F1-995C-68B957B0DAEA}"/>
              </a:ext>
            </a:extLst>
          </p:cNvPr>
          <p:cNvGraphicFramePr>
            <a:graphicFrameLocks noGrp="1"/>
          </p:cNvGraphicFramePr>
          <p:nvPr>
            <p:ph sz="half" idx="2"/>
            <p:extLst>
              <p:ext uri="{D42A27DB-BD31-4B8C-83A1-F6EECF244321}">
                <p14:modId xmlns:p14="http://schemas.microsoft.com/office/powerpoint/2010/main" val="2784423174"/>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199603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a:t>
            </a:r>
            <a:r>
              <a:rPr lang="en-GB" sz="3600" dirty="0">
                <a:effectLst/>
                <a:latin typeface="Calibri" panose="020F0502020204030204" pitchFamily="34" charset="0"/>
                <a:ea typeface="Calibri" panose="020F0502020204030204" pitchFamily="34" charset="0"/>
                <a:cs typeface="Times New Roman" panose="02020603050405020304" pitchFamily="18" charset="0"/>
              </a:rPr>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graphicFrame>
        <p:nvGraphicFramePr>
          <p:cNvPr id="4" name="Table 4">
            <a:extLst>
              <a:ext uri="{FF2B5EF4-FFF2-40B4-BE49-F238E27FC236}">
                <a16:creationId xmlns:a16="http://schemas.microsoft.com/office/drawing/2014/main" xmlns="" id="{3A23FAEA-850F-45E8-D245-8D1325A6AFBA}"/>
              </a:ext>
            </a:extLst>
          </p:cNvPr>
          <p:cNvGraphicFramePr>
            <a:graphicFrameLocks noGrp="1"/>
          </p:cNvGraphicFramePr>
          <p:nvPr>
            <p:ph idx="1"/>
            <p:extLst>
              <p:ext uri="{D42A27DB-BD31-4B8C-83A1-F6EECF244321}">
                <p14:modId xmlns:p14="http://schemas.microsoft.com/office/powerpoint/2010/main" val="4007408694"/>
              </p:ext>
            </p:extLst>
          </p:nvPr>
        </p:nvGraphicFramePr>
        <p:xfrm>
          <a:off x="457200" y="1234441"/>
          <a:ext cx="8503920" cy="4445791"/>
        </p:xfrm>
        <a:graphic>
          <a:graphicData uri="http://schemas.openxmlformats.org/drawingml/2006/table">
            <a:tbl>
              <a:tblPr firstRow="1" bandRow="1">
                <a:tableStyleId>{5C22544A-7EE6-4342-B048-85BDC9FD1C3A}</a:tableStyleId>
              </a:tblPr>
              <a:tblGrid>
                <a:gridCol w="4173219">
                  <a:extLst>
                    <a:ext uri="{9D8B030D-6E8A-4147-A177-3AD203B41FA5}">
                      <a16:colId xmlns:a16="http://schemas.microsoft.com/office/drawing/2014/main" xmlns="" val="3028236975"/>
                    </a:ext>
                  </a:extLst>
                </a:gridCol>
                <a:gridCol w="2598420">
                  <a:extLst>
                    <a:ext uri="{9D8B030D-6E8A-4147-A177-3AD203B41FA5}">
                      <a16:colId xmlns:a16="http://schemas.microsoft.com/office/drawing/2014/main" xmlns="" val="1778747858"/>
                    </a:ext>
                  </a:extLst>
                </a:gridCol>
                <a:gridCol w="1732281">
                  <a:extLst>
                    <a:ext uri="{9D8B030D-6E8A-4147-A177-3AD203B41FA5}">
                      <a16:colId xmlns:a16="http://schemas.microsoft.com/office/drawing/2014/main" xmlns="" val="2139355507"/>
                    </a:ext>
                  </a:extLst>
                </a:gridCol>
              </a:tblGrid>
              <a:tr h="505658">
                <a:tc>
                  <a:txBody>
                    <a:bodyPr/>
                    <a:lstStyle/>
                    <a:p>
                      <a:r>
                        <a:rPr lang="en-US" dirty="0">
                          <a:solidFill>
                            <a:schemeClr val="tx1"/>
                          </a:solidFill>
                        </a:rPr>
                        <a:t>Type of Expenditure</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Proportion (%)</a:t>
                      </a:r>
                      <a:endParaRPr lang="en-GB" dirty="0">
                        <a:solidFill>
                          <a:schemeClr val="tx1"/>
                        </a:solidFill>
                      </a:endParaRPr>
                    </a:p>
                  </a:txBody>
                  <a:tcPr/>
                </a:tc>
                <a:extLst>
                  <a:ext uri="{0D108BD9-81ED-4DB2-BD59-A6C34878D82A}">
                    <a16:rowId xmlns:a16="http://schemas.microsoft.com/office/drawing/2014/main" xmlns="" val="1696426788"/>
                  </a:ext>
                </a:extLst>
              </a:tr>
              <a:tr h="505658">
                <a:tc>
                  <a:txBody>
                    <a:bodyPr/>
                    <a:lstStyle/>
                    <a:p>
                      <a:r>
                        <a:rPr lang="en-ZA" sz="1800" kern="1200" dirty="0">
                          <a:solidFill>
                            <a:schemeClr val="dk1"/>
                          </a:solidFill>
                          <a:effectLst/>
                          <a:latin typeface="+mn-lt"/>
                          <a:ea typeface="+mn-ea"/>
                          <a:cs typeface="+mn-cs"/>
                        </a:rPr>
                        <a:t>Gender Management System (GMS) </a:t>
                      </a:r>
                      <a:endParaRPr lang="en-GB" dirty="0"/>
                    </a:p>
                  </a:txBody>
                  <a:tcPr/>
                </a:tc>
                <a:tc>
                  <a:txBody>
                    <a:bodyPr/>
                    <a:lstStyle/>
                    <a:p>
                      <a:pPr algn="l" fontAlgn="b"/>
                      <a:r>
                        <a:rPr lang="en-US" sz="1100" b="0"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  87,200.00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xmlns="" val="2594365503"/>
                  </a:ext>
                </a:extLst>
              </a:tr>
              <a:tr h="849512">
                <a:tc>
                  <a:txBody>
                    <a:bodyPr/>
                    <a:lstStyle/>
                    <a:p>
                      <a:r>
                        <a:rPr lang="en-ZA" sz="1800" kern="1200" dirty="0">
                          <a:solidFill>
                            <a:schemeClr val="dk1"/>
                          </a:solidFill>
                          <a:effectLst/>
                          <a:latin typeface="+mn-lt"/>
                          <a:ea typeface="+mn-ea"/>
                          <a:cs typeface="+mn-cs"/>
                        </a:rPr>
                        <a:t>Employment expenditure (Human Capital Expenditure)</a:t>
                      </a:r>
                      <a:endParaRPr lang="en-GB" dirty="0"/>
                    </a:p>
                  </a:txBody>
                  <a:tcPr/>
                </a:tc>
                <a:tc>
                  <a:txBody>
                    <a:bodyPr/>
                    <a:lstStyle/>
                    <a:p>
                      <a:pPr algn="l" fontAlgn="b"/>
                      <a:r>
                        <a:rPr lang="en-US" sz="2000" b="0" i="0" u="none" strike="noStrike" dirty="0">
                          <a:solidFill>
                            <a:srgbClr val="000000"/>
                          </a:solidFill>
                          <a:effectLst/>
                          <a:latin typeface="Calibri" panose="020F0502020204030204" pitchFamily="34" charset="0"/>
                        </a:rPr>
                        <a:t>   1,149,906.80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xmlns="" val="4039648564"/>
                  </a:ext>
                </a:extLst>
              </a:tr>
              <a:tr h="562331">
                <a:tc>
                  <a:txBody>
                    <a:bodyPr/>
                    <a:lstStyle/>
                    <a:p>
                      <a:r>
                        <a:rPr lang="en-GB" dirty="0"/>
                        <a:t>Employment equity related expenditure</a:t>
                      </a:r>
                    </a:p>
                  </a:txBody>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9525" marR="9525" marT="9525" marB="0" anchor="b"/>
                </a:tc>
                <a:tc>
                  <a:txBody>
                    <a:bodyPr/>
                    <a:lstStyle/>
                    <a:p>
                      <a:endParaRPr lang="en-GB" sz="2000" dirty="0"/>
                    </a:p>
                  </a:txBody>
                  <a:tcPr/>
                </a:tc>
                <a:extLst>
                  <a:ext uri="{0D108BD9-81ED-4DB2-BD59-A6C34878D82A}">
                    <a16:rowId xmlns:a16="http://schemas.microsoft.com/office/drawing/2014/main" xmlns="" val="3537071230"/>
                  </a:ext>
                </a:extLst>
              </a:tr>
              <a:tr h="505658">
                <a:tc>
                  <a:txBody>
                    <a:bodyPr/>
                    <a:lstStyle/>
                    <a:p>
                      <a:r>
                        <a:rPr lang="en-GB" dirty="0"/>
                        <a:t>Gender Specific Programming</a:t>
                      </a:r>
                    </a:p>
                  </a:txBody>
                  <a:tcPr/>
                </a:tc>
                <a:tc>
                  <a:txBody>
                    <a:bodyPr/>
                    <a:lstStyle/>
                    <a:p>
                      <a:r>
                        <a:rPr lang="en-US" sz="2000" b="0" i="0" u="none" strike="noStrike" dirty="0">
                          <a:solidFill>
                            <a:srgbClr val="000000"/>
                          </a:solidFill>
                          <a:effectLst/>
                          <a:latin typeface="Calibri" panose="020F0502020204030204" pitchFamily="34" charset="0"/>
                        </a:rPr>
                        <a:t>311,300.00 </a:t>
                      </a:r>
                      <a:endParaRPr lang="en-GB" sz="2000" dirty="0"/>
                    </a:p>
                  </a:txBody>
                  <a:tcPr/>
                </a:tc>
                <a:tc>
                  <a:txBody>
                    <a:bodyPr/>
                    <a:lstStyle/>
                    <a:p>
                      <a:pPr algn="r" fontAlgn="b"/>
                      <a:r>
                        <a:rPr lang="en-US" sz="20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xmlns="" val="3633499837"/>
                  </a:ext>
                </a:extLst>
              </a:tr>
              <a:tr h="505658">
                <a:tc>
                  <a:txBody>
                    <a:bodyPr/>
                    <a:lstStyle/>
                    <a:p>
                      <a:r>
                        <a:rPr lang="en-GB" dirty="0"/>
                        <a:t>Mainstream Programmes </a:t>
                      </a:r>
                    </a:p>
                  </a:txBody>
                  <a:tcPr/>
                </a:tc>
                <a:tc>
                  <a:txBody>
                    <a:bodyPr/>
                    <a:lstStyle/>
                    <a:p>
                      <a:pPr algn="l" fontAlgn="b"/>
                      <a:r>
                        <a:rPr lang="en-US" sz="2000" b="0" i="0" u="none" strike="noStrike" dirty="0">
                          <a:solidFill>
                            <a:srgbClr val="000000"/>
                          </a:solidFill>
                          <a:effectLst/>
                          <a:latin typeface="Calibri" panose="020F0502020204030204" pitchFamily="34" charset="0"/>
                        </a:rPr>
                        <a:t>   2,313,422.66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43%</a:t>
                      </a:r>
                    </a:p>
                  </a:txBody>
                  <a:tcPr marL="9525" marR="9525" marT="9525" marB="0" anchor="b"/>
                </a:tc>
                <a:extLst>
                  <a:ext uri="{0D108BD9-81ED-4DB2-BD59-A6C34878D82A}">
                    <a16:rowId xmlns:a16="http://schemas.microsoft.com/office/drawing/2014/main" xmlns="" val="4141272286"/>
                  </a:ext>
                </a:extLst>
              </a:tr>
              <a:tr h="505658">
                <a:tc>
                  <a:txBody>
                    <a:bodyPr/>
                    <a:lstStyle/>
                    <a:p>
                      <a:r>
                        <a:rPr lang="en-US" dirty="0"/>
                        <a:t>Other</a:t>
                      </a:r>
                      <a:endParaRPr lang="en-GB" dirty="0"/>
                    </a:p>
                  </a:txBody>
                  <a:tcPr/>
                </a:tc>
                <a:tc>
                  <a:txBody>
                    <a:bodyPr/>
                    <a:lstStyle/>
                    <a:p>
                      <a:pPr algn="l" fontAlgn="b"/>
                      <a:r>
                        <a:rPr lang="en-US" sz="2000" b="0" i="0" u="none" strike="noStrike" dirty="0">
                          <a:solidFill>
                            <a:srgbClr val="000000"/>
                          </a:solidFill>
                          <a:effectLst/>
                          <a:latin typeface="Calibri" panose="020F0502020204030204" pitchFamily="34" charset="0"/>
                        </a:rPr>
                        <a:t>   1,488,258.46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28%</a:t>
                      </a:r>
                    </a:p>
                  </a:txBody>
                  <a:tcPr marL="9525" marR="9525" marT="9525" marB="0" anchor="b"/>
                </a:tc>
                <a:extLst>
                  <a:ext uri="{0D108BD9-81ED-4DB2-BD59-A6C34878D82A}">
                    <a16:rowId xmlns:a16="http://schemas.microsoft.com/office/drawing/2014/main" xmlns="" val="1731612640"/>
                  </a:ext>
                </a:extLst>
              </a:tr>
              <a:tr h="505658">
                <a:tc>
                  <a:txBody>
                    <a:bodyPr/>
                    <a:lstStyle/>
                    <a:p>
                      <a:r>
                        <a:rPr lang="en-US" b="1" dirty="0"/>
                        <a:t>Total</a:t>
                      </a:r>
                      <a:endParaRPr lang="en-GB" b="1" dirty="0"/>
                    </a:p>
                  </a:txBody>
                  <a:tcPr/>
                </a:tc>
                <a:tc>
                  <a:txBody>
                    <a:bodyPr/>
                    <a:lstStyle/>
                    <a:p>
                      <a:pPr algn="l" fontAlgn="b"/>
                      <a:r>
                        <a:rPr lang="en-US" sz="2000" b="1" i="0" u="none" strike="noStrike" dirty="0">
                          <a:solidFill>
                            <a:srgbClr val="000000"/>
                          </a:solidFill>
                          <a:effectLst/>
                          <a:latin typeface="Calibri" panose="020F0502020204030204" pitchFamily="34" charset="0"/>
                        </a:rPr>
                        <a:t>   5,350,087.92 </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xmlns="" val="1896237841"/>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23351954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575B69-43BB-43B4-94F1-04C5F5AA5653}"/>
</file>

<file path=customXml/itemProps2.xml><?xml version="1.0" encoding="utf-8"?>
<ds:datastoreItem xmlns:ds="http://schemas.openxmlformats.org/officeDocument/2006/customXml" ds:itemID="{64B9AA27-9761-4E4B-B6EF-22624EC19168}">
  <ds:schemaRefs>
    <ds:schemaRef ds:uri="http://schemas.microsoft.com/sharepoint/v3/contenttype/forms"/>
  </ds:schemaRefs>
</ds:datastoreItem>
</file>

<file path=customXml/itemProps3.xml><?xml version="1.0" encoding="utf-8"?>
<ds:datastoreItem xmlns:ds="http://schemas.openxmlformats.org/officeDocument/2006/customXml" ds:itemID="{C55E51EE-2B4A-4D72-8861-9CB0C1EED28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d0128bf-0240-4a00-b00a-ea9f2cdab004"/>
    <ds:schemaRef ds:uri="5c72703c-1067-4fa7-89cc-ef245258de7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7114</TotalTime>
  <Words>1538</Words>
  <Application>Microsoft Office PowerPoint</Application>
  <PresentationFormat>On-screen Show (4:3)</PresentationFormat>
  <Paragraphs>453</Paragraphs>
  <Slides>20</Slides>
  <Notes>3</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OVERVIEW </vt:lpstr>
      <vt:lpstr> I. POLICY FRAMEWORK    </vt:lpstr>
      <vt:lpstr>II. THE BUDGET PROCESS   </vt:lpstr>
      <vt:lpstr>II. THE BUDGET PROCESS   </vt:lpstr>
      <vt:lpstr>II. THE BUDGET PROCESS   </vt:lpstr>
      <vt:lpstr>III. REVENUE</vt:lpstr>
      <vt:lpstr>IV. EXPENDITURE  </vt:lpstr>
      <vt:lpstr>IV. EXPENDITURE  </vt:lpstr>
      <vt:lpstr>IV. EXPENDITURE- GMS </vt:lpstr>
      <vt:lpstr>IV. Gender Specific expenditure </vt:lpstr>
      <vt:lpstr>IV. EMPLOYMENT EXPENDITURE </vt:lpstr>
      <vt:lpstr>IV. EMPLOYMENT EXPENDITURE- Gender Wage Gap Analysis </vt:lpstr>
      <vt:lpstr>V. EXPENDITURE- GENDER IN MAINSTREAM BUDGET </vt:lpstr>
      <vt:lpstr>V. EXPENDITURE- ANALYSIS OF ONE SECTOR EG  </vt:lpstr>
      <vt:lpstr>V. EXPENDITURE- GENDER IN MAINSTREAM BUDGET </vt:lpstr>
      <vt:lpstr>V. EXPENDITURE- GENDER IN MAINSTREAM BUDGET – EXAMPLE  </vt:lpstr>
      <vt:lpstr>VI. BUDGET CROSS SUBSIDISATION ANALYSIS</vt:lpstr>
      <vt:lpstr>VI. BUDGET CROSS SUBSIDISATION ANALYSIS</vt:lpstr>
      <vt:lpstr>VII. CONCLUSIONS AND 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User</cp:lastModifiedBy>
  <cp:revision>121</cp:revision>
  <dcterms:created xsi:type="dcterms:W3CDTF">2014-03-06T12:27:13Z</dcterms:created>
  <dcterms:modified xsi:type="dcterms:W3CDTF">2024-11-07T14:02:57Z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